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0" r:id="rId3"/>
    <p:sldMasterId id="2147483700" r:id="rId4"/>
    <p:sldMasterId id="2147483720" r:id="rId5"/>
    <p:sldMasterId id="2147483740" r:id="rId6"/>
  </p:sldMasterIdLst>
  <p:notesMasterIdLst>
    <p:notesMasterId r:id="rId78"/>
  </p:notesMasterIdLst>
  <p:sldIdLst>
    <p:sldId id="270" r:id="rId7"/>
    <p:sldId id="271" r:id="rId8"/>
    <p:sldId id="302" r:id="rId9"/>
    <p:sldId id="273" r:id="rId10"/>
    <p:sldId id="274" r:id="rId11"/>
    <p:sldId id="275" r:id="rId12"/>
    <p:sldId id="276" r:id="rId13"/>
    <p:sldId id="303" r:id="rId14"/>
    <p:sldId id="278" r:id="rId15"/>
    <p:sldId id="279" r:id="rId16"/>
    <p:sldId id="280" r:id="rId17"/>
    <p:sldId id="363" r:id="rId18"/>
    <p:sldId id="304" r:id="rId19"/>
    <p:sldId id="282" r:id="rId20"/>
    <p:sldId id="305" r:id="rId21"/>
    <p:sldId id="284" r:id="rId22"/>
    <p:sldId id="349" r:id="rId23"/>
    <p:sldId id="285" r:id="rId24"/>
    <p:sldId id="286" r:id="rId25"/>
    <p:sldId id="288" r:id="rId26"/>
    <p:sldId id="297" r:id="rId27"/>
    <p:sldId id="322" r:id="rId28"/>
    <p:sldId id="334" r:id="rId29"/>
    <p:sldId id="299" r:id="rId30"/>
    <p:sldId id="306" r:id="rId31"/>
    <p:sldId id="301" r:id="rId32"/>
    <p:sldId id="316" r:id="rId33"/>
    <p:sldId id="317" r:id="rId34"/>
    <p:sldId id="318" r:id="rId35"/>
    <p:sldId id="319" r:id="rId36"/>
    <p:sldId id="320" r:id="rId37"/>
    <p:sldId id="321" r:id="rId38"/>
    <p:sldId id="337" r:id="rId39"/>
    <p:sldId id="338" r:id="rId40"/>
    <p:sldId id="339" r:id="rId41"/>
    <p:sldId id="340" r:id="rId42"/>
    <p:sldId id="350" r:id="rId43"/>
    <p:sldId id="362" r:id="rId44"/>
    <p:sldId id="353" r:id="rId45"/>
    <p:sldId id="360" r:id="rId46"/>
    <p:sldId id="361" r:id="rId47"/>
    <p:sldId id="312" r:id="rId48"/>
    <p:sldId id="348" r:id="rId49"/>
    <p:sldId id="347" r:id="rId50"/>
    <p:sldId id="313" r:id="rId51"/>
    <p:sldId id="267" r:id="rId52"/>
    <p:sldId id="269" r:id="rId53"/>
    <p:sldId id="351" r:id="rId54"/>
    <p:sldId id="265" r:id="rId55"/>
    <p:sldId id="266" r:id="rId56"/>
    <p:sldId id="256" r:id="rId57"/>
    <p:sldId id="257" r:id="rId58"/>
    <p:sldId id="258" r:id="rId59"/>
    <p:sldId id="259" r:id="rId60"/>
    <p:sldId id="260" r:id="rId61"/>
    <p:sldId id="261" r:id="rId62"/>
    <p:sldId id="262" r:id="rId63"/>
    <p:sldId id="263" r:id="rId64"/>
    <p:sldId id="314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64" r:id="rId7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9" autoAdjust="0"/>
    <p:restoredTop sz="83633" autoAdjust="0"/>
  </p:normalViewPr>
  <p:slideViewPr>
    <p:cSldViewPr snapToGrid="0">
      <p:cViewPr varScale="1">
        <p:scale>
          <a:sx n="62" d="100"/>
          <a:sy n="62" d="100"/>
        </p:scale>
        <p:origin x="8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https://stats.moe.gov.tw/files/important/OVERVIEW_Y01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9815846189957956E-2"/>
          <c:y val="7.7517810273715834E-2"/>
          <c:w val="0.91145735190561006"/>
          <c:h val="0.86200798429608061"/>
        </c:manualLayout>
      </c:layout>
      <c:barChart>
        <c:barDir val="col"/>
        <c:grouping val="clustered"/>
        <c:varyColors val="0"/>
        <c:ser>
          <c:idx val="1"/>
          <c:order val="0"/>
          <c:spPr>
            <a:pattFill prst="pct40">
              <a:fgClr>
                <a:srgbClr val="FF99CC"/>
              </a:fgClr>
              <a:bgClr>
                <a:srgbClr val="FFFFFF"/>
              </a:bgClr>
            </a:pattFill>
            <a:ln w="12700">
              <a:solidFill>
                <a:srgbClr val="FF99CC"/>
              </a:solidFill>
              <a:prstDash val="solid"/>
            </a:ln>
          </c:spPr>
          <c:invertIfNegative val="0"/>
          <c:cat>
            <c:numRef>
              <c:f>'[OVERVIEW_Y01.XLS]75'!$B$5:$B$38</c:f>
              <c:numCache>
                <c:formatCode>General</c:formatCode>
                <c:ptCount val="34"/>
                <c:pt idx="0">
                  <c:v>70</c:v>
                </c:pt>
                <c:pt idx="1">
                  <c:v>71</c:v>
                </c:pt>
                <c:pt idx="2">
                  <c:v>72</c:v>
                </c:pt>
                <c:pt idx="3">
                  <c:v>73</c:v>
                </c:pt>
                <c:pt idx="4">
                  <c:v>74</c:v>
                </c:pt>
                <c:pt idx="5">
                  <c:v>75</c:v>
                </c:pt>
                <c:pt idx="6">
                  <c:v>76</c:v>
                </c:pt>
                <c:pt idx="7">
                  <c:v>77</c:v>
                </c:pt>
                <c:pt idx="8">
                  <c:v>78</c:v>
                </c:pt>
                <c:pt idx="9">
                  <c:v>79</c:v>
                </c:pt>
                <c:pt idx="10">
                  <c:v>80</c:v>
                </c:pt>
                <c:pt idx="11">
                  <c:v>81</c:v>
                </c:pt>
                <c:pt idx="12">
                  <c:v>82</c:v>
                </c:pt>
                <c:pt idx="13">
                  <c:v>83</c:v>
                </c:pt>
                <c:pt idx="14">
                  <c:v>84</c:v>
                </c:pt>
                <c:pt idx="15">
                  <c:v>85</c:v>
                </c:pt>
                <c:pt idx="16">
                  <c:v>86</c:v>
                </c:pt>
                <c:pt idx="17">
                  <c:v>87</c:v>
                </c:pt>
                <c:pt idx="18">
                  <c:v>88</c:v>
                </c:pt>
                <c:pt idx="19">
                  <c:v>89</c:v>
                </c:pt>
                <c:pt idx="20">
                  <c:v>90</c:v>
                </c:pt>
                <c:pt idx="21">
                  <c:v>91</c:v>
                </c:pt>
                <c:pt idx="22">
                  <c:v>92</c:v>
                </c:pt>
                <c:pt idx="23">
                  <c:v>93</c:v>
                </c:pt>
                <c:pt idx="24">
                  <c:v>94</c:v>
                </c:pt>
                <c:pt idx="25">
                  <c:v>95</c:v>
                </c:pt>
                <c:pt idx="26">
                  <c:v>96</c:v>
                </c:pt>
                <c:pt idx="27">
                  <c:v>97</c:v>
                </c:pt>
                <c:pt idx="28">
                  <c:v>98</c:v>
                </c:pt>
                <c:pt idx="29">
                  <c:v>99</c:v>
                </c:pt>
                <c:pt idx="30">
                  <c:v>100</c:v>
                </c:pt>
                <c:pt idx="31">
                  <c:v>101</c:v>
                </c:pt>
                <c:pt idx="32">
                  <c:v>102</c:v>
                </c:pt>
                <c:pt idx="33">
                  <c:v>103</c:v>
                </c:pt>
              </c:numCache>
            </c:numRef>
          </c:cat>
          <c:val>
            <c:numRef>
              <c:f>'[OVERVIEW_Y01.XLS]75'!$C$5:$C$38</c:f>
              <c:numCache>
                <c:formatCode>#,##0</c:formatCode>
                <c:ptCount val="34"/>
                <c:pt idx="0">
                  <c:v>414069</c:v>
                </c:pt>
                <c:pt idx="1">
                  <c:v>405263</c:v>
                </c:pt>
                <c:pt idx="2">
                  <c:v>383439</c:v>
                </c:pt>
                <c:pt idx="3">
                  <c:v>371008</c:v>
                </c:pt>
                <c:pt idx="4">
                  <c:v>346208</c:v>
                </c:pt>
                <c:pt idx="5">
                  <c:v>309230</c:v>
                </c:pt>
                <c:pt idx="6">
                  <c:v>314024</c:v>
                </c:pt>
                <c:pt idx="7">
                  <c:v>342031</c:v>
                </c:pt>
                <c:pt idx="8">
                  <c:v>315299</c:v>
                </c:pt>
                <c:pt idx="9">
                  <c:v>335618</c:v>
                </c:pt>
                <c:pt idx="10">
                  <c:v>321932</c:v>
                </c:pt>
                <c:pt idx="11">
                  <c:v>321632</c:v>
                </c:pt>
                <c:pt idx="12">
                  <c:v>325613</c:v>
                </c:pt>
                <c:pt idx="13">
                  <c:v>322938</c:v>
                </c:pt>
                <c:pt idx="14">
                  <c:v>329581</c:v>
                </c:pt>
                <c:pt idx="15">
                  <c:v>325545</c:v>
                </c:pt>
                <c:pt idx="16">
                  <c:v>326002</c:v>
                </c:pt>
                <c:pt idx="17">
                  <c:v>271450</c:v>
                </c:pt>
                <c:pt idx="18">
                  <c:v>283661</c:v>
                </c:pt>
                <c:pt idx="19">
                  <c:v>305312</c:v>
                </c:pt>
                <c:pt idx="20">
                  <c:v>260354</c:v>
                </c:pt>
                <c:pt idx="21">
                  <c:v>247530</c:v>
                </c:pt>
                <c:pt idx="22">
                  <c:v>227070</c:v>
                </c:pt>
                <c:pt idx="23">
                  <c:v>216419</c:v>
                </c:pt>
                <c:pt idx="24">
                  <c:v>205854</c:v>
                </c:pt>
                <c:pt idx="25">
                  <c:v>204459</c:v>
                </c:pt>
                <c:pt idx="26">
                  <c:v>204414</c:v>
                </c:pt>
                <c:pt idx="27">
                  <c:v>198733</c:v>
                </c:pt>
                <c:pt idx="28">
                  <c:v>191310</c:v>
                </c:pt>
                <c:pt idx="29">
                  <c:v>166886</c:v>
                </c:pt>
                <c:pt idx="30">
                  <c:v>196627</c:v>
                </c:pt>
                <c:pt idx="31">
                  <c:v>229481</c:v>
                </c:pt>
                <c:pt idx="32">
                  <c:v>199113</c:v>
                </c:pt>
                <c:pt idx="33">
                  <c:v>210383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F4-46B1-BB8E-877EDD5B76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6840408"/>
        <c:axId val="346843544"/>
      </c:barChart>
      <c:lineChart>
        <c:grouping val="standard"/>
        <c:varyColors val="0"/>
        <c:ser>
          <c:idx val="0"/>
          <c:order val="1"/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numRef>
              <c:f>'[OVERVIEW_Y01.XLS]75'!$B$5:$B$38</c:f>
              <c:numCache>
                <c:formatCode>General</c:formatCode>
                <c:ptCount val="34"/>
                <c:pt idx="0">
                  <c:v>70</c:v>
                </c:pt>
                <c:pt idx="1">
                  <c:v>71</c:v>
                </c:pt>
                <c:pt idx="2">
                  <c:v>72</c:v>
                </c:pt>
                <c:pt idx="3">
                  <c:v>73</c:v>
                </c:pt>
                <c:pt idx="4">
                  <c:v>74</c:v>
                </c:pt>
                <c:pt idx="5">
                  <c:v>75</c:v>
                </c:pt>
                <c:pt idx="6">
                  <c:v>76</c:v>
                </c:pt>
                <c:pt idx="7">
                  <c:v>77</c:v>
                </c:pt>
                <c:pt idx="8">
                  <c:v>78</c:v>
                </c:pt>
                <c:pt idx="9">
                  <c:v>79</c:v>
                </c:pt>
                <c:pt idx="10">
                  <c:v>80</c:v>
                </c:pt>
                <c:pt idx="11">
                  <c:v>81</c:v>
                </c:pt>
                <c:pt idx="12">
                  <c:v>82</c:v>
                </c:pt>
                <c:pt idx="13">
                  <c:v>83</c:v>
                </c:pt>
                <c:pt idx="14">
                  <c:v>84</c:v>
                </c:pt>
                <c:pt idx="15">
                  <c:v>85</c:v>
                </c:pt>
                <c:pt idx="16">
                  <c:v>86</c:v>
                </c:pt>
                <c:pt idx="17">
                  <c:v>87</c:v>
                </c:pt>
                <c:pt idx="18">
                  <c:v>88</c:v>
                </c:pt>
                <c:pt idx="19">
                  <c:v>89</c:v>
                </c:pt>
                <c:pt idx="20">
                  <c:v>90</c:v>
                </c:pt>
                <c:pt idx="21">
                  <c:v>91</c:v>
                </c:pt>
                <c:pt idx="22">
                  <c:v>92</c:v>
                </c:pt>
                <c:pt idx="23">
                  <c:v>93</c:v>
                </c:pt>
                <c:pt idx="24">
                  <c:v>94</c:v>
                </c:pt>
                <c:pt idx="25">
                  <c:v>95</c:v>
                </c:pt>
                <c:pt idx="26">
                  <c:v>96</c:v>
                </c:pt>
                <c:pt idx="27">
                  <c:v>97</c:v>
                </c:pt>
                <c:pt idx="28">
                  <c:v>98</c:v>
                </c:pt>
                <c:pt idx="29">
                  <c:v>99</c:v>
                </c:pt>
                <c:pt idx="30">
                  <c:v>100</c:v>
                </c:pt>
                <c:pt idx="31">
                  <c:v>101</c:v>
                </c:pt>
                <c:pt idx="32">
                  <c:v>102</c:v>
                </c:pt>
                <c:pt idx="33">
                  <c:v>103</c:v>
                </c:pt>
              </c:numCache>
            </c:numRef>
          </c:cat>
          <c:val>
            <c:numRef>
              <c:f>'[OVERVIEW_Y01.XLS]75'!$F$5:$F$38</c:f>
              <c:numCache>
                <c:formatCode>#,##0.00</c:formatCode>
                <c:ptCount val="34"/>
                <c:pt idx="0">
                  <c:v>22.97</c:v>
                </c:pt>
                <c:pt idx="1">
                  <c:v>22.08</c:v>
                </c:pt>
                <c:pt idx="2">
                  <c:v>20.56</c:v>
                </c:pt>
                <c:pt idx="3">
                  <c:v>19.600000000000001</c:v>
                </c:pt>
                <c:pt idx="4">
                  <c:v>18.04</c:v>
                </c:pt>
                <c:pt idx="5">
                  <c:v>15.93</c:v>
                </c:pt>
                <c:pt idx="6">
                  <c:v>16.010000000000005</c:v>
                </c:pt>
                <c:pt idx="7">
                  <c:v>17.239999999999988</c:v>
                </c:pt>
                <c:pt idx="8">
                  <c:v>15.72</c:v>
                </c:pt>
                <c:pt idx="9">
                  <c:v>16.55</c:v>
                </c:pt>
                <c:pt idx="10">
                  <c:v>15.7</c:v>
                </c:pt>
                <c:pt idx="11">
                  <c:v>15.53</c:v>
                </c:pt>
                <c:pt idx="12">
                  <c:v>15.58</c:v>
                </c:pt>
                <c:pt idx="13">
                  <c:v>15.31</c:v>
                </c:pt>
                <c:pt idx="14">
                  <c:v>15.5</c:v>
                </c:pt>
                <c:pt idx="15">
                  <c:v>15.18</c:v>
                </c:pt>
                <c:pt idx="16">
                  <c:v>15.07</c:v>
                </c:pt>
                <c:pt idx="17">
                  <c:v>12.43</c:v>
                </c:pt>
                <c:pt idx="18">
                  <c:v>12.89</c:v>
                </c:pt>
                <c:pt idx="19">
                  <c:v>13.76</c:v>
                </c:pt>
                <c:pt idx="20">
                  <c:v>11.65</c:v>
                </c:pt>
                <c:pt idx="21">
                  <c:v>11.02</c:v>
                </c:pt>
                <c:pt idx="22">
                  <c:v>10.06</c:v>
                </c:pt>
                <c:pt idx="23">
                  <c:v>9.56</c:v>
                </c:pt>
                <c:pt idx="24">
                  <c:v>9.06</c:v>
                </c:pt>
                <c:pt idx="25">
                  <c:v>8.9600000000000026</c:v>
                </c:pt>
                <c:pt idx="26">
                  <c:v>8.92</c:v>
                </c:pt>
                <c:pt idx="27">
                  <c:v>8.64</c:v>
                </c:pt>
                <c:pt idx="28">
                  <c:v>8.2900000000000009</c:v>
                </c:pt>
                <c:pt idx="29">
                  <c:v>7.21</c:v>
                </c:pt>
                <c:pt idx="30">
                  <c:v>8.48</c:v>
                </c:pt>
                <c:pt idx="31">
                  <c:v>9.8600000000000048</c:v>
                </c:pt>
                <c:pt idx="32">
                  <c:v>8.5300000000000011</c:v>
                </c:pt>
                <c:pt idx="33">
                  <c:v>8.99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5F4-46B1-BB8E-877EDD5B76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6838840"/>
        <c:axId val="346839624"/>
      </c:lineChart>
      <c:catAx>
        <c:axId val="3468404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75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zh-TW" altLang="en-US"/>
                  <a:t>年</a:t>
                </a:r>
              </a:p>
            </c:rich>
          </c:tx>
          <c:layout>
            <c:manualLayout>
              <c:xMode val="edge"/>
              <c:yMode val="edge"/>
              <c:x val="0.97014276468447891"/>
              <c:y val="0.9522156860176171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zh-TW"/>
          </a:p>
        </c:txPr>
        <c:crossAx val="346843544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346843544"/>
        <c:scaling>
          <c:orientation val="minMax"/>
        </c:scaling>
        <c:delete val="0"/>
        <c:axPos val="l"/>
        <c:majorGridlines>
          <c:spPr>
            <a:ln w="3175">
              <a:solidFill>
                <a:srgbClr val="969696"/>
              </a:solidFill>
              <a:prstDash val="sysDash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zh-TW" altLang="en-US"/>
                  <a:t>千人</a:t>
                </a:r>
              </a:p>
            </c:rich>
          </c:tx>
          <c:layout>
            <c:manualLayout>
              <c:xMode val="edge"/>
              <c:yMode val="edge"/>
              <c:x val="7.3721272645797514E-3"/>
              <c:y val="1.0799091290059341E-2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細明體"/>
                <a:ea typeface="細明體"/>
                <a:cs typeface="細明體"/>
              </a:defRPr>
            </a:pPr>
            <a:endParaRPr lang="zh-TW"/>
          </a:p>
        </c:txPr>
        <c:crossAx val="346840408"/>
        <c:crosses val="autoZero"/>
        <c:crossBetween val="between"/>
        <c:dispUnits>
          <c:builtInUnit val="thousands"/>
        </c:dispUnits>
      </c:valAx>
      <c:catAx>
        <c:axId val="3468388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46839624"/>
        <c:crosses val="autoZero"/>
        <c:auto val="0"/>
        <c:lblAlgn val="ctr"/>
        <c:lblOffset val="100"/>
        <c:noMultiLvlLbl val="0"/>
      </c:catAx>
      <c:valAx>
        <c:axId val="346839624"/>
        <c:scaling>
          <c:orientation val="minMax"/>
        </c:scaling>
        <c:delete val="0"/>
        <c:axPos val="r"/>
        <c:numFmt formatCode="#,##0" sourceLinked="0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細明體"/>
                <a:ea typeface="細明體"/>
                <a:cs typeface="細明體"/>
              </a:defRPr>
            </a:pPr>
            <a:endParaRPr lang="zh-TW"/>
          </a:p>
        </c:txPr>
        <c:crossAx val="346838840"/>
        <c:crosses val="max"/>
        <c:crossBetween val="between"/>
      </c:valAx>
      <c:spPr>
        <a:solidFill>
          <a:srgbClr val="CCCCFF"/>
        </a:solidFill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zh-TW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A28241-5BE2-4C9A-97A7-89D8F7CED1C7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CE575B29-DB7D-416A-B6A5-28BE377A1FCA}">
      <dgm:prSet phldrT="[文字]"/>
      <dgm:spPr/>
      <dgm:t>
        <a:bodyPr/>
        <a:lstStyle/>
        <a:p>
          <a:r>
            <a: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12</a:t>
          </a:r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年國教實施概況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ED75FDB-5100-4DF8-9E76-5456C4181637}" type="parTrans" cxnId="{2C95B11B-386E-4FA7-93FA-70A7A730635E}">
      <dgm:prSet/>
      <dgm:spPr/>
      <dgm:t>
        <a:bodyPr/>
        <a:lstStyle/>
        <a:p>
          <a:endParaRPr lang="zh-TW" altLang="en-US"/>
        </a:p>
      </dgm:t>
    </dgm:pt>
    <dgm:pt modelId="{1C2CC067-0BF1-4C24-BA90-47E2D48473AF}" type="sibTrans" cxnId="{2C95B11B-386E-4FA7-93FA-70A7A730635E}">
      <dgm:prSet/>
      <dgm:spPr/>
      <dgm:t>
        <a:bodyPr/>
        <a:lstStyle/>
        <a:p>
          <a:endParaRPr lang="zh-TW" altLang="en-US"/>
        </a:p>
      </dgm:t>
    </dgm:pt>
    <dgm:pt modelId="{4289A009-1BE5-4C9B-A19A-D0CFC8DE23DA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二代校務系統操作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7256487-ED5E-40A7-82DA-6FE136AA752E}" type="parTrans" cxnId="{1AD3BEB0-76D3-4155-9B6F-46BFDA32F08F}">
      <dgm:prSet/>
      <dgm:spPr/>
      <dgm:t>
        <a:bodyPr/>
        <a:lstStyle/>
        <a:p>
          <a:endParaRPr lang="zh-TW" altLang="en-US"/>
        </a:p>
      </dgm:t>
    </dgm:pt>
    <dgm:pt modelId="{D4ACDEC8-DCA0-4045-B67E-6F60B11CF020}" type="sibTrans" cxnId="{1AD3BEB0-76D3-4155-9B6F-46BFDA32F08F}">
      <dgm:prSet/>
      <dgm:spPr/>
      <dgm:t>
        <a:bodyPr/>
        <a:lstStyle/>
        <a:p>
          <a:endParaRPr lang="zh-TW" altLang="en-US"/>
        </a:p>
      </dgm:t>
    </dgm:pt>
    <dgm:pt modelId="{7F90A057-62FE-4F3E-9861-B6A01196514C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生涯發展家長手冊使用說明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0A633D6-EE29-4D59-BA5A-87BBA7D68E39}" type="parTrans" cxnId="{5D1A59AE-DA92-4D18-840F-C48E42CC9C1B}">
      <dgm:prSet/>
      <dgm:spPr/>
      <dgm:t>
        <a:bodyPr/>
        <a:lstStyle/>
        <a:p>
          <a:endParaRPr lang="zh-TW" altLang="en-US"/>
        </a:p>
      </dgm:t>
    </dgm:pt>
    <dgm:pt modelId="{375A0299-C3EB-43EA-A81D-201F79252559}" type="sibTrans" cxnId="{5D1A59AE-DA92-4D18-840F-C48E42CC9C1B}">
      <dgm:prSet/>
      <dgm:spPr/>
      <dgm:t>
        <a:bodyPr/>
        <a:lstStyle/>
        <a:p>
          <a:endParaRPr lang="zh-TW" altLang="en-US"/>
        </a:p>
      </dgm:t>
    </dgm:pt>
    <dgm:pt modelId="{FBCC8C62-1973-4217-8512-F41FD4A5BD86}">
      <dgm:prSet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本學年度升學概況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CCAFAF8-9ADE-452A-AE4D-2C42E0666814}" type="parTrans" cxnId="{A8D33640-D38A-4A99-A333-7E807F54A0F6}">
      <dgm:prSet/>
      <dgm:spPr/>
      <dgm:t>
        <a:bodyPr/>
        <a:lstStyle/>
        <a:p>
          <a:endParaRPr lang="zh-TW" altLang="en-US"/>
        </a:p>
      </dgm:t>
    </dgm:pt>
    <dgm:pt modelId="{216766B1-DC4E-4CA9-BF38-504826BE5419}" type="sibTrans" cxnId="{A8D33640-D38A-4A99-A333-7E807F54A0F6}">
      <dgm:prSet/>
      <dgm:spPr/>
      <dgm:t>
        <a:bodyPr/>
        <a:lstStyle/>
        <a:p>
          <a:endParaRPr lang="zh-TW" altLang="en-US"/>
        </a:p>
      </dgm:t>
    </dgm:pt>
    <dgm:pt modelId="{517CCC46-8FEA-4034-9899-42F3FC7A5EA4}">
      <dgm:prSet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本學年重要活動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2638E46-0A78-4B5A-99D2-CE85C4D13F9C}" type="parTrans" cxnId="{31A4CF7B-ED3C-408B-9D48-7378CC7CA57E}">
      <dgm:prSet/>
      <dgm:spPr/>
      <dgm:t>
        <a:bodyPr/>
        <a:lstStyle/>
        <a:p>
          <a:endParaRPr lang="zh-TW" altLang="en-US"/>
        </a:p>
      </dgm:t>
    </dgm:pt>
    <dgm:pt modelId="{1E2CBF75-1534-48B7-88C2-8884382251B6}" type="sibTrans" cxnId="{31A4CF7B-ED3C-408B-9D48-7378CC7CA57E}">
      <dgm:prSet/>
      <dgm:spPr/>
      <dgm:t>
        <a:bodyPr/>
        <a:lstStyle/>
        <a:p>
          <a:endParaRPr lang="zh-TW" altLang="en-US"/>
        </a:p>
      </dgm:t>
    </dgm:pt>
    <dgm:pt modelId="{266DD7DD-5808-4D39-9C08-A4E0832F70E5}" type="pres">
      <dgm:prSet presAssocID="{A5A28241-5BE2-4C9A-97A7-89D8F7CED1C7}" presName="CompostProcess" presStyleCnt="0">
        <dgm:presLayoutVars>
          <dgm:dir/>
          <dgm:resizeHandles val="exact"/>
        </dgm:presLayoutVars>
      </dgm:prSet>
      <dgm:spPr/>
    </dgm:pt>
    <dgm:pt modelId="{3CDEDFBC-143E-4573-A49E-E533C3B55F7A}" type="pres">
      <dgm:prSet presAssocID="{A5A28241-5BE2-4C9A-97A7-89D8F7CED1C7}" presName="arrow" presStyleLbl="bgShp" presStyleIdx="0" presStyleCnt="1"/>
      <dgm:spPr/>
    </dgm:pt>
    <dgm:pt modelId="{C0ED02EE-4587-4604-A1CD-4A7CFAE459F2}" type="pres">
      <dgm:prSet presAssocID="{A5A28241-5BE2-4C9A-97A7-89D8F7CED1C7}" presName="linearProcess" presStyleCnt="0"/>
      <dgm:spPr/>
    </dgm:pt>
    <dgm:pt modelId="{351946D1-67A7-4601-AC82-9A88389D078F}" type="pres">
      <dgm:prSet presAssocID="{CE575B29-DB7D-416A-B6A5-28BE377A1FCA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1C9292-04EC-4EA2-8F73-EFC9A9E02CEC}" type="pres">
      <dgm:prSet presAssocID="{1C2CC067-0BF1-4C24-BA90-47E2D48473AF}" presName="sibTrans" presStyleCnt="0"/>
      <dgm:spPr/>
    </dgm:pt>
    <dgm:pt modelId="{98347923-4592-421F-8954-710455D8084F}" type="pres">
      <dgm:prSet presAssocID="{FBCC8C62-1973-4217-8512-F41FD4A5BD86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3A5B474-E583-468C-B6F5-2D7609629D9E}" type="pres">
      <dgm:prSet presAssocID="{216766B1-DC4E-4CA9-BF38-504826BE5419}" presName="sibTrans" presStyleCnt="0"/>
      <dgm:spPr/>
    </dgm:pt>
    <dgm:pt modelId="{0625B407-1280-4918-86C6-F49573E4F835}" type="pres">
      <dgm:prSet presAssocID="{517CCC46-8FEA-4034-9899-42F3FC7A5EA4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6D2479-9617-499F-A51B-5650901E1398}" type="pres">
      <dgm:prSet presAssocID="{1E2CBF75-1534-48B7-88C2-8884382251B6}" presName="sibTrans" presStyleCnt="0"/>
      <dgm:spPr/>
    </dgm:pt>
    <dgm:pt modelId="{E92DE1CD-F311-4D68-8149-1BBFADF4F9D6}" type="pres">
      <dgm:prSet presAssocID="{4289A009-1BE5-4C9B-A19A-D0CFC8DE23DA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3C9AC03-3CD3-4313-A027-2FBDDF0F014E}" type="pres">
      <dgm:prSet presAssocID="{D4ACDEC8-DCA0-4045-B67E-6F60B11CF020}" presName="sibTrans" presStyleCnt="0"/>
      <dgm:spPr/>
    </dgm:pt>
    <dgm:pt modelId="{20130539-EB50-4075-AC64-5C3735271FC3}" type="pres">
      <dgm:prSet presAssocID="{7F90A057-62FE-4F3E-9861-B6A01196514C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D1A59AE-DA92-4D18-840F-C48E42CC9C1B}" srcId="{A5A28241-5BE2-4C9A-97A7-89D8F7CED1C7}" destId="{7F90A057-62FE-4F3E-9861-B6A01196514C}" srcOrd="4" destOrd="0" parTransId="{30A633D6-EE29-4D59-BA5A-87BBA7D68E39}" sibTransId="{375A0299-C3EB-43EA-A81D-201F79252559}"/>
    <dgm:cxn modelId="{1AD3BEB0-76D3-4155-9B6F-46BFDA32F08F}" srcId="{A5A28241-5BE2-4C9A-97A7-89D8F7CED1C7}" destId="{4289A009-1BE5-4C9B-A19A-D0CFC8DE23DA}" srcOrd="3" destOrd="0" parTransId="{27256487-ED5E-40A7-82DA-6FE136AA752E}" sibTransId="{D4ACDEC8-DCA0-4045-B67E-6F60B11CF020}"/>
    <dgm:cxn modelId="{2C95B11B-386E-4FA7-93FA-70A7A730635E}" srcId="{A5A28241-5BE2-4C9A-97A7-89D8F7CED1C7}" destId="{CE575B29-DB7D-416A-B6A5-28BE377A1FCA}" srcOrd="0" destOrd="0" parTransId="{8ED75FDB-5100-4DF8-9E76-5456C4181637}" sibTransId="{1C2CC067-0BF1-4C24-BA90-47E2D48473AF}"/>
    <dgm:cxn modelId="{805AA0DE-FF46-4081-9160-E1EE5A17850A}" type="presOf" srcId="{4289A009-1BE5-4C9B-A19A-D0CFC8DE23DA}" destId="{E92DE1CD-F311-4D68-8149-1BBFADF4F9D6}" srcOrd="0" destOrd="0" presId="urn:microsoft.com/office/officeart/2005/8/layout/hProcess9"/>
    <dgm:cxn modelId="{A8D33640-D38A-4A99-A333-7E807F54A0F6}" srcId="{A5A28241-5BE2-4C9A-97A7-89D8F7CED1C7}" destId="{FBCC8C62-1973-4217-8512-F41FD4A5BD86}" srcOrd="1" destOrd="0" parTransId="{6CCAFAF8-9ADE-452A-AE4D-2C42E0666814}" sibTransId="{216766B1-DC4E-4CA9-BF38-504826BE5419}"/>
    <dgm:cxn modelId="{31A4CF7B-ED3C-408B-9D48-7378CC7CA57E}" srcId="{A5A28241-5BE2-4C9A-97A7-89D8F7CED1C7}" destId="{517CCC46-8FEA-4034-9899-42F3FC7A5EA4}" srcOrd="2" destOrd="0" parTransId="{62638E46-0A78-4B5A-99D2-CE85C4D13F9C}" sibTransId="{1E2CBF75-1534-48B7-88C2-8884382251B6}"/>
    <dgm:cxn modelId="{7073A68C-6A41-4851-872A-A898C03269B6}" type="presOf" srcId="{CE575B29-DB7D-416A-B6A5-28BE377A1FCA}" destId="{351946D1-67A7-4601-AC82-9A88389D078F}" srcOrd="0" destOrd="0" presId="urn:microsoft.com/office/officeart/2005/8/layout/hProcess9"/>
    <dgm:cxn modelId="{5514F7A7-AD11-4E27-B9AB-2056F13C8BAA}" type="presOf" srcId="{7F90A057-62FE-4F3E-9861-B6A01196514C}" destId="{20130539-EB50-4075-AC64-5C3735271FC3}" srcOrd="0" destOrd="0" presId="urn:microsoft.com/office/officeart/2005/8/layout/hProcess9"/>
    <dgm:cxn modelId="{423DE6F7-A8F0-42DE-BF96-47483CCC80C3}" type="presOf" srcId="{517CCC46-8FEA-4034-9899-42F3FC7A5EA4}" destId="{0625B407-1280-4918-86C6-F49573E4F835}" srcOrd="0" destOrd="0" presId="urn:microsoft.com/office/officeart/2005/8/layout/hProcess9"/>
    <dgm:cxn modelId="{314E2685-3F87-4236-B40E-B8D7776A5A7F}" type="presOf" srcId="{A5A28241-5BE2-4C9A-97A7-89D8F7CED1C7}" destId="{266DD7DD-5808-4D39-9C08-A4E0832F70E5}" srcOrd="0" destOrd="0" presId="urn:microsoft.com/office/officeart/2005/8/layout/hProcess9"/>
    <dgm:cxn modelId="{EB6EE55B-2ECF-4077-96D9-48674AE4FF34}" type="presOf" srcId="{FBCC8C62-1973-4217-8512-F41FD4A5BD86}" destId="{98347923-4592-421F-8954-710455D8084F}" srcOrd="0" destOrd="0" presId="urn:microsoft.com/office/officeart/2005/8/layout/hProcess9"/>
    <dgm:cxn modelId="{19369B0F-19A4-4296-9B47-4446F708A138}" type="presParOf" srcId="{266DD7DD-5808-4D39-9C08-A4E0832F70E5}" destId="{3CDEDFBC-143E-4573-A49E-E533C3B55F7A}" srcOrd="0" destOrd="0" presId="urn:microsoft.com/office/officeart/2005/8/layout/hProcess9"/>
    <dgm:cxn modelId="{A1280DA1-3062-4AC5-BB14-6F7C8CD28BB1}" type="presParOf" srcId="{266DD7DD-5808-4D39-9C08-A4E0832F70E5}" destId="{C0ED02EE-4587-4604-A1CD-4A7CFAE459F2}" srcOrd="1" destOrd="0" presId="urn:microsoft.com/office/officeart/2005/8/layout/hProcess9"/>
    <dgm:cxn modelId="{42B4B6AA-329D-486A-B239-CC8F5F208E71}" type="presParOf" srcId="{C0ED02EE-4587-4604-A1CD-4A7CFAE459F2}" destId="{351946D1-67A7-4601-AC82-9A88389D078F}" srcOrd="0" destOrd="0" presId="urn:microsoft.com/office/officeart/2005/8/layout/hProcess9"/>
    <dgm:cxn modelId="{47631202-4729-429E-B07C-27F870838960}" type="presParOf" srcId="{C0ED02EE-4587-4604-A1CD-4A7CFAE459F2}" destId="{191C9292-04EC-4EA2-8F73-EFC9A9E02CEC}" srcOrd="1" destOrd="0" presId="urn:microsoft.com/office/officeart/2005/8/layout/hProcess9"/>
    <dgm:cxn modelId="{285081C8-7B84-42A0-9AFC-849275BE371A}" type="presParOf" srcId="{C0ED02EE-4587-4604-A1CD-4A7CFAE459F2}" destId="{98347923-4592-421F-8954-710455D8084F}" srcOrd="2" destOrd="0" presId="urn:microsoft.com/office/officeart/2005/8/layout/hProcess9"/>
    <dgm:cxn modelId="{FCCF309E-EF6B-47C1-88B4-0E7A89836EEA}" type="presParOf" srcId="{C0ED02EE-4587-4604-A1CD-4A7CFAE459F2}" destId="{13A5B474-E583-468C-B6F5-2D7609629D9E}" srcOrd="3" destOrd="0" presId="urn:microsoft.com/office/officeart/2005/8/layout/hProcess9"/>
    <dgm:cxn modelId="{5858CA16-3728-4B29-A609-F10AABE8FB4F}" type="presParOf" srcId="{C0ED02EE-4587-4604-A1CD-4A7CFAE459F2}" destId="{0625B407-1280-4918-86C6-F49573E4F835}" srcOrd="4" destOrd="0" presId="urn:microsoft.com/office/officeart/2005/8/layout/hProcess9"/>
    <dgm:cxn modelId="{2727EE83-A169-415C-BDF4-0591521A8801}" type="presParOf" srcId="{C0ED02EE-4587-4604-A1CD-4A7CFAE459F2}" destId="{CC6D2479-9617-499F-A51B-5650901E1398}" srcOrd="5" destOrd="0" presId="urn:microsoft.com/office/officeart/2005/8/layout/hProcess9"/>
    <dgm:cxn modelId="{5F5582F2-FF91-4FE2-A484-DC00985E4F9A}" type="presParOf" srcId="{C0ED02EE-4587-4604-A1CD-4A7CFAE459F2}" destId="{E92DE1CD-F311-4D68-8149-1BBFADF4F9D6}" srcOrd="6" destOrd="0" presId="urn:microsoft.com/office/officeart/2005/8/layout/hProcess9"/>
    <dgm:cxn modelId="{B0D3FA96-B821-4A4C-87D0-71057662D51D}" type="presParOf" srcId="{C0ED02EE-4587-4604-A1CD-4A7CFAE459F2}" destId="{C3C9AC03-3CD3-4313-A027-2FBDDF0F014E}" srcOrd="7" destOrd="0" presId="urn:microsoft.com/office/officeart/2005/8/layout/hProcess9"/>
    <dgm:cxn modelId="{E6E39AA1-E9C5-4DD1-8CE3-41BD30CF2655}" type="presParOf" srcId="{C0ED02EE-4587-4604-A1CD-4A7CFAE459F2}" destId="{20130539-EB50-4075-AC64-5C3735271FC3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DEDFBC-143E-4573-A49E-E533C3B55F7A}">
      <dsp:nvSpPr>
        <dsp:cNvPr id="0" name=""/>
        <dsp:cNvSpPr/>
      </dsp:nvSpPr>
      <dsp:spPr>
        <a:xfrm>
          <a:off x="788669" y="0"/>
          <a:ext cx="8938260" cy="4351338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1946D1-67A7-4601-AC82-9A88389D078F}">
      <dsp:nvSpPr>
        <dsp:cNvPr id="0" name=""/>
        <dsp:cNvSpPr/>
      </dsp:nvSpPr>
      <dsp:spPr>
        <a:xfrm>
          <a:off x="4275" y="1305401"/>
          <a:ext cx="2009603" cy="17405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3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12</a:t>
          </a:r>
          <a:r>
            <a:rPr lang="zh-TW" altLang="en-US" sz="23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年國教實施概況</a:t>
          </a:r>
          <a:endParaRPr lang="zh-TW" altLang="en-US" sz="23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9241" y="1390367"/>
        <a:ext cx="1839671" cy="1570603"/>
      </dsp:txXfrm>
    </dsp:sp>
    <dsp:sp modelId="{98347923-4592-421F-8954-710455D8084F}">
      <dsp:nvSpPr>
        <dsp:cNvPr id="0" name=""/>
        <dsp:cNvSpPr/>
      </dsp:nvSpPr>
      <dsp:spPr>
        <a:xfrm>
          <a:off x="2128636" y="1305401"/>
          <a:ext cx="2009603" cy="1740535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本學年度升學概況</a:t>
          </a:r>
          <a:endParaRPr lang="zh-TW" altLang="en-US" sz="23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213602" y="1390367"/>
        <a:ext cx="1839671" cy="1570603"/>
      </dsp:txXfrm>
    </dsp:sp>
    <dsp:sp modelId="{0625B407-1280-4918-86C6-F49573E4F835}">
      <dsp:nvSpPr>
        <dsp:cNvPr id="0" name=""/>
        <dsp:cNvSpPr/>
      </dsp:nvSpPr>
      <dsp:spPr>
        <a:xfrm>
          <a:off x="4252998" y="1305401"/>
          <a:ext cx="2009603" cy="1740535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本學年重要活動</a:t>
          </a:r>
          <a:endParaRPr lang="zh-TW" altLang="en-US" sz="23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37964" y="1390367"/>
        <a:ext cx="1839671" cy="1570603"/>
      </dsp:txXfrm>
    </dsp:sp>
    <dsp:sp modelId="{E92DE1CD-F311-4D68-8149-1BBFADF4F9D6}">
      <dsp:nvSpPr>
        <dsp:cNvPr id="0" name=""/>
        <dsp:cNvSpPr/>
      </dsp:nvSpPr>
      <dsp:spPr>
        <a:xfrm>
          <a:off x="6377359" y="1305401"/>
          <a:ext cx="2009603" cy="1740535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二代校務系統操作</a:t>
          </a:r>
          <a:endParaRPr lang="zh-TW" altLang="en-US" sz="23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462325" y="1390367"/>
        <a:ext cx="1839671" cy="1570603"/>
      </dsp:txXfrm>
    </dsp:sp>
    <dsp:sp modelId="{20130539-EB50-4075-AC64-5C3735271FC3}">
      <dsp:nvSpPr>
        <dsp:cNvPr id="0" name=""/>
        <dsp:cNvSpPr/>
      </dsp:nvSpPr>
      <dsp:spPr>
        <a:xfrm>
          <a:off x="8501720" y="1305401"/>
          <a:ext cx="2009603" cy="1740535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生涯發展家長手冊使用說明</a:t>
          </a:r>
          <a:endParaRPr lang="zh-TW" altLang="en-US" sz="23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586686" y="1390367"/>
        <a:ext cx="1839671" cy="15706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0.963</cdr:x>
      <cdr:y>0</cdr:y>
    </cdr:from>
    <cdr:to>
      <cdr:x>0.96349</cdr:x>
      <cdr:y>0.00043</cdr:y>
    </cdr:to>
    <cdr:sp macro="" textlink="">
      <cdr:nvSpPr>
        <cdr:cNvPr id="1228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362700" y="39350"/>
          <a:ext cx="276225" cy="21782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altLang="zh-TW" sz="1150" b="0" i="0" u="none" strike="noStrike" baseline="0">
              <a:solidFill>
                <a:srgbClr val="000000"/>
              </a:solidFill>
              <a:latin typeface="Times New Roman"/>
              <a:cs typeface="Times New Roman"/>
            </a:rPr>
            <a:t>‰</a:t>
          </a:r>
        </a:p>
      </cdr:txBody>
    </cdr:sp>
  </cdr:relSizeAnchor>
  <cdr:relSizeAnchor xmlns:cdr="http://schemas.openxmlformats.org/drawingml/2006/chartDrawing">
    <cdr:from>
      <cdr:x>0.33333</cdr:x>
      <cdr:y>0.21922</cdr:y>
    </cdr:from>
    <cdr:to>
      <cdr:x>0.4434</cdr:x>
      <cdr:y>0.28244</cdr:y>
    </cdr:to>
    <cdr:sp macro="" textlink="">
      <cdr:nvSpPr>
        <cdr:cNvPr id="3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428892" y="1003926"/>
          <a:ext cx="801987" cy="289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27432" tIns="27432" rIns="0" bIns="0" anchor="t" upright="1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l" rtl="0">
            <a:defRPr sz="1000"/>
          </a:pPr>
          <a:r>
            <a:rPr lang="zh-TW" altLang="en-US" sz="1400" b="1" i="0" u="none" strike="noStrike" baseline="0" dirty="0">
              <a:solidFill>
                <a:srgbClr val="00008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出生率</a:t>
          </a:r>
        </a:p>
      </cdr:txBody>
    </cdr:sp>
  </cdr:relSizeAnchor>
  <cdr:relSizeAnchor xmlns:cdr="http://schemas.openxmlformats.org/drawingml/2006/chartDrawing">
    <cdr:from>
      <cdr:x>0.31373</cdr:x>
      <cdr:y>0.28161</cdr:y>
    </cdr:from>
    <cdr:to>
      <cdr:x>0.35346</cdr:x>
      <cdr:y>0.37978</cdr:y>
    </cdr:to>
    <cdr:sp macro="" textlink="">
      <cdr:nvSpPr>
        <cdr:cNvPr id="4" name="Line 7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2286016" y="1289678"/>
          <a:ext cx="289560" cy="44958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80"/>
          </a:solidFill>
          <a:round/>
          <a:headEnd/>
          <a:tailEnd type="triangle" w="med" len="med"/>
        </a:ln>
      </cdr:spPr>
    </cdr:sp>
  </cdr:relSizeAnchor>
  <cdr:relSizeAnchor xmlns:cdr="http://schemas.openxmlformats.org/drawingml/2006/chartDrawing">
    <cdr:from>
      <cdr:x>0.12745</cdr:x>
      <cdr:y>0.09442</cdr:y>
    </cdr:from>
    <cdr:to>
      <cdr:x>0.28431</cdr:x>
      <cdr:y>0.17242</cdr:y>
    </cdr:to>
    <cdr:sp macro="" textlink="">
      <cdr:nvSpPr>
        <cdr:cNvPr id="8" name="直線圖說文字 2 7"/>
        <cdr:cNvSpPr/>
      </cdr:nvSpPr>
      <cdr:spPr>
        <a:xfrm xmlns:a="http://schemas.openxmlformats.org/drawingml/2006/main">
          <a:off x="928694" y="432422"/>
          <a:ext cx="1143008" cy="357190"/>
        </a:xfrm>
        <a:prstGeom xmlns:a="http://schemas.openxmlformats.org/drawingml/2006/main" prst="borderCallout2">
          <a:avLst>
            <a:gd name="adj1" fmla="val 18750"/>
            <a:gd name="adj2" fmla="val -8333"/>
            <a:gd name="adj3" fmla="val 18750"/>
            <a:gd name="adj4" fmla="val -16667"/>
            <a:gd name="adj5" fmla="val 56237"/>
            <a:gd name="adj6" fmla="val -39927"/>
          </a:avLst>
        </a:prstGeom>
        <a:solidFill xmlns:a="http://schemas.openxmlformats.org/drawingml/2006/main">
          <a:srgbClr val="920000"/>
        </a:solidFill>
        <a:ln xmlns:a="http://schemas.openxmlformats.org/drawingml/2006/main">
          <a:solidFill>
            <a:srgbClr val="92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altLang="zh-TW" sz="1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41.4</a:t>
          </a:r>
          <a:r>
            <a:rPr lang="zh-TW" altLang="en-US" sz="1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萬</a:t>
          </a:r>
          <a:endParaRPr lang="zh-TW" altLang="en-US" sz="1800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0.00335</cdr:x>
      <cdr:y>0.00532</cdr:y>
    </cdr:to>
    <cdr:pic>
      <cdr:nvPicPr>
        <cdr:cNvPr id="9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0.55882</cdr:x>
      <cdr:y>0.25041</cdr:y>
    </cdr:from>
    <cdr:to>
      <cdr:x>0.69608</cdr:x>
      <cdr:y>0.32841</cdr:y>
    </cdr:to>
    <cdr:sp macro="" textlink="">
      <cdr:nvSpPr>
        <cdr:cNvPr id="10" name="直線圖說文字 2 9"/>
        <cdr:cNvSpPr/>
      </cdr:nvSpPr>
      <cdr:spPr>
        <a:xfrm xmlns:a="http://schemas.openxmlformats.org/drawingml/2006/main">
          <a:off x="4071966" y="1146802"/>
          <a:ext cx="1000132" cy="357190"/>
        </a:xfrm>
        <a:prstGeom xmlns:a="http://schemas.openxmlformats.org/drawingml/2006/main" prst="borderCallout2">
          <a:avLst>
            <a:gd name="adj1" fmla="val 46882"/>
            <a:gd name="adj2" fmla="val -4817"/>
            <a:gd name="adj3" fmla="val 52508"/>
            <a:gd name="adj4" fmla="val -19942"/>
            <a:gd name="adj5" fmla="val 179313"/>
            <a:gd name="adj6" fmla="val -29340"/>
          </a:avLst>
        </a:prstGeom>
        <a:solidFill xmlns:a="http://schemas.openxmlformats.org/drawingml/2006/main">
          <a:srgbClr val="920000"/>
        </a:solidFill>
        <a:ln xmlns:a="http://schemas.openxmlformats.org/drawingml/2006/main" w="25400" cap="flat" cmpd="sng" algn="ctr">
          <a:solidFill>
            <a:srgbClr val="92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en-US" altLang="zh-TW" sz="1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27.1</a:t>
          </a:r>
          <a:r>
            <a:rPr lang="zh-TW" altLang="en-US" sz="1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萬</a:t>
          </a:r>
          <a:endParaRPr lang="zh-TW" altLang="en-US" sz="1800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0.67647</cdr:x>
      <cdr:y>0.422</cdr:y>
    </cdr:from>
    <cdr:to>
      <cdr:x>0.82353</cdr:x>
      <cdr:y>0.5</cdr:y>
    </cdr:to>
    <cdr:sp macro="" textlink="">
      <cdr:nvSpPr>
        <cdr:cNvPr id="11" name="直線圖說文字 2 10"/>
        <cdr:cNvSpPr/>
      </cdr:nvSpPr>
      <cdr:spPr>
        <a:xfrm xmlns:a="http://schemas.openxmlformats.org/drawingml/2006/main">
          <a:off x="4929222" y="1932620"/>
          <a:ext cx="1071570" cy="357190"/>
        </a:xfrm>
        <a:prstGeom xmlns:a="http://schemas.openxmlformats.org/drawingml/2006/main" prst="borderCallout2">
          <a:avLst>
            <a:gd name="adj1" fmla="val 58135"/>
            <a:gd name="adj2" fmla="val 104696"/>
            <a:gd name="adj3" fmla="val 58134"/>
            <a:gd name="adj4" fmla="val 117870"/>
            <a:gd name="adj5" fmla="val 229949"/>
            <a:gd name="adj6" fmla="val 112491"/>
          </a:avLst>
        </a:prstGeom>
        <a:solidFill xmlns:a="http://schemas.openxmlformats.org/drawingml/2006/main">
          <a:srgbClr val="920000"/>
        </a:solidFill>
        <a:ln xmlns:a="http://schemas.openxmlformats.org/drawingml/2006/main" w="25400" cap="flat" cmpd="sng" algn="ctr">
          <a:solidFill>
            <a:srgbClr val="92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en-US" altLang="zh-TW" sz="1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16.7</a:t>
          </a:r>
          <a:r>
            <a:rPr lang="zh-TW" altLang="en-US" sz="1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萬</a:t>
          </a:r>
          <a:endParaRPr lang="zh-TW" altLang="en-US" sz="1800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0.672</cdr:x>
      <cdr:y>0</cdr:y>
    </cdr:from>
    <cdr:to>
      <cdr:x>1</cdr:x>
      <cdr:y>0.28356</cdr:y>
    </cdr:to>
    <cdr:sp macro="" textlink="">
      <cdr:nvSpPr>
        <cdr:cNvPr id="12" name="AutoShape 16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509290" y="0"/>
          <a:ext cx="3177151" cy="1118105"/>
        </a:xfrm>
        <a:prstGeom xmlns:a="http://schemas.openxmlformats.org/drawingml/2006/main" prst="wedgeEllipseCallout">
          <a:avLst>
            <a:gd name="adj1" fmla="val 5514"/>
            <a:gd name="adj2" fmla="val 32352"/>
          </a:avLst>
        </a:prstGeom>
        <a:solidFill xmlns:a="http://schemas.openxmlformats.org/drawingml/2006/main">
          <a:srgbClr val="FF6600">
            <a:alpha val="49804"/>
          </a:srgbClr>
        </a:solidFill>
        <a:ln xmlns:a="http://schemas.openxmlformats.org/drawingml/2006/main" w="9525" algn="ctr">
          <a:solidFill>
            <a:sysClr val="windowText" lastClr="000000"/>
          </a:solidFill>
          <a:miter lim="800000"/>
          <a:headEnd/>
          <a:tailEnd/>
        </a:ln>
      </cdr:spPr>
      <cdr:txBody>
        <a:bodyPr xmlns:a="http://schemas.openxmlformats.org/drawingml/2006/main" lIns="90000" tIns="46800" rIns="90000" bIns="46800" anchor="ctr"/>
        <a:lstStyle xmlns:a="http://schemas.openxmlformats.org/drawingml/2006/main">
          <a:defPPr>
            <a:defRPr lang="zh-TW"/>
          </a:defPPr>
          <a:lvl1pPr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ysClr val="windowText" lastClr="000000"/>
              </a:solidFill>
              <a:latin typeface="Arial" pitchFamily="34" charset="0"/>
              <a:ea typeface="新細明體" pitchFamily="18" charset="-12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ysClr val="windowText" lastClr="000000"/>
              </a:solidFill>
              <a:latin typeface="Arial" pitchFamily="34" charset="0"/>
              <a:ea typeface="新細明體" pitchFamily="18" charset="-12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ysClr val="windowText" lastClr="000000"/>
              </a:solidFill>
              <a:latin typeface="Arial" pitchFamily="34" charset="0"/>
              <a:ea typeface="新細明體" pitchFamily="18" charset="-12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ysClr val="windowText" lastClr="000000"/>
              </a:solidFill>
              <a:latin typeface="Arial" pitchFamily="34" charset="0"/>
              <a:ea typeface="新細明體" pitchFamily="18" charset="-12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ysClr val="windowText" lastClr="000000"/>
              </a:solidFill>
              <a:latin typeface="Arial" pitchFamily="34" charset="0"/>
              <a:ea typeface="新細明體" pitchFamily="18" charset="-120"/>
            </a:defRPr>
          </a:lvl5pPr>
          <a:lvl6pPr marL="2286000" algn="l" defTabSz="914400" rtl="0" eaLnBrk="1" latinLnBrk="0" hangingPunct="1">
            <a:defRPr kumimoji="1" kern="1200">
              <a:solidFill>
                <a:sysClr val="windowText" lastClr="000000"/>
              </a:solidFill>
              <a:latin typeface="Arial" pitchFamily="34" charset="0"/>
              <a:ea typeface="新細明體" pitchFamily="18" charset="-120"/>
            </a:defRPr>
          </a:lvl6pPr>
          <a:lvl7pPr marL="2743200" algn="l" defTabSz="914400" rtl="0" eaLnBrk="1" latinLnBrk="0" hangingPunct="1">
            <a:defRPr kumimoji="1" kern="1200">
              <a:solidFill>
                <a:sysClr val="windowText" lastClr="000000"/>
              </a:solidFill>
              <a:latin typeface="Arial" pitchFamily="34" charset="0"/>
              <a:ea typeface="新細明體" pitchFamily="18" charset="-120"/>
            </a:defRPr>
          </a:lvl7pPr>
          <a:lvl8pPr marL="3200400" algn="l" defTabSz="914400" rtl="0" eaLnBrk="1" latinLnBrk="0" hangingPunct="1">
            <a:defRPr kumimoji="1" kern="1200">
              <a:solidFill>
                <a:sysClr val="windowText" lastClr="000000"/>
              </a:solidFill>
              <a:latin typeface="Arial" pitchFamily="34" charset="0"/>
              <a:ea typeface="新細明體" pitchFamily="18" charset="-120"/>
            </a:defRPr>
          </a:lvl8pPr>
          <a:lvl9pPr marL="3657600" algn="l" defTabSz="914400" rtl="0" eaLnBrk="1" latinLnBrk="0" hangingPunct="1">
            <a:defRPr kumimoji="1" kern="1200">
              <a:solidFill>
                <a:sysClr val="windowText" lastClr="000000"/>
              </a:solidFill>
              <a:latin typeface="Arial" pitchFamily="34" charset="0"/>
              <a:ea typeface="新細明體" pitchFamily="18" charset="-120"/>
            </a:defRPr>
          </a:lvl9pPr>
        </a:lstStyle>
        <a:p xmlns:a="http://schemas.openxmlformats.org/drawingml/2006/main">
          <a:pPr algn="ctr" eaLnBrk="1" hangingPunct="1">
            <a:spcBef>
              <a:spcPct val="50000"/>
            </a:spcBef>
          </a:pPr>
          <a:r>
            <a:rPr lang="zh-TW" altLang="en-US" sz="1800" b="1" dirty="0">
              <a:latin typeface="標楷體" panose="03000509000000000000" pitchFamily="65" charset="-120"/>
              <a:ea typeface="標楷體" panose="03000509000000000000" pitchFamily="65" charset="-120"/>
            </a:rPr>
            <a:t>一定要成就每個</a:t>
          </a:r>
          <a:r>
            <a:rPr lang="zh-TW" altLang="en-US" sz="1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孩子</a:t>
          </a:r>
          <a:endParaRPr lang="en-US" altLang="zh-TW" sz="1800" b="1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 xmlns:a="http://schemas.openxmlformats.org/drawingml/2006/main">
          <a:pPr algn="ctr" eaLnBrk="1" hangingPunct="1">
            <a:spcBef>
              <a:spcPct val="50000"/>
            </a:spcBef>
          </a:pPr>
          <a:r>
            <a:rPr lang="zh-TW" altLang="en-US" sz="1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提升競爭</a:t>
          </a:r>
          <a:r>
            <a:rPr lang="zh-TW" altLang="en-US" sz="1800" b="1" dirty="0">
              <a:latin typeface="標楷體" panose="03000509000000000000" pitchFamily="65" charset="-120"/>
              <a:ea typeface="標楷體" panose="03000509000000000000" pitchFamily="65" charset="-120"/>
            </a:rPr>
            <a:t>力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2CA2F-D0E8-49F8-B327-8D636805D289}" type="datetimeFigureOut">
              <a:rPr lang="zh-TW" altLang="en-US" smtClean="0"/>
              <a:t>2018/9/15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707D-11A4-44B2-A9E2-3FD3EC38B0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1222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此頁先說明何以實施</a:t>
            </a:r>
            <a:r>
              <a:rPr lang="en-US" altLang="zh-TW" dirty="0" smtClean="0"/>
              <a:t>12</a:t>
            </a:r>
            <a:r>
              <a:rPr lang="zh-TW" altLang="en-US" dirty="0" smtClean="0"/>
              <a:t>年國教</a:t>
            </a:r>
            <a:r>
              <a:rPr lang="zh-TW" altLang="en-US" b="1" dirty="0" smtClean="0"/>
              <a:t>，</a:t>
            </a:r>
            <a:r>
              <a:rPr lang="zh-TW" altLang="en-US" dirty="0" smtClean="0"/>
              <a:t>因此會有新課綱</a:t>
            </a:r>
            <a:r>
              <a:rPr lang="zh-TW" altLang="en-US" b="1" dirty="0" smtClean="0"/>
              <a:t>：</a:t>
            </a:r>
            <a:endParaRPr lang="en-US" altLang="zh-TW" dirty="0" smtClean="0"/>
          </a:p>
          <a:p>
            <a:pPr>
              <a:buFont typeface="Calibri" pitchFamily="34" charset="0"/>
              <a:buAutoNum type="arabicPeriod"/>
            </a:pPr>
            <a:r>
              <a:rPr lang="zh-TW" altLang="en-US" dirty="0" smtClean="0"/>
              <a:t>根據統計，近三年國中學生升學率已達</a:t>
            </a:r>
            <a:r>
              <a:rPr lang="en-US" altLang="zh-TW" dirty="0" smtClean="0"/>
              <a:t>99%</a:t>
            </a:r>
            <a:r>
              <a:rPr lang="zh-TW" altLang="en-US" dirty="0" smtClean="0"/>
              <a:t>，在量方面實質上已具備</a:t>
            </a:r>
            <a:r>
              <a:rPr lang="en-US" altLang="zh-TW" dirty="0" smtClean="0"/>
              <a:t>12</a:t>
            </a:r>
            <a:r>
              <a:rPr lang="zh-TW" altLang="en-US" dirty="0" smtClean="0"/>
              <a:t>國教的目標</a:t>
            </a:r>
            <a:r>
              <a:rPr lang="zh-TW" altLang="en-US" dirty="0" smtClean="0">
                <a:latin typeface="新細明體" charset="-120"/>
              </a:rPr>
              <a:t>。</a:t>
            </a:r>
            <a:endParaRPr lang="en-US" altLang="zh-TW" dirty="0" smtClean="0"/>
          </a:p>
          <a:p>
            <a:pPr>
              <a:buFont typeface="Calibri" pitchFamily="34" charset="0"/>
              <a:buAutoNum type="arabicPeriod"/>
            </a:pPr>
            <a:r>
              <a:rPr lang="zh-TW" altLang="en-US" dirty="0" smtClean="0"/>
              <a:t>隨著少子化、族群的多樣性、３Ｃ產業的快速發展，我們的生活世界有了很大的改變，教育的內容和方式也應有所不同才能因應個人和社會需要</a:t>
            </a:r>
            <a:r>
              <a:rPr lang="zh-TW" altLang="en-US" dirty="0" smtClean="0">
                <a:latin typeface="新細明體" charset="-120"/>
              </a:rPr>
              <a:t>。</a:t>
            </a:r>
            <a:endParaRPr lang="en-US" altLang="zh-TW" dirty="0" smtClean="0"/>
          </a:p>
          <a:p>
            <a:pPr>
              <a:buFont typeface="Calibri" pitchFamily="34" charset="0"/>
              <a:buAutoNum type="arabicPeriod"/>
            </a:pPr>
            <a:r>
              <a:rPr lang="zh-TW" altLang="en-US" dirty="0" smtClean="0"/>
              <a:t>政府可以說是在社會大眾的期待下，而加快推動的腳步</a:t>
            </a:r>
            <a:r>
              <a:rPr lang="zh-TW" altLang="en-US" dirty="0" smtClean="0">
                <a:latin typeface="新細明體" charset="-120"/>
              </a:rPr>
              <a:t>。</a:t>
            </a:r>
            <a:endParaRPr lang="zh-TW" altLang="en-US" dirty="0" smtClean="0"/>
          </a:p>
        </p:txBody>
      </p:sp>
      <p:sp>
        <p:nvSpPr>
          <p:cNvPr id="20787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31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37E494-6E7C-42B4-8D46-E2519266563B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charset="-120"/>
                <a:cs typeface="+mn-cs"/>
              </a:rPr>
              <a:pPr marL="0" marR="0" lvl="0" indent="0" algn="r" defTabSz="9131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846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以前基測每科都是考</a:t>
            </a:r>
            <a:r>
              <a:rPr lang="en-US" altLang="zh-TW" dirty="0" smtClean="0"/>
              <a:t>70</a:t>
            </a:r>
            <a:r>
              <a:rPr lang="zh-TW" altLang="en-US" dirty="0" smtClean="0"/>
              <a:t>分鐘，但會考的英文和數學考試時間就有一點不一樣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E707D-11A4-44B2-A9E2-3FD3EC38B0AC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6000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6125"/>
            <a:ext cx="6615113" cy="3722688"/>
          </a:xfrm>
          <a:ln/>
        </p:spPr>
      </p:sp>
      <p:sp>
        <p:nvSpPr>
          <p:cNvPr id="89091" name="備忘稿版面配置區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7988" cy="4114800"/>
          </a:xfrm>
          <a:noFill/>
          <a:ln/>
        </p:spPr>
        <p:txBody>
          <a:bodyPr lIns="90726" tIns="45363" rIns="90726" bIns="45363"/>
          <a:lstStyle/>
          <a:p>
            <a:pPr defTabSz="488950"/>
            <a:r>
              <a:rPr lang="zh-TW" altLang="en-US" smtClean="0"/>
              <a:t> </a:t>
            </a:r>
          </a:p>
        </p:txBody>
      </p:sp>
      <p:sp>
        <p:nvSpPr>
          <p:cNvPr id="89092" name="投影片編號版面配置區 3"/>
          <p:cNvSpPr txBox="1">
            <a:spLocks noGrp="1"/>
          </p:cNvSpPr>
          <p:nvPr/>
        </p:nvSpPr>
        <p:spPr bwMode="auto">
          <a:xfrm>
            <a:off x="3848101" y="9428163"/>
            <a:ext cx="294798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293" tIns="49146" rIns="98293" bIns="49146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D6870D-04FB-4936-A093-ABFD79FC9DCD}" type="slidenum">
              <a:rPr kumimoji="1" lang="zh-TW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89093" name="日期版面配置區 1"/>
          <p:cNvSpPr txBox="1">
            <a:spLocks noGrp="1"/>
          </p:cNvSpPr>
          <p:nvPr/>
        </p:nvSpPr>
        <p:spPr bwMode="auto">
          <a:xfrm>
            <a:off x="3884614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26" tIns="45363" rIns="90726" bIns="45363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89094" name="投影片編號版面配置區 2"/>
          <p:cNvSpPr txBox="1">
            <a:spLocks noGrp="1"/>
          </p:cNvSpPr>
          <p:nvPr/>
        </p:nvSpPr>
        <p:spPr bwMode="auto">
          <a:xfrm>
            <a:off x="3884614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26" tIns="45363" rIns="90726" bIns="45363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0B8EDD-C1A0-444D-8B03-E24D406D1530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791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國中三年會帶學生去認識不同職群，但是畢竟自己並不是從那個系統出來畢業的，所以確切的學習內容也不是那麼的清楚，各校會有不同，就建議有興趣的孩子可以自己打電話去高職端問，或是查看學校網站會有更清楚的資訊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E707D-11A4-44B2-A9E2-3FD3EC38B0AC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83074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麗山高中主打科學訓練，類似單科學校，但你要讀一般的也是沒問題</a:t>
            </a:r>
            <a:endParaRPr lang="en-US" altLang="zh-TW" dirty="0" smtClean="0"/>
          </a:p>
          <a:p>
            <a:r>
              <a:rPr lang="zh-TW" altLang="en-US" dirty="0" smtClean="0"/>
              <a:t>體育學校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E707D-11A4-44B2-A9E2-3FD3EC38B0AC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7293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投影片編號版面配置區 6"/>
          <p:cNvSpPr txBox="1">
            <a:spLocks noGrp="1"/>
          </p:cNvSpPr>
          <p:nvPr/>
        </p:nvSpPr>
        <p:spPr bwMode="auto">
          <a:xfrm>
            <a:off x="3884614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F62E23-11E0-4E23-82A0-72C4DDBFE207}" type="slidenum">
              <a:rPr kumimoji="1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91139" name="Rectangle 7"/>
          <p:cNvSpPr txBox="1">
            <a:spLocks noGrp="1" noChangeArrowheads="1"/>
          </p:cNvSpPr>
          <p:nvPr/>
        </p:nvSpPr>
        <p:spPr bwMode="auto">
          <a:xfrm>
            <a:off x="3886201" y="8688388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04" tIns="46003" rIns="92004" bIns="46003" anchor="b"/>
          <a:lstStyle/>
          <a:p>
            <a:pPr marL="0" marR="0" lvl="0" indent="0" algn="r" defTabSz="9525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87E5CC-C6C6-4539-8437-7012AE18ADDD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新細明體" pitchFamily="18" charset="-120"/>
                <a:cs typeface="+mn-cs"/>
              </a:rPr>
              <a:pPr marL="0" marR="0" lvl="0" indent="0" algn="r" defTabSz="9525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91140" name="Rectangle 7"/>
          <p:cNvSpPr txBox="1">
            <a:spLocks noGrp="1" noChangeArrowheads="1"/>
          </p:cNvSpPr>
          <p:nvPr/>
        </p:nvSpPr>
        <p:spPr bwMode="auto">
          <a:xfrm>
            <a:off x="3884614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70" tIns="45535" rIns="91070" bIns="45535" anchor="b"/>
          <a:lstStyle/>
          <a:p>
            <a:pPr marL="0" marR="0" lvl="0" indent="0" algn="r" defTabSz="947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D7900D-DE4C-4330-BCEC-A8F3F38AB2FA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pPr marL="0" marR="0" lvl="0" indent="0" algn="r" defTabSz="9477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911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5763" y="690563"/>
            <a:ext cx="6088062" cy="3425825"/>
          </a:xfrm>
          <a:ln/>
        </p:spPr>
      </p:sp>
      <p:sp>
        <p:nvSpPr>
          <p:cNvPr id="911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9" y="4341814"/>
            <a:ext cx="5026025" cy="4116387"/>
          </a:xfrm>
          <a:noFill/>
          <a:ln/>
        </p:spPr>
        <p:txBody>
          <a:bodyPr lIns="92004" tIns="46003" rIns="92004" bIns="46003"/>
          <a:lstStyle/>
          <a:p>
            <a:r>
              <a:rPr lang="en-US" altLang="zh-TW" smtClean="0"/>
              <a:t>1.</a:t>
            </a:r>
            <a:r>
              <a:rPr lang="zh-TW" altLang="en-US" smtClean="0"/>
              <a:t>法律依據：國民教育法第</a:t>
            </a:r>
            <a:r>
              <a:rPr lang="en-US" altLang="zh-TW" smtClean="0"/>
              <a:t>1</a:t>
            </a:r>
            <a:r>
              <a:rPr lang="zh-TW" altLang="en-US" smtClean="0"/>
              <a:t>條：國民教育依中華民國憲法第一百五十八條之規定，以養成德、智、體、群 、美五育均衡發展之健全國民為宗旨。</a:t>
            </a:r>
            <a:endParaRPr lang="en-US" altLang="zh-TW" smtClean="0"/>
          </a:p>
          <a:p>
            <a:r>
              <a:rPr lang="en-US" altLang="zh-TW" smtClean="0"/>
              <a:t>2.</a:t>
            </a:r>
            <a:r>
              <a:rPr lang="zh-TW" altLang="en-US" smtClean="0"/>
              <a:t> 適性入學，落實</a:t>
            </a:r>
            <a:r>
              <a:rPr lang="en-US" altLang="zh-TW" smtClean="0"/>
              <a:t>『</a:t>
            </a:r>
            <a:r>
              <a:rPr lang="zh-TW" altLang="en-US" smtClean="0"/>
              <a:t>德智體群美五育均衡發展</a:t>
            </a:r>
            <a:r>
              <a:rPr lang="en-US" altLang="zh-TW" smtClean="0"/>
              <a:t>』</a:t>
            </a:r>
          </a:p>
          <a:p>
            <a:r>
              <a:rPr lang="en-US" altLang="zh-TW" smtClean="0"/>
              <a:t>3.</a:t>
            </a:r>
            <a:r>
              <a:rPr lang="zh-TW" altLang="en-US" smtClean="0"/>
              <a:t>適性：能、願意、實行</a:t>
            </a:r>
            <a:r>
              <a:rPr lang="en-US" altLang="zh-TW" smtClean="0"/>
              <a:t>(can,want,do)</a:t>
            </a:r>
          </a:p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555437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編號版面配置區 6"/>
          <p:cNvSpPr txBox="1">
            <a:spLocks noGrp="1"/>
          </p:cNvSpPr>
          <p:nvPr/>
        </p:nvSpPr>
        <p:spPr bwMode="auto">
          <a:xfrm>
            <a:off x="3884614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DFA290-A50E-4E27-ADDB-276CEBFF3306}" type="slidenum">
              <a:rPr kumimoji="1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92163" name="Rectangle 7"/>
          <p:cNvSpPr txBox="1">
            <a:spLocks noGrp="1" noChangeArrowheads="1"/>
          </p:cNvSpPr>
          <p:nvPr/>
        </p:nvSpPr>
        <p:spPr bwMode="auto">
          <a:xfrm>
            <a:off x="3886201" y="8688388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04" tIns="46003" rIns="92004" bIns="46003" anchor="b"/>
          <a:lstStyle/>
          <a:p>
            <a:pPr marL="0" marR="0" lvl="0" indent="0" algn="r" defTabSz="9525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1F9BC7-CA21-43FC-BCC6-AAFC645496CA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新細明體" pitchFamily="18" charset="-120"/>
                <a:cs typeface="+mn-cs"/>
              </a:rPr>
              <a:pPr marL="0" marR="0" lvl="0" indent="0" algn="r" defTabSz="9525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92164" name="Rectangle 7"/>
          <p:cNvSpPr txBox="1">
            <a:spLocks noGrp="1" noChangeArrowheads="1"/>
          </p:cNvSpPr>
          <p:nvPr/>
        </p:nvSpPr>
        <p:spPr bwMode="auto">
          <a:xfrm>
            <a:off x="3884614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70" tIns="45535" rIns="91070" bIns="45535" anchor="b"/>
          <a:lstStyle/>
          <a:p>
            <a:pPr marL="0" marR="0" lvl="0" indent="0" algn="r" defTabSz="947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785712-4849-4C20-9E3D-A20FED62B68D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pPr marL="0" marR="0" lvl="0" indent="0" algn="r" defTabSz="9477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921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5763" y="690563"/>
            <a:ext cx="6088062" cy="3425825"/>
          </a:xfrm>
          <a:ln/>
        </p:spPr>
      </p:sp>
      <p:sp>
        <p:nvSpPr>
          <p:cNvPr id="921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9" y="4341814"/>
            <a:ext cx="5026025" cy="4116387"/>
          </a:xfrm>
          <a:noFill/>
          <a:ln/>
        </p:spPr>
        <p:txBody>
          <a:bodyPr lIns="92004" tIns="46003" rIns="92004" bIns="46003"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政大附中  國際英語特色班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科學班 </a:t>
            </a:r>
            <a:r>
              <a:rPr lang="en-US" altLang="zh-TW" dirty="0" smtClean="0"/>
              <a:t>:</a:t>
            </a:r>
            <a:r>
              <a:rPr lang="zh-TW" altLang="en-US" dirty="0" smtClean="0"/>
              <a:t> 建中 北一女 師大附中</a:t>
            </a:r>
          </a:p>
        </p:txBody>
      </p:sp>
    </p:spTree>
    <p:extLst>
      <p:ext uri="{BB962C8B-B14F-4D97-AF65-F5344CB8AC3E}">
        <p14:creationId xmlns:p14="http://schemas.microsoft.com/office/powerpoint/2010/main" val="38852235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投影片編號版面配置區 6"/>
          <p:cNvSpPr txBox="1">
            <a:spLocks noGrp="1"/>
          </p:cNvSpPr>
          <p:nvPr/>
        </p:nvSpPr>
        <p:spPr bwMode="auto">
          <a:xfrm>
            <a:off x="3884614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4003C7-0F4C-4A9D-86B2-4DD53F738E19}" type="slidenum">
              <a:rPr kumimoji="1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93187" name="Rectangle 7"/>
          <p:cNvSpPr txBox="1">
            <a:spLocks noGrp="1" noChangeArrowheads="1"/>
          </p:cNvSpPr>
          <p:nvPr/>
        </p:nvSpPr>
        <p:spPr bwMode="auto">
          <a:xfrm>
            <a:off x="3886201" y="8688388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04" tIns="46003" rIns="92004" bIns="46003" anchor="b"/>
          <a:lstStyle/>
          <a:p>
            <a:pPr marL="0" marR="0" lvl="0" indent="0" algn="r" defTabSz="9525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07B7A9-6C1D-4547-85E4-577933B9DB0B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新細明體" pitchFamily="18" charset="-120"/>
                <a:cs typeface="+mn-cs"/>
              </a:rPr>
              <a:pPr marL="0" marR="0" lvl="0" indent="0" algn="r" defTabSz="9525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93188" name="Rectangle 7"/>
          <p:cNvSpPr txBox="1">
            <a:spLocks noGrp="1" noChangeArrowheads="1"/>
          </p:cNvSpPr>
          <p:nvPr/>
        </p:nvSpPr>
        <p:spPr bwMode="auto">
          <a:xfrm>
            <a:off x="3884614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70" tIns="45535" rIns="91070" bIns="45535" anchor="b"/>
          <a:lstStyle/>
          <a:p>
            <a:pPr marL="0" marR="0" lvl="0" indent="0" algn="r" defTabSz="947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AD372B-92CB-432B-A1A0-FF1A9F5803C7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pPr marL="0" marR="0" lvl="0" indent="0" algn="r" defTabSz="9477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931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5763" y="690563"/>
            <a:ext cx="6088062" cy="3425825"/>
          </a:xfrm>
          <a:ln/>
        </p:spPr>
      </p:sp>
      <p:sp>
        <p:nvSpPr>
          <p:cNvPr id="931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9" y="4341814"/>
            <a:ext cx="5026025" cy="4116387"/>
          </a:xfrm>
          <a:noFill/>
          <a:ln/>
        </p:spPr>
        <p:txBody>
          <a:bodyPr lIns="92004" tIns="46003" rIns="92004" bIns="46003"/>
          <a:lstStyle/>
          <a:p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534753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97284" name="投影片編號版面配置區 3"/>
          <p:cNvSpPr txBox="1">
            <a:spLocks noGrp="1"/>
          </p:cNvSpPr>
          <p:nvPr/>
        </p:nvSpPr>
        <p:spPr bwMode="auto">
          <a:xfrm>
            <a:off x="3884614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BC84142E-9B89-43D9-B473-AE56BDB52317}" type="slidenum">
              <a:rPr kumimoji="1" lang="zh-TW" altLang="en-US" sz="12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kumimoji="1" lang="en-US" altLang="zh-TW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30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諮詢管道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E707D-11A4-44B2-A9E2-3FD3EC38B0AC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81049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hape 184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93187" name="Shape 185"/>
          <p:cNvSpPr>
            <a:spLocks noGrp="1"/>
          </p:cNvSpPr>
          <p:nvPr>
            <p:ph type="body" idx="1"/>
          </p:nvPr>
        </p:nvSpPr>
        <p:spPr bwMode="auto">
          <a:xfrm>
            <a:off x="682278" y="4343145"/>
            <a:ext cx="5493447" cy="41150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10" tIns="45355" rIns="90710" bIns="4535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ct val="25000"/>
            </a:pPr>
            <a:r>
              <a:rPr lang="zh-TW" altLang="en-US" sz="1700" smtClean="0">
                <a:cs typeface="Arial" pitchFamily="34" charset="0"/>
                <a:sym typeface="Arial" pitchFamily="34" charset="0"/>
              </a:rPr>
              <a:t>如果八、九年級的家長尚未看過這本手冊，可詢問導師或學校輔導處。</a:t>
            </a:r>
          </a:p>
          <a:p>
            <a:pPr eaLnBrk="1" hangingPunct="1"/>
            <a:endParaRPr lang="zh-TW" altLang="zh-TW" smtClean="0"/>
          </a:p>
        </p:txBody>
      </p:sp>
      <p:sp>
        <p:nvSpPr>
          <p:cNvPr id="93188" name="Shape 186"/>
          <p:cNvSpPr txBox="1">
            <a:spLocks noGrp="1"/>
          </p:cNvSpPr>
          <p:nvPr/>
        </p:nvSpPr>
        <p:spPr bwMode="auto">
          <a:xfrm>
            <a:off x="3883853" y="8684827"/>
            <a:ext cx="2972547" cy="45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10" tIns="45355" rIns="90710" bIns="45355" anchor="b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SzPct val="25000"/>
            </a:pPr>
            <a:r>
              <a:rPr lang="zh-TW" altLang="zh-TW" sz="120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111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此頁先說明何以實施</a:t>
            </a:r>
            <a:r>
              <a:rPr lang="en-US" altLang="zh-TW" dirty="0" smtClean="0"/>
              <a:t>12</a:t>
            </a:r>
            <a:r>
              <a:rPr lang="zh-TW" altLang="en-US" dirty="0" smtClean="0"/>
              <a:t>年國教</a:t>
            </a:r>
            <a:r>
              <a:rPr lang="zh-TW" altLang="en-US" b="1" dirty="0" smtClean="0"/>
              <a:t>，</a:t>
            </a:r>
            <a:r>
              <a:rPr lang="zh-TW" altLang="en-US" dirty="0" smtClean="0"/>
              <a:t>因此會有新課綱</a:t>
            </a:r>
            <a:r>
              <a:rPr lang="zh-TW" altLang="en-US" b="1" dirty="0" smtClean="0"/>
              <a:t>：</a:t>
            </a:r>
            <a:endParaRPr lang="en-US" altLang="zh-TW" dirty="0" smtClean="0"/>
          </a:p>
          <a:p>
            <a:pPr>
              <a:buFont typeface="Calibri" pitchFamily="34" charset="0"/>
              <a:buAutoNum type="arabicPeriod"/>
            </a:pPr>
            <a:r>
              <a:rPr lang="zh-TW" altLang="en-US" dirty="0" smtClean="0"/>
              <a:t>根據統計，近三年國中學生升學率已達</a:t>
            </a:r>
            <a:r>
              <a:rPr lang="en-US" altLang="zh-TW" dirty="0" smtClean="0"/>
              <a:t>99%</a:t>
            </a:r>
            <a:r>
              <a:rPr lang="zh-TW" altLang="en-US" dirty="0" smtClean="0"/>
              <a:t>，在量方面實質上已具備</a:t>
            </a:r>
            <a:r>
              <a:rPr lang="en-US" altLang="zh-TW" dirty="0" smtClean="0"/>
              <a:t>12</a:t>
            </a:r>
            <a:r>
              <a:rPr lang="zh-TW" altLang="en-US" dirty="0" smtClean="0"/>
              <a:t>國教的目標</a:t>
            </a:r>
            <a:r>
              <a:rPr lang="zh-TW" altLang="en-US" dirty="0" smtClean="0">
                <a:latin typeface="新細明體" charset="-120"/>
              </a:rPr>
              <a:t>。</a:t>
            </a:r>
            <a:endParaRPr lang="en-US" altLang="zh-TW" dirty="0" smtClean="0"/>
          </a:p>
          <a:p>
            <a:pPr>
              <a:buFont typeface="Calibri" pitchFamily="34" charset="0"/>
              <a:buAutoNum type="arabicPeriod"/>
            </a:pPr>
            <a:r>
              <a:rPr lang="zh-TW" altLang="en-US" dirty="0" smtClean="0"/>
              <a:t>隨著少子化、族群的多樣性、３Ｃ產業的快速發展，我們的生活世界有了很大的改變，教育的內容和方式也應有所不同才能因應個人和社會需要</a:t>
            </a:r>
            <a:r>
              <a:rPr lang="zh-TW" altLang="en-US" dirty="0" smtClean="0">
                <a:latin typeface="新細明體" charset="-120"/>
              </a:rPr>
              <a:t>。</a:t>
            </a:r>
            <a:endParaRPr lang="en-US" altLang="zh-TW" dirty="0" smtClean="0"/>
          </a:p>
          <a:p>
            <a:pPr>
              <a:buFont typeface="Calibri" pitchFamily="34" charset="0"/>
              <a:buAutoNum type="arabicPeriod"/>
            </a:pPr>
            <a:r>
              <a:rPr lang="zh-TW" altLang="en-US" dirty="0" smtClean="0"/>
              <a:t>政府可以說是在社會大眾的期待下，而加快推動的腳步</a:t>
            </a:r>
            <a:r>
              <a:rPr lang="zh-TW" altLang="en-US" dirty="0" smtClean="0">
                <a:latin typeface="新細明體" charset="-120"/>
              </a:rPr>
              <a:t>。</a:t>
            </a:r>
            <a:endParaRPr lang="zh-TW" altLang="en-US" dirty="0" smtClean="0"/>
          </a:p>
        </p:txBody>
      </p:sp>
      <p:sp>
        <p:nvSpPr>
          <p:cNvPr id="20787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31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37E494-6E7C-42B4-8D46-E2519266563B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charset="-120"/>
                <a:cs typeface="+mn-cs"/>
              </a:rPr>
              <a:pPr marL="0" marR="0" lvl="0" indent="0" algn="r" defTabSz="9131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7929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hape 91">
            <a:extLst>
              <a:ext uri="{FF2B5EF4-FFF2-40B4-BE49-F238E27FC236}">
                <a16:creationId xmlns="" xmlns:a16="http://schemas.microsoft.com/office/drawing/2014/main" id="{F08F6F6D-AEC4-44B1-8916-6E1751AB2A8B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  <p:sp>
        <p:nvSpPr>
          <p:cNvPr id="53251" name="Shape 92">
            <a:extLst>
              <a:ext uri="{FF2B5EF4-FFF2-40B4-BE49-F238E27FC236}">
                <a16:creationId xmlns="" xmlns:a16="http://schemas.microsoft.com/office/drawing/2014/main" id="{C8C4C518-66C3-479A-B38F-E21454853A9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1754869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hape 99">
            <a:extLst>
              <a:ext uri="{FF2B5EF4-FFF2-40B4-BE49-F238E27FC236}">
                <a16:creationId xmlns="" xmlns:a16="http://schemas.microsoft.com/office/drawing/2014/main" id="{0B2140A0-31FD-4D81-B5AB-BBC38BE87C10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  <p:sp>
        <p:nvSpPr>
          <p:cNvPr id="54275" name="Shape 100">
            <a:extLst>
              <a:ext uri="{FF2B5EF4-FFF2-40B4-BE49-F238E27FC236}">
                <a16:creationId xmlns="" xmlns:a16="http://schemas.microsoft.com/office/drawing/2014/main" id="{93C2F527-858B-48F3-9E20-67E16074C0F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100285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hape 107">
            <a:extLst>
              <a:ext uri="{FF2B5EF4-FFF2-40B4-BE49-F238E27FC236}">
                <a16:creationId xmlns="" xmlns:a16="http://schemas.microsoft.com/office/drawing/2014/main" id="{F2899426-A757-4B6B-8B04-E2D1ECDF792F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  <p:sp>
        <p:nvSpPr>
          <p:cNvPr id="55299" name="Shape 108">
            <a:extLst>
              <a:ext uri="{FF2B5EF4-FFF2-40B4-BE49-F238E27FC236}">
                <a16:creationId xmlns="" xmlns:a16="http://schemas.microsoft.com/office/drawing/2014/main" id="{3C28AB34-FC0B-4FF9-8FB8-93B2B8E55C4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944946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hape 115">
            <a:extLst>
              <a:ext uri="{FF2B5EF4-FFF2-40B4-BE49-F238E27FC236}">
                <a16:creationId xmlns="" xmlns:a16="http://schemas.microsoft.com/office/drawing/2014/main" id="{43F86737-235B-4B0B-B296-3DCF3F55C1A0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  <p:sp>
        <p:nvSpPr>
          <p:cNvPr id="56323" name="Shape 116">
            <a:extLst>
              <a:ext uri="{FF2B5EF4-FFF2-40B4-BE49-F238E27FC236}">
                <a16:creationId xmlns="" xmlns:a16="http://schemas.microsoft.com/office/drawing/2014/main" id="{E11722BA-083D-4B17-9C45-B82A6DF17A4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791384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hape 123">
            <a:extLst>
              <a:ext uri="{FF2B5EF4-FFF2-40B4-BE49-F238E27FC236}">
                <a16:creationId xmlns="" xmlns:a16="http://schemas.microsoft.com/office/drawing/2014/main" id="{03A5EF90-44AB-445A-9983-FA6C688E1919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  <p:sp>
        <p:nvSpPr>
          <p:cNvPr id="57347" name="Shape 124">
            <a:extLst>
              <a:ext uri="{FF2B5EF4-FFF2-40B4-BE49-F238E27FC236}">
                <a16:creationId xmlns="" xmlns:a16="http://schemas.microsoft.com/office/drawing/2014/main" id="{629A5370-3CA3-4D9E-BB56-470BCFB8319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751651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hape 131">
            <a:extLst>
              <a:ext uri="{FF2B5EF4-FFF2-40B4-BE49-F238E27FC236}">
                <a16:creationId xmlns="" xmlns:a16="http://schemas.microsoft.com/office/drawing/2014/main" id="{F00201C9-4440-4E41-8517-7E67517C1C63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  <p:sp>
        <p:nvSpPr>
          <p:cNvPr id="58371" name="Shape 132">
            <a:extLst>
              <a:ext uri="{FF2B5EF4-FFF2-40B4-BE49-F238E27FC236}">
                <a16:creationId xmlns="" xmlns:a16="http://schemas.microsoft.com/office/drawing/2014/main" id="{809F0CBB-58D7-4B4C-9209-99ABFD7AFBD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971149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hape 139">
            <a:extLst>
              <a:ext uri="{FF2B5EF4-FFF2-40B4-BE49-F238E27FC236}">
                <a16:creationId xmlns="" xmlns:a16="http://schemas.microsoft.com/office/drawing/2014/main" id="{6B732E2E-0EF3-4543-BF1B-B5608ED661DC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  <p:sp>
        <p:nvSpPr>
          <p:cNvPr id="59395" name="Shape 140">
            <a:extLst>
              <a:ext uri="{FF2B5EF4-FFF2-40B4-BE49-F238E27FC236}">
                <a16:creationId xmlns="" xmlns:a16="http://schemas.microsoft.com/office/drawing/2014/main" id="{7F0A07C4-68CE-4EE3-8D5E-6013F247A38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643217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hape 147">
            <a:extLst>
              <a:ext uri="{FF2B5EF4-FFF2-40B4-BE49-F238E27FC236}">
                <a16:creationId xmlns="" xmlns:a16="http://schemas.microsoft.com/office/drawing/2014/main" id="{FDA40BA7-1314-4BE1-9278-B3BD18A654AC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  <p:sp>
        <p:nvSpPr>
          <p:cNvPr id="60419" name="Shape 148">
            <a:extLst>
              <a:ext uri="{FF2B5EF4-FFF2-40B4-BE49-F238E27FC236}">
                <a16:creationId xmlns="" xmlns:a16="http://schemas.microsoft.com/office/drawing/2014/main" id="{C343D8ED-A118-4622-94F9-AA9C36C0248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891120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hape 155">
            <a:extLst>
              <a:ext uri="{FF2B5EF4-FFF2-40B4-BE49-F238E27FC236}">
                <a16:creationId xmlns="" xmlns:a16="http://schemas.microsoft.com/office/drawing/2014/main" id="{19BC8498-B9CF-4BB5-8F1F-A71781078F97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  <p:sp>
        <p:nvSpPr>
          <p:cNvPr id="61443" name="Shape 156">
            <a:extLst>
              <a:ext uri="{FF2B5EF4-FFF2-40B4-BE49-F238E27FC236}">
                <a16:creationId xmlns="" xmlns:a16="http://schemas.microsoft.com/office/drawing/2014/main" id="{ED4DB24E-1363-4D3D-9FEE-08FCD0D231A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344266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hape 163">
            <a:extLst>
              <a:ext uri="{FF2B5EF4-FFF2-40B4-BE49-F238E27FC236}">
                <a16:creationId xmlns="" xmlns:a16="http://schemas.microsoft.com/office/drawing/2014/main" id="{D441F148-B227-408C-ADDB-5F5995091C5D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  <p:sp>
        <p:nvSpPr>
          <p:cNvPr id="62467" name="Shape 164">
            <a:extLst>
              <a:ext uri="{FF2B5EF4-FFF2-40B4-BE49-F238E27FC236}">
                <a16:creationId xmlns="" xmlns:a16="http://schemas.microsoft.com/office/drawing/2014/main" id="{AC3E9CA0-2BEE-4A77-8555-EC2B2AF9804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583616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此頁先說明何以實施</a:t>
            </a:r>
            <a:r>
              <a:rPr lang="en-US" altLang="zh-TW" dirty="0" smtClean="0"/>
              <a:t>12</a:t>
            </a:r>
            <a:r>
              <a:rPr lang="zh-TW" altLang="en-US" dirty="0" smtClean="0"/>
              <a:t>年國教</a:t>
            </a:r>
            <a:r>
              <a:rPr lang="zh-TW" altLang="en-US" b="1" dirty="0" smtClean="0"/>
              <a:t>，</a:t>
            </a:r>
            <a:r>
              <a:rPr lang="zh-TW" altLang="en-US" dirty="0" smtClean="0"/>
              <a:t>因此會有新課綱</a:t>
            </a:r>
            <a:r>
              <a:rPr lang="zh-TW" altLang="en-US" b="1" dirty="0" smtClean="0"/>
              <a:t>：</a:t>
            </a:r>
            <a:endParaRPr lang="en-US" altLang="zh-TW" dirty="0" smtClean="0"/>
          </a:p>
          <a:p>
            <a:pPr>
              <a:buFont typeface="Calibri" pitchFamily="34" charset="0"/>
              <a:buAutoNum type="arabicPeriod"/>
            </a:pPr>
            <a:r>
              <a:rPr lang="zh-TW" altLang="en-US" dirty="0" smtClean="0"/>
              <a:t>根據統計，近三年國中學生升學率已達</a:t>
            </a:r>
            <a:r>
              <a:rPr lang="en-US" altLang="zh-TW" dirty="0" smtClean="0"/>
              <a:t>99%</a:t>
            </a:r>
            <a:r>
              <a:rPr lang="zh-TW" altLang="en-US" dirty="0" smtClean="0"/>
              <a:t>，在量方面實質上已具備</a:t>
            </a:r>
            <a:r>
              <a:rPr lang="en-US" altLang="zh-TW" dirty="0" smtClean="0"/>
              <a:t>12</a:t>
            </a:r>
            <a:r>
              <a:rPr lang="zh-TW" altLang="en-US" dirty="0" smtClean="0"/>
              <a:t>國教的目標</a:t>
            </a:r>
            <a:r>
              <a:rPr lang="zh-TW" altLang="en-US" dirty="0" smtClean="0">
                <a:latin typeface="新細明體" charset="-120"/>
              </a:rPr>
              <a:t>。</a:t>
            </a:r>
            <a:endParaRPr lang="en-US" altLang="zh-TW" dirty="0" smtClean="0"/>
          </a:p>
          <a:p>
            <a:pPr>
              <a:buFont typeface="Calibri" pitchFamily="34" charset="0"/>
              <a:buAutoNum type="arabicPeriod"/>
            </a:pPr>
            <a:r>
              <a:rPr lang="zh-TW" altLang="en-US" dirty="0" smtClean="0"/>
              <a:t>隨著少子化、族群的多樣性、３Ｃ產業的快速發展，我們的生活世界有了很大的改變，教育的內容和方式也應有所不同才能因應個人和社會需要</a:t>
            </a:r>
            <a:r>
              <a:rPr lang="zh-TW" altLang="en-US" dirty="0" smtClean="0">
                <a:latin typeface="新細明體" charset="-120"/>
              </a:rPr>
              <a:t>。</a:t>
            </a:r>
            <a:endParaRPr lang="en-US" altLang="zh-TW" dirty="0" smtClean="0"/>
          </a:p>
          <a:p>
            <a:pPr>
              <a:buFont typeface="Calibri" pitchFamily="34" charset="0"/>
              <a:buAutoNum type="arabicPeriod"/>
            </a:pPr>
            <a:r>
              <a:rPr lang="zh-TW" altLang="en-US" dirty="0" smtClean="0"/>
              <a:t>政府可以說是在社會大眾的期待下，而加快推動的腳步</a:t>
            </a:r>
            <a:r>
              <a:rPr lang="zh-TW" altLang="en-US" dirty="0" smtClean="0">
                <a:latin typeface="新細明體" charset="-120"/>
              </a:rPr>
              <a:t>。</a:t>
            </a:r>
            <a:endParaRPr lang="zh-TW" altLang="en-US" dirty="0" smtClean="0"/>
          </a:p>
        </p:txBody>
      </p:sp>
      <p:sp>
        <p:nvSpPr>
          <p:cNvPr id="20787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31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37E494-6E7C-42B4-8D46-E2519266563B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charset="-120"/>
                <a:cs typeface="+mn-cs"/>
              </a:rPr>
              <a:pPr marL="0" marR="0" lvl="0" indent="0" algn="r" defTabSz="9131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872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當然，不是說人數變少很好，競爭力少比較容易上好高中</a:t>
            </a:r>
            <a:endParaRPr lang="en-US" altLang="zh-TW" dirty="0" smtClean="0"/>
          </a:p>
          <a:p>
            <a:r>
              <a:rPr lang="zh-TW" altLang="en-US" dirty="0" smtClean="0"/>
              <a:t>現在慢慢高中名額上也開始限縮了，建北可能名額也會減少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E707D-11A4-44B2-A9E2-3FD3EC38B0AC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3553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7350" y="685800"/>
            <a:ext cx="6091238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683879" y="4343144"/>
            <a:ext cx="5490244" cy="41150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5" tIns="45638" rIns="91275" bIns="45638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zh-TW" smtClean="0"/>
          </a:p>
        </p:txBody>
      </p:sp>
      <p:sp>
        <p:nvSpPr>
          <p:cNvPr id="83972" name="投影片編號版面配置區 3"/>
          <p:cNvSpPr txBox="1">
            <a:spLocks noGrp="1"/>
          </p:cNvSpPr>
          <p:nvPr/>
        </p:nvSpPr>
        <p:spPr bwMode="auto">
          <a:xfrm>
            <a:off x="3885453" y="8684826"/>
            <a:ext cx="2970946" cy="45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5" tIns="45638" rIns="91275" bIns="45638" anchor="b"/>
          <a:lstStyle>
            <a:lvl1pPr defTabSz="9128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128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128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128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128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4B3E9E-FE05-4753-8D76-4E343B505618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289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65FA7F-7B6B-4E12-976B-64A7B03EDBBE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37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投影片編號版面配置區 6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4CDFAB-5E77-48C1-99E8-1D390DA88C82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zh-TW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84995" name="Rectangle 7"/>
          <p:cNvSpPr txBox="1">
            <a:spLocks noGrp="1" noChangeArrowheads="1"/>
          </p:cNvSpPr>
          <p:nvPr/>
        </p:nvSpPr>
        <p:spPr bwMode="auto">
          <a:xfrm>
            <a:off x="3886201" y="8688388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04" tIns="46003" rIns="92004" bIns="46003" anchor="b"/>
          <a:lstStyle/>
          <a:p>
            <a:pPr marL="0" marR="0" lvl="0" indent="0" algn="r" defTabSz="9525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A113CF-92A2-4A38-95D9-60A7C3212B36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新細明體" pitchFamily="18" charset="-120"/>
                <a:cs typeface="+mn-cs"/>
              </a:rPr>
              <a:pPr marL="0" marR="0" lvl="0" indent="0" algn="r" defTabSz="9525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84996" name="Rectangle 7"/>
          <p:cNvSpPr txBox="1">
            <a:spLocks noGrp="1" noChangeArrowheads="1"/>
          </p:cNvSpPr>
          <p:nvPr/>
        </p:nvSpPr>
        <p:spPr bwMode="auto">
          <a:xfrm>
            <a:off x="3884614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70" tIns="45535" rIns="91070" bIns="45535" anchor="b"/>
          <a:lstStyle/>
          <a:p>
            <a:pPr marL="0" marR="0" lvl="0" indent="0" algn="r" defTabSz="947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94725C-9370-4639-8FE6-7958ECB9A495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pPr marL="0" marR="0" lvl="0" indent="0" algn="r" defTabSz="9477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849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90563"/>
            <a:ext cx="6089650" cy="3425825"/>
          </a:xfrm>
          <a:ln/>
        </p:spPr>
      </p:sp>
      <p:sp>
        <p:nvSpPr>
          <p:cNvPr id="849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9" y="4341814"/>
            <a:ext cx="5026025" cy="4116387"/>
          </a:xfrm>
          <a:noFill/>
          <a:ln/>
        </p:spPr>
        <p:txBody>
          <a:bodyPr lIns="92004" tIns="46003" rIns="92004" bIns="46003"/>
          <a:lstStyle/>
          <a:p>
            <a:r>
              <a:rPr lang="en-US" altLang="zh-TW" smtClean="0"/>
              <a:t>1.</a:t>
            </a:r>
            <a:r>
              <a:rPr lang="zh-TW" altLang="en-US" smtClean="0"/>
              <a:t>法律依據：國民教育法第</a:t>
            </a:r>
            <a:r>
              <a:rPr lang="en-US" altLang="zh-TW" smtClean="0"/>
              <a:t>1</a:t>
            </a:r>
            <a:r>
              <a:rPr lang="zh-TW" altLang="en-US" smtClean="0"/>
              <a:t>條：國民教育依中華民國憲法第一百五十八條之規定，以養成德、智、體、群 、美五育均衡發展之健全國民為宗旨。</a:t>
            </a:r>
            <a:endParaRPr lang="en-US" altLang="zh-TW" smtClean="0"/>
          </a:p>
          <a:p>
            <a:r>
              <a:rPr lang="en-US" altLang="zh-TW" smtClean="0"/>
              <a:t>2.</a:t>
            </a:r>
            <a:r>
              <a:rPr lang="zh-TW" altLang="en-US" smtClean="0"/>
              <a:t> 適性入學，落實</a:t>
            </a:r>
            <a:r>
              <a:rPr lang="en-US" altLang="zh-TW" smtClean="0"/>
              <a:t>『</a:t>
            </a:r>
            <a:r>
              <a:rPr lang="zh-TW" altLang="en-US" smtClean="0"/>
              <a:t>德智體群美五育均衡發展</a:t>
            </a:r>
            <a:r>
              <a:rPr lang="en-US" altLang="zh-TW" smtClean="0"/>
              <a:t>』</a:t>
            </a:r>
          </a:p>
          <a:p>
            <a:r>
              <a:rPr lang="en-US" altLang="zh-TW" smtClean="0"/>
              <a:t>3.</a:t>
            </a:r>
            <a:r>
              <a:rPr lang="zh-TW" altLang="en-US" smtClean="0"/>
              <a:t>適性：能、願意、實行</a:t>
            </a:r>
            <a:r>
              <a:rPr lang="en-US" altLang="zh-TW" smtClean="0"/>
              <a:t>(can,want,do)</a:t>
            </a:r>
          </a:p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4070646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會考已經實施了五六年的時間了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E707D-11A4-44B2-A9E2-3FD3EC38B0AC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8587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以前是用</a:t>
            </a:r>
            <a:r>
              <a:rPr lang="en-US" altLang="zh-TW" dirty="0" err="1" smtClean="0"/>
              <a:t>Pr</a:t>
            </a:r>
            <a:r>
              <a:rPr lang="zh-TW" altLang="en-US" dirty="0" smtClean="0"/>
              <a:t>值來做為參考，看你在群體的位置在哪裡，但現在會希望模糊掉這個界限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E707D-11A4-44B2-A9E2-3FD3EC38B0AC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93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E79A-90E0-469A-9504-DB7B5CA4AFCB}" type="datetimeFigureOut">
              <a:rPr lang="zh-TW" altLang="en-US" smtClean="0"/>
              <a:t>2018/9/15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536C-C317-4D88-91F5-67FD8189B2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3809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E79A-90E0-469A-9504-DB7B5CA4AFCB}" type="datetimeFigureOut">
              <a:rPr lang="zh-TW" altLang="en-US" smtClean="0"/>
              <a:t>2018/9/15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536C-C317-4D88-91F5-67FD8189B2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745883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標題，文字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圖表版面配置區 3"/>
          <p:cNvSpPr>
            <a:spLocks noGrp="1"/>
          </p:cNvSpPr>
          <p:nvPr>
            <p:ph type="ch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2A93F-2356-43B3-9883-4080FD5ED177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7AD67-AF25-4E6F-B19C-5A270947176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96940"/>
      </p:ext>
    </p:extLst>
  </p:cSld>
  <p:clrMapOvr>
    <a:masterClrMapping/>
  </p:clrMapOvr>
  <p:transition advTm="5000">
    <p:cut thruBlk="1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71146-4781-4528-B699-4BC3454ADCE0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2C251-DEBF-426A-94DC-F987CDC5A3D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328181"/>
      </p:ext>
    </p:extLst>
  </p:cSld>
  <p:clrMapOvr>
    <a:masterClrMapping/>
  </p:clrMapOvr>
  <p:transition advTm="5000">
    <p:cut thruBlk="1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320C0-042B-4B82-B26D-0A968B8E9836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ECC16-F396-4168-8C86-03E8B006987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412697"/>
      </p:ext>
    </p:extLst>
  </p:cSld>
  <p:clrMapOvr>
    <a:masterClrMapping/>
  </p:clrMapOvr>
  <p:transition advTm="5000">
    <p:cut thruBlk="1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78"/>
            <a:ext cx="12192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3392" y="2276872"/>
            <a:ext cx="109728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677186134"/>
      </p:ext>
    </p:extLst>
  </p:cSld>
  <p:clrMapOvr>
    <a:masterClrMapping/>
  </p:clrMapOvr>
  <p:hf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563" y="0"/>
            <a:ext cx="10032437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31637" y="1268760"/>
            <a:ext cx="8750763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845429" y="1844825"/>
            <a:ext cx="8750763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263640468"/>
      </p:ext>
    </p:extLst>
  </p:cSld>
  <p:clrMapOvr>
    <a:masterClrMapping/>
  </p:clrMapOvr>
  <p:hf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兩項物件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09600" y="46666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0"/>
              </a:spcBef>
              <a:buClr>
                <a:srgbClr val="3F3F3F"/>
              </a:buClr>
              <a:buFont typeface="Calibri"/>
              <a:buNone/>
              <a:defRPr sz="4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609600" y="1792224"/>
            <a:ext cx="10972800" cy="480512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39700" algn="l" rtl="0">
              <a:spcBef>
                <a:spcPts val="640"/>
              </a:spcBef>
              <a:buClr>
                <a:srgbClr val="3F3F3F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rgbClr val="3F3F3F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3F3F3F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rgbClr val="3F3F3F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rgbClr val="3F3F3F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33544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兩項物件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09600" y="46666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0"/>
              </a:spcBef>
              <a:buClr>
                <a:srgbClr val="3F3F3F"/>
              </a:buClr>
              <a:buFont typeface="Calibri"/>
              <a:buNone/>
              <a:defRPr sz="4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609600" y="1792224"/>
            <a:ext cx="10972800" cy="480512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39700" algn="l" rtl="0">
              <a:spcBef>
                <a:spcPts val="640"/>
              </a:spcBef>
              <a:buClr>
                <a:srgbClr val="3F3F3F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rgbClr val="3F3F3F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3F3F3F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rgbClr val="3F3F3F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rgbClr val="3F3F3F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4643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E79A-90E0-469A-9504-DB7B5CA4AFCB}" type="datetimeFigureOut">
              <a:rPr lang="zh-TW" altLang="en-US" smtClean="0"/>
              <a:t>2018/9/15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536C-C317-4D88-91F5-67FD8189B2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9048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6A0FB-02D4-476C-8465-78CD0DE2FEC2}" type="datetime1">
              <a:rPr lang="zh-TW" altLang="en-US"/>
              <a:pPr>
                <a:defRPr/>
              </a:pPr>
              <a:t>2018/9/15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免試會考新趨勢&amp;技職教育十二年國教面面觀</a:t>
            </a: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B1008-A5CC-431D-A378-F766904F58A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38645039"/>
      </p:ext>
    </p:extLst>
  </p:cSld>
  <p:clrMapOvr>
    <a:masterClrMapping/>
  </p:clrMapOvr>
  <p:transition advTm="5000">
    <p:cut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428FD-2B7B-47EB-AD24-2C69F54343A3}" type="datetime1">
              <a:rPr lang="zh-TW" altLang="en-US"/>
              <a:pPr>
                <a:defRPr/>
              </a:pPr>
              <a:t>2018/9/15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免試會考新趨勢&amp;技職教育十二年國教面面觀</a:t>
            </a: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D4324-0639-4B95-9197-0694AF3EC15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01797588"/>
      </p:ext>
    </p:extLst>
  </p:cSld>
  <p:clrMapOvr>
    <a:masterClrMapping/>
  </p:clrMapOvr>
  <p:transition advTm="5000">
    <p:cut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B1F31-42E9-4ACF-83BA-85CBADDD2126}" type="datetime1">
              <a:rPr lang="zh-TW" altLang="en-US"/>
              <a:pPr>
                <a:defRPr/>
              </a:pPr>
              <a:t>2018/9/15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免試會考新趨勢&amp;技職教育十二年國教面面觀</a:t>
            </a: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66A7D-32FB-40E9-AA96-22E1C728D52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49434113"/>
      </p:ext>
    </p:extLst>
  </p:cSld>
  <p:clrMapOvr>
    <a:masterClrMapping/>
  </p:clrMapOvr>
  <p:transition advTm="5000">
    <p:cut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E49EB-96D6-4DBC-81F6-00EB64B3F52C}" type="datetime1">
              <a:rPr lang="zh-TW" altLang="en-US"/>
              <a:pPr>
                <a:defRPr/>
              </a:pPr>
              <a:t>2018/9/15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免試會考新趨勢&amp;技職教育十二年國教面面觀</a:t>
            </a: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991DD-663C-48E7-8822-310FF128D01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13062753"/>
      </p:ext>
    </p:extLst>
  </p:cSld>
  <p:clrMapOvr>
    <a:masterClrMapping/>
  </p:clrMapOvr>
  <p:transition advTm="5000">
    <p:cut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A667A-0C94-4978-9CD4-A0115500B066}" type="datetime1">
              <a:rPr lang="zh-TW" altLang="en-US"/>
              <a:pPr>
                <a:defRPr/>
              </a:pPr>
              <a:t>2018/9/15</a:t>
            </a:fld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免試會考新趨勢&amp;技職教育十二年國教面面觀</a:t>
            </a: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06915-B9DC-4002-A062-0A1FA076AF6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04622872"/>
      </p:ext>
    </p:extLst>
  </p:cSld>
  <p:clrMapOvr>
    <a:masterClrMapping/>
  </p:clrMapOvr>
  <p:transition advTm="5000">
    <p:cut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45DB2-C3F6-4116-87B4-177C664449EB}" type="datetime1">
              <a:rPr lang="zh-TW" altLang="en-US"/>
              <a:pPr>
                <a:defRPr/>
              </a:pPr>
              <a:t>2018/9/15</a:t>
            </a:fld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免試會考新趨勢&amp;技職教育十二年國教面面觀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CB147-1AD3-4A56-8AF4-1233A699F44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0897377"/>
      </p:ext>
    </p:extLst>
  </p:cSld>
  <p:clrMapOvr>
    <a:masterClrMapping/>
  </p:clrMapOvr>
  <p:transition advTm="5000">
    <p:cut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014DF-E2E3-41D4-A6D5-B6CD1EB70825}" type="datetime1">
              <a:rPr lang="zh-TW" altLang="en-US"/>
              <a:pPr>
                <a:defRPr/>
              </a:pPr>
              <a:t>2018/9/15</a:t>
            </a:fld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免試會考新趨勢&amp;技職教育十二年國教面面觀</a:t>
            </a: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F18D5-A645-43E9-9A17-8BE5B0EED2C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21980912"/>
      </p:ext>
    </p:extLst>
  </p:cSld>
  <p:clrMapOvr>
    <a:masterClrMapping/>
  </p:clrMapOvr>
  <p:transition advTm="5000">
    <p:cut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F7BE6-3F18-4A05-9E05-D2FAE2EA1DFA}" type="datetime1">
              <a:rPr lang="zh-TW" altLang="en-US"/>
              <a:pPr>
                <a:defRPr/>
              </a:pPr>
              <a:t>2018/9/15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免試會考新趨勢&amp;技職教育十二年國教面面觀</a:t>
            </a: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FE338-190D-4AAF-942A-86540497402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62171587"/>
      </p:ext>
    </p:extLst>
  </p:cSld>
  <p:clrMapOvr>
    <a:masterClrMapping/>
  </p:clrMapOvr>
  <p:transition advTm="5000">
    <p:cut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E79A-90E0-469A-9504-DB7B5CA4AFCB}" type="datetimeFigureOut">
              <a:rPr lang="zh-TW" altLang="en-US" smtClean="0"/>
              <a:t>2018/9/15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536C-C317-4D88-91F5-67FD8189B2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2902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8281F-95C0-4620-BE2D-9FA97322BA02}" type="datetime1">
              <a:rPr lang="zh-TW" altLang="en-US"/>
              <a:pPr>
                <a:defRPr/>
              </a:pPr>
              <a:t>2018/9/15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免試會考新趨勢&amp;技職教育十二年國教面面觀</a:t>
            </a: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5CD21-08C9-4C2D-A33F-E09BF8513BE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1072756"/>
      </p:ext>
    </p:extLst>
  </p:cSld>
  <p:clrMapOvr>
    <a:masterClrMapping/>
  </p:clrMapOvr>
  <p:transition advTm="5000">
    <p:cut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76640-06A2-445E-957F-D1157100A248}" type="datetime1">
              <a:rPr lang="zh-TW" altLang="en-US"/>
              <a:pPr>
                <a:defRPr/>
              </a:pPr>
              <a:t>2018/9/15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免試會考新趨勢&amp;技職教育十二年國教面面觀</a:t>
            </a: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6F416-1F0B-4D3B-9362-AA63006C4FF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32260355"/>
      </p:ext>
    </p:extLst>
  </p:cSld>
  <p:clrMapOvr>
    <a:masterClrMapping/>
  </p:clrMapOvr>
  <p:transition advTm="5000">
    <p:cut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E4530-692E-4195-9E53-786765A25759}" type="datetime1">
              <a:rPr lang="zh-TW" altLang="en-US"/>
              <a:pPr>
                <a:defRPr/>
              </a:pPr>
              <a:t>2018/9/15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免試會考新趨勢&amp;技職教育十二年國教面面觀</a:t>
            </a: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52EBB-9C10-4152-B3D9-949F2B4EED8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31711058"/>
      </p:ext>
    </p:extLst>
  </p:cSld>
  <p:clrMapOvr>
    <a:masterClrMapping/>
  </p:clrMapOvr>
  <p:transition advTm="5000">
    <p:cut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782B2-8295-41C9-AF48-6953CE830C26}" type="datetime1">
              <a:rPr lang="zh-TW" altLang="en-US"/>
              <a:pPr>
                <a:defRPr/>
              </a:pPr>
              <a:t>2018/9/15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免試會考新趨勢&amp;技職教育十二年國教面面觀</a:t>
            </a: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67D5B-A2CE-4E9A-891D-2AEA0FEAAAE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88458092"/>
      </p:ext>
    </p:extLst>
  </p:cSld>
  <p:clrMapOvr>
    <a:masterClrMapping/>
  </p:clrMapOvr>
  <p:transition advTm="5000">
    <p:cut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標題，文字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圖表版面配置區 3"/>
          <p:cNvSpPr>
            <a:spLocks noGrp="1"/>
          </p:cNvSpPr>
          <p:nvPr>
            <p:ph type="ch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2A93F-2356-43B3-9883-4080FD5ED177}" type="datetime1">
              <a:rPr lang="zh-TW" altLang="en-US"/>
              <a:pPr>
                <a:defRPr/>
              </a:pPr>
              <a:t>2018/9/15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免試會考新趨勢&amp;技職教育十二年國教面面觀</a:t>
            </a: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7AD67-AF25-4E6F-B19C-5A270947176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3516930"/>
      </p:ext>
    </p:extLst>
  </p:cSld>
  <p:clrMapOvr>
    <a:masterClrMapping/>
  </p:clrMapOvr>
  <p:transition advTm="5000">
    <p:cut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71146-4781-4528-B699-4BC3454ADCE0}" type="datetime1">
              <a:rPr lang="zh-TW" altLang="en-US"/>
              <a:pPr>
                <a:defRPr/>
              </a:pPr>
              <a:t>2018/9/15</a:t>
            </a:fld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免試會考新趨勢&amp;技職教育十二年國教面面觀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2C251-DEBF-426A-94DC-F987CDC5A3D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68341566"/>
      </p:ext>
    </p:extLst>
  </p:cSld>
  <p:clrMapOvr>
    <a:masterClrMapping/>
  </p:clrMapOvr>
  <p:transition advTm="5000">
    <p:cut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320C0-042B-4B82-B26D-0A968B8E9836}" type="datetime1">
              <a:rPr lang="zh-TW" altLang="en-US"/>
              <a:pPr>
                <a:defRPr/>
              </a:pPr>
              <a:t>2018/9/15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免試會考新趨勢&amp;技職教育十二年國教面面觀</a:t>
            </a: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ECC16-F396-4168-8C86-03E8B006987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24219580"/>
      </p:ext>
    </p:extLst>
  </p:cSld>
  <p:clrMapOvr>
    <a:masterClrMapping/>
  </p:clrMapOvr>
  <p:transition advTm="5000">
    <p:cut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78"/>
            <a:ext cx="12192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3392" y="2276872"/>
            <a:ext cx="109728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740087760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563" y="0"/>
            <a:ext cx="10032437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31637" y="1268760"/>
            <a:ext cx="8750763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845429" y="1844825"/>
            <a:ext cx="8750763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797125277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兩項物件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09600" y="46666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0"/>
              </a:spcBef>
              <a:buClr>
                <a:srgbClr val="3F3F3F"/>
              </a:buClr>
              <a:buFont typeface="Calibri"/>
              <a:buNone/>
              <a:defRPr sz="4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609600" y="1792224"/>
            <a:ext cx="10972800" cy="480512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39700" algn="l" rtl="0">
              <a:spcBef>
                <a:spcPts val="640"/>
              </a:spcBef>
              <a:buClr>
                <a:srgbClr val="3F3F3F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rgbClr val="3F3F3F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3F3F3F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rgbClr val="3F3F3F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rgbClr val="3F3F3F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7259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E79A-90E0-469A-9504-DB7B5CA4AFCB}" type="datetimeFigureOut">
              <a:rPr lang="zh-TW" altLang="en-US" smtClean="0"/>
              <a:t>2018/9/15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536C-C317-4D88-91F5-67FD8189B2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94832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兩項物件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09600" y="46666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0"/>
              </a:spcBef>
              <a:buClr>
                <a:srgbClr val="3F3F3F"/>
              </a:buClr>
              <a:buFont typeface="Calibri"/>
              <a:buNone/>
              <a:defRPr sz="4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609600" y="1792224"/>
            <a:ext cx="10972800" cy="480512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39700" algn="l" rtl="0">
              <a:spcBef>
                <a:spcPts val="640"/>
              </a:spcBef>
              <a:buClr>
                <a:srgbClr val="3F3F3F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rgbClr val="3F3F3F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3F3F3F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rgbClr val="3F3F3F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rgbClr val="3F3F3F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68474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6A0FB-02D4-476C-8465-78CD0DE2FEC2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B1008-A5CC-431D-A378-F766904F58A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362817"/>
      </p:ext>
    </p:extLst>
  </p:cSld>
  <p:clrMapOvr>
    <a:masterClrMapping/>
  </p:clrMapOvr>
  <p:transition advTm="5000">
    <p:cut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428FD-2B7B-47EB-AD24-2C69F54343A3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D4324-0639-4B95-9197-0694AF3EC15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71028"/>
      </p:ext>
    </p:extLst>
  </p:cSld>
  <p:clrMapOvr>
    <a:masterClrMapping/>
  </p:clrMapOvr>
  <p:transition advTm="5000">
    <p:cut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B1F31-42E9-4ACF-83BA-85CBADDD2126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66A7D-32FB-40E9-AA96-22E1C728D52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323511"/>
      </p:ext>
    </p:extLst>
  </p:cSld>
  <p:clrMapOvr>
    <a:masterClrMapping/>
  </p:clrMapOvr>
  <p:transition advTm="5000">
    <p:cut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E49EB-96D6-4DBC-81F6-00EB64B3F52C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991DD-663C-48E7-8822-310FF128D01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470017"/>
      </p:ext>
    </p:extLst>
  </p:cSld>
  <p:clrMapOvr>
    <a:masterClrMapping/>
  </p:clrMapOvr>
  <p:transition advTm="5000">
    <p:cut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A667A-0C94-4978-9CD4-A0115500B066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06915-B9DC-4002-A062-0A1FA076AF6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922469"/>
      </p:ext>
    </p:extLst>
  </p:cSld>
  <p:clrMapOvr>
    <a:masterClrMapping/>
  </p:clrMapOvr>
  <p:transition advTm="5000">
    <p:cut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45DB2-C3F6-4116-87B4-177C664449EB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CB147-1AD3-4A56-8AF4-1233A699F44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291703"/>
      </p:ext>
    </p:extLst>
  </p:cSld>
  <p:clrMapOvr>
    <a:masterClrMapping/>
  </p:clrMapOvr>
  <p:transition advTm="5000">
    <p:cut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014DF-E2E3-41D4-A6D5-B6CD1EB70825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F18D5-A645-43E9-9A17-8BE5B0EED2C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51908"/>
      </p:ext>
    </p:extLst>
  </p:cSld>
  <p:clrMapOvr>
    <a:masterClrMapping/>
  </p:clrMapOvr>
  <p:transition advTm="5000">
    <p:cut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F7BE6-3F18-4A05-9E05-D2FAE2EA1DFA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FE338-190D-4AAF-942A-86540497402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55896"/>
      </p:ext>
    </p:extLst>
  </p:cSld>
  <p:clrMapOvr>
    <a:masterClrMapping/>
  </p:clrMapOvr>
  <p:transition advTm="5000">
    <p:cut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8281F-95C0-4620-BE2D-9FA97322BA02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5CD21-08C9-4C2D-A33F-E09BF8513BE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111162"/>
      </p:ext>
    </p:extLst>
  </p:cSld>
  <p:clrMapOvr>
    <a:masterClrMapping/>
  </p:clrMapOvr>
  <p:transition advTm="5000">
    <p:cut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E79A-90E0-469A-9504-DB7B5CA4AFCB}" type="datetimeFigureOut">
              <a:rPr lang="zh-TW" altLang="en-US" smtClean="0"/>
              <a:t>2018/9/15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536C-C317-4D88-91F5-67FD8189B2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69241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76640-06A2-445E-957F-D1157100A248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6F416-1F0B-4D3B-9362-AA63006C4FF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345263"/>
      </p:ext>
    </p:extLst>
  </p:cSld>
  <p:clrMapOvr>
    <a:masterClrMapping/>
  </p:clrMapOvr>
  <p:transition advTm="5000">
    <p:cut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E4530-692E-4195-9E53-786765A25759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52EBB-9C10-4152-B3D9-949F2B4EED8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183617"/>
      </p:ext>
    </p:extLst>
  </p:cSld>
  <p:clrMapOvr>
    <a:masterClrMapping/>
  </p:clrMapOvr>
  <p:transition advTm="5000">
    <p:cut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782B2-8295-41C9-AF48-6953CE830C26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67D5B-A2CE-4E9A-891D-2AEA0FEAAAE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090303"/>
      </p:ext>
    </p:extLst>
  </p:cSld>
  <p:clrMapOvr>
    <a:masterClrMapping/>
  </p:clrMapOvr>
  <p:transition advTm="5000">
    <p:cut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標題，文字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圖表版面配置區 3"/>
          <p:cNvSpPr>
            <a:spLocks noGrp="1"/>
          </p:cNvSpPr>
          <p:nvPr>
            <p:ph type="ch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2A93F-2356-43B3-9883-4080FD5ED177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7AD67-AF25-4E6F-B19C-5A270947176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458186"/>
      </p:ext>
    </p:extLst>
  </p:cSld>
  <p:clrMapOvr>
    <a:masterClrMapping/>
  </p:clrMapOvr>
  <p:transition advTm="5000">
    <p:cut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71146-4781-4528-B699-4BC3454ADCE0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2C251-DEBF-426A-94DC-F987CDC5A3D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547363"/>
      </p:ext>
    </p:extLst>
  </p:cSld>
  <p:clrMapOvr>
    <a:masterClrMapping/>
  </p:clrMapOvr>
  <p:transition advTm="5000">
    <p:cut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320C0-042B-4B82-B26D-0A968B8E9836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ECC16-F396-4168-8C86-03E8B006987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948412"/>
      </p:ext>
    </p:extLst>
  </p:cSld>
  <p:clrMapOvr>
    <a:masterClrMapping/>
  </p:clrMapOvr>
  <p:transition advTm="5000">
    <p:cut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78"/>
            <a:ext cx="12192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3392" y="2276872"/>
            <a:ext cx="109728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09195698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563" y="0"/>
            <a:ext cx="10032437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31637" y="1268760"/>
            <a:ext cx="8750763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845429" y="1844825"/>
            <a:ext cx="8750763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859965241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兩項物件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09600" y="46666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0"/>
              </a:spcBef>
              <a:buClr>
                <a:srgbClr val="3F3F3F"/>
              </a:buClr>
              <a:buFont typeface="Calibri"/>
              <a:buNone/>
              <a:defRPr sz="4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609600" y="1792224"/>
            <a:ext cx="10972800" cy="480512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39700" algn="l" rtl="0">
              <a:spcBef>
                <a:spcPts val="640"/>
              </a:spcBef>
              <a:buClr>
                <a:srgbClr val="3F3F3F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rgbClr val="3F3F3F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3F3F3F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rgbClr val="3F3F3F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rgbClr val="3F3F3F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44371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兩項物件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09600" y="46666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0"/>
              </a:spcBef>
              <a:buClr>
                <a:srgbClr val="3F3F3F"/>
              </a:buClr>
              <a:buFont typeface="Calibri"/>
              <a:buNone/>
              <a:defRPr sz="4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609600" y="1792224"/>
            <a:ext cx="10972800" cy="480512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39700" algn="l" rtl="0">
              <a:spcBef>
                <a:spcPts val="640"/>
              </a:spcBef>
              <a:buClr>
                <a:srgbClr val="3F3F3F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rgbClr val="3F3F3F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3F3F3F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rgbClr val="3F3F3F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rgbClr val="3F3F3F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8653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E79A-90E0-469A-9504-DB7B5CA4AFCB}" type="datetimeFigureOut">
              <a:rPr lang="zh-TW" altLang="en-US" smtClean="0"/>
              <a:t>2018/9/15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536C-C317-4D88-91F5-67FD8189B2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69988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6A0FB-02D4-476C-8465-78CD0DE2FEC2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B1008-A5CC-431D-A378-F766904F58A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593320"/>
      </p:ext>
    </p:extLst>
  </p:cSld>
  <p:clrMapOvr>
    <a:masterClrMapping/>
  </p:clrMapOvr>
  <p:transition advTm="5000">
    <p:cut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428FD-2B7B-47EB-AD24-2C69F54343A3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D4324-0639-4B95-9197-0694AF3EC15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004482"/>
      </p:ext>
    </p:extLst>
  </p:cSld>
  <p:clrMapOvr>
    <a:masterClrMapping/>
  </p:clrMapOvr>
  <p:transition advTm="5000">
    <p:cut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B1F31-42E9-4ACF-83BA-85CBADDD2126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66A7D-32FB-40E9-AA96-22E1C728D52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009574"/>
      </p:ext>
    </p:extLst>
  </p:cSld>
  <p:clrMapOvr>
    <a:masterClrMapping/>
  </p:clrMapOvr>
  <p:transition advTm="5000">
    <p:cut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E49EB-96D6-4DBC-81F6-00EB64B3F52C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991DD-663C-48E7-8822-310FF128D01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508157"/>
      </p:ext>
    </p:extLst>
  </p:cSld>
  <p:clrMapOvr>
    <a:masterClrMapping/>
  </p:clrMapOvr>
  <p:transition advTm="5000">
    <p:cut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A667A-0C94-4978-9CD4-A0115500B066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06915-B9DC-4002-A062-0A1FA076AF6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59753"/>
      </p:ext>
    </p:extLst>
  </p:cSld>
  <p:clrMapOvr>
    <a:masterClrMapping/>
  </p:clrMapOvr>
  <p:transition advTm="5000">
    <p:cut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45DB2-C3F6-4116-87B4-177C664449EB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CB147-1AD3-4A56-8AF4-1233A699F44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91039"/>
      </p:ext>
    </p:extLst>
  </p:cSld>
  <p:clrMapOvr>
    <a:masterClrMapping/>
  </p:clrMapOvr>
  <p:transition advTm="5000">
    <p:cut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014DF-E2E3-41D4-A6D5-B6CD1EB70825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F18D5-A645-43E9-9A17-8BE5B0EED2C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193282"/>
      </p:ext>
    </p:extLst>
  </p:cSld>
  <p:clrMapOvr>
    <a:masterClrMapping/>
  </p:clrMapOvr>
  <p:transition advTm="5000">
    <p:cut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F7BE6-3F18-4A05-9E05-D2FAE2EA1DFA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FE338-190D-4AAF-942A-86540497402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54704"/>
      </p:ext>
    </p:extLst>
  </p:cSld>
  <p:clrMapOvr>
    <a:masterClrMapping/>
  </p:clrMapOvr>
  <p:transition advTm="5000">
    <p:cut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8281F-95C0-4620-BE2D-9FA97322BA02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5CD21-08C9-4C2D-A33F-E09BF8513BE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010684"/>
      </p:ext>
    </p:extLst>
  </p:cSld>
  <p:clrMapOvr>
    <a:masterClrMapping/>
  </p:clrMapOvr>
  <p:transition advTm="5000">
    <p:cut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76640-06A2-445E-957F-D1157100A248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6F416-1F0B-4D3B-9362-AA63006C4FF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06517"/>
      </p:ext>
    </p:extLst>
  </p:cSld>
  <p:clrMapOvr>
    <a:masterClrMapping/>
  </p:clrMapOvr>
  <p:transition advTm="5000">
    <p:cut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E79A-90E0-469A-9504-DB7B5CA4AFCB}" type="datetimeFigureOut">
              <a:rPr lang="zh-TW" altLang="en-US" smtClean="0"/>
              <a:t>2018/9/15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536C-C317-4D88-91F5-67FD8189B2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62627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E4530-692E-4195-9E53-786765A25759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52EBB-9C10-4152-B3D9-949F2B4EED8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748804"/>
      </p:ext>
    </p:extLst>
  </p:cSld>
  <p:clrMapOvr>
    <a:masterClrMapping/>
  </p:clrMapOvr>
  <p:transition advTm="5000">
    <p:cut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782B2-8295-41C9-AF48-6953CE830C26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67D5B-A2CE-4E9A-891D-2AEA0FEAAAE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120027"/>
      </p:ext>
    </p:extLst>
  </p:cSld>
  <p:clrMapOvr>
    <a:masterClrMapping/>
  </p:clrMapOvr>
  <p:transition advTm="5000">
    <p:cut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標題，文字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圖表版面配置區 3"/>
          <p:cNvSpPr>
            <a:spLocks noGrp="1"/>
          </p:cNvSpPr>
          <p:nvPr>
            <p:ph type="ch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2A93F-2356-43B3-9883-4080FD5ED177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7AD67-AF25-4E6F-B19C-5A270947176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770176"/>
      </p:ext>
    </p:extLst>
  </p:cSld>
  <p:clrMapOvr>
    <a:masterClrMapping/>
  </p:clrMapOvr>
  <p:transition advTm="5000">
    <p:cut thruBlk="1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71146-4781-4528-B699-4BC3454ADCE0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2C251-DEBF-426A-94DC-F987CDC5A3D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236573"/>
      </p:ext>
    </p:extLst>
  </p:cSld>
  <p:clrMapOvr>
    <a:masterClrMapping/>
  </p:clrMapOvr>
  <p:transition advTm="5000">
    <p:cut thruBlk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320C0-042B-4B82-B26D-0A968B8E9836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ECC16-F396-4168-8C86-03E8B006987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99923"/>
      </p:ext>
    </p:extLst>
  </p:cSld>
  <p:clrMapOvr>
    <a:masterClrMapping/>
  </p:clrMapOvr>
  <p:transition advTm="5000">
    <p:cut thruBlk="1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78"/>
            <a:ext cx="12192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3392" y="2276872"/>
            <a:ext cx="109728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28195789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563" y="0"/>
            <a:ext cx="10032437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31637" y="1268760"/>
            <a:ext cx="8750763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845429" y="1844825"/>
            <a:ext cx="8750763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869354456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兩項物件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09600" y="46666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0"/>
              </a:spcBef>
              <a:buClr>
                <a:srgbClr val="3F3F3F"/>
              </a:buClr>
              <a:buFont typeface="Calibri"/>
              <a:buNone/>
              <a:defRPr sz="4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609600" y="1792224"/>
            <a:ext cx="10972800" cy="480512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39700" algn="l" rtl="0">
              <a:spcBef>
                <a:spcPts val="640"/>
              </a:spcBef>
              <a:buClr>
                <a:srgbClr val="3F3F3F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rgbClr val="3F3F3F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3F3F3F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rgbClr val="3F3F3F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rgbClr val="3F3F3F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62466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兩項物件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09600" y="46666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0"/>
              </a:spcBef>
              <a:buClr>
                <a:srgbClr val="3F3F3F"/>
              </a:buClr>
              <a:buFont typeface="Calibri"/>
              <a:buNone/>
              <a:defRPr sz="4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609600" y="1792224"/>
            <a:ext cx="10972800" cy="480512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39700" algn="l" rtl="0">
              <a:spcBef>
                <a:spcPts val="640"/>
              </a:spcBef>
              <a:buClr>
                <a:srgbClr val="3F3F3F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rgbClr val="3F3F3F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3F3F3F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rgbClr val="3F3F3F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rgbClr val="3F3F3F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26333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6A0FB-02D4-476C-8465-78CD0DE2FEC2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B1008-A5CC-431D-A378-F766904F58A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80130"/>
      </p:ext>
    </p:extLst>
  </p:cSld>
  <p:clrMapOvr>
    <a:masterClrMapping/>
  </p:clrMapOvr>
  <p:transition advTm="5000">
    <p:cut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E79A-90E0-469A-9504-DB7B5CA4AFCB}" type="datetimeFigureOut">
              <a:rPr lang="zh-TW" altLang="en-US" smtClean="0"/>
              <a:t>2018/9/15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536C-C317-4D88-91F5-67FD8189B2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64831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428FD-2B7B-47EB-AD24-2C69F54343A3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D4324-0639-4B95-9197-0694AF3EC15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059981"/>
      </p:ext>
    </p:extLst>
  </p:cSld>
  <p:clrMapOvr>
    <a:masterClrMapping/>
  </p:clrMapOvr>
  <p:transition advTm="5000">
    <p:cut thruBlk="1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B1F31-42E9-4ACF-83BA-85CBADDD2126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66A7D-32FB-40E9-AA96-22E1C728D52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211362"/>
      </p:ext>
    </p:extLst>
  </p:cSld>
  <p:clrMapOvr>
    <a:masterClrMapping/>
  </p:clrMapOvr>
  <p:transition advTm="5000">
    <p:cut thruBlk="1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E49EB-96D6-4DBC-81F6-00EB64B3F52C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991DD-663C-48E7-8822-310FF128D01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836932"/>
      </p:ext>
    </p:extLst>
  </p:cSld>
  <p:clrMapOvr>
    <a:masterClrMapping/>
  </p:clrMapOvr>
  <p:transition advTm="5000">
    <p:cut thruBlk="1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A667A-0C94-4978-9CD4-A0115500B066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06915-B9DC-4002-A062-0A1FA076AF6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656973"/>
      </p:ext>
    </p:extLst>
  </p:cSld>
  <p:clrMapOvr>
    <a:masterClrMapping/>
  </p:clrMapOvr>
  <p:transition advTm="5000">
    <p:cut thruBlk="1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45DB2-C3F6-4116-87B4-177C664449EB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CB147-1AD3-4A56-8AF4-1233A699F44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584118"/>
      </p:ext>
    </p:extLst>
  </p:cSld>
  <p:clrMapOvr>
    <a:masterClrMapping/>
  </p:clrMapOvr>
  <p:transition advTm="5000">
    <p:cut thruBlk="1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014DF-E2E3-41D4-A6D5-B6CD1EB70825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F18D5-A645-43E9-9A17-8BE5B0EED2C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476521"/>
      </p:ext>
    </p:extLst>
  </p:cSld>
  <p:clrMapOvr>
    <a:masterClrMapping/>
  </p:clrMapOvr>
  <p:transition advTm="5000">
    <p:cut thruBlk="1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F7BE6-3F18-4A05-9E05-D2FAE2EA1DFA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FE338-190D-4AAF-942A-86540497402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343267"/>
      </p:ext>
    </p:extLst>
  </p:cSld>
  <p:clrMapOvr>
    <a:masterClrMapping/>
  </p:clrMapOvr>
  <p:transition advTm="5000">
    <p:cut thruBlk="1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8281F-95C0-4620-BE2D-9FA97322BA02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5CD21-08C9-4C2D-A33F-E09BF8513BE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235371"/>
      </p:ext>
    </p:extLst>
  </p:cSld>
  <p:clrMapOvr>
    <a:masterClrMapping/>
  </p:clrMapOvr>
  <p:transition advTm="5000">
    <p:cut thruBlk="1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76640-06A2-445E-957F-D1157100A248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6F416-1F0B-4D3B-9362-AA63006C4FF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449108"/>
      </p:ext>
    </p:extLst>
  </p:cSld>
  <p:clrMapOvr>
    <a:masterClrMapping/>
  </p:clrMapOvr>
  <p:transition advTm="5000">
    <p:cut thruBlk="1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E4530-692E-4195-9E53-786765A25759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52EBB-9C10-4152-B3D9-949F2B4EED8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496414"/>
      </p:ext>
    </p:extLst>
  </p:cSld>
  <p:clrMapOvr>
    <a:masterClrMapping/>
  </p:clrMapOvr>
  <p:transition advTm="5000">
    <p:cut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E79A-90E0-469A-9504-DB7B5CA4AFCB}" type="datetimeFigureOut">
              <a:rPr lang="zh-TW" altLang="en-US" smtClean="0"/>
              <a:t>2018/9/15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536C-C317-4D88-91F5-67FD8189B2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79381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782B2-8295-41C9-AF48-6953CE830C26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67D5B-A2CE-4E9A-891D-2AEA0FEAAAE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566477"/>
      </p:ext>
    </p:extLst>
  </p:cSld>
  <p:clrMapOvr>
    <a:masterClrMapping/>
  </p:clrMapOvr>
  <p:transition advTm="5000">
    <p:cut thruBlk="1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標題，文字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圖表版面配置區 3"/>
          <p:cNvSpPr>
            <a:spLocks noGrp="1"/>
          </p:cNvSpPr>
          <p:nvPr>
            <p:ph type="ch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2A93F-2356-43B3-9883-4080FD5ED177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7AD67-AF25-4E6F-B19C-5A270947176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569048"/>
      </p:ext>
    </p:extLst>
  </p:cSld>
  <p:clrMapOvr>
    <a:masterClrMapping/>
  </p:clrMapOvr>
  <p:transition advTm="5000">
    <p:cut thruBlk="1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71146-4781-4528-B699-4BC3454ADCE0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2C251-DEBF-426A-94DC-F987CDC5A3D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810538"/>
      </p:ext>
    </p:extLst>
  </p:cSld>
  <p:clrMapOvr>
    <a:masterClrMapping/>
  </p:clrMapOvr>
  <p:transition advTm="5000">
    <p:cut thruBlk="1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320C0-042B-4B82-B26D-0A968B8E9836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ECC16-F396-4168-8C86-03E8B006987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820608"/>
      </p:ext>
    </p:extLst>
  </p:cSld>
  <p:clrMapOvr>
    <a:masterClrMapping/>
  </p:clrMapOvr>
  <p:transition advTm="5000">
    <p:cut thruBlk="1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78"/>
            <a:ext cx="12192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3392" y="2276872"/>
            <a:ext cx="109728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530301243"/>
      </p:ext>
    </p:extLst>
  </p:cSld>
  <p:clrMapOvr>
    <a:masterClrMapping/>
  </p:clrMapOvr>
  <p:hf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563" y="0"/>
            <a:ext cx="10032437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31637" y="1268760"/>
            <a:ext cx="8750763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845429" y="1844825"/>
            <a:ext cx="8750763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651834064"/>
      </p:ext>
    </p:extLst>
  </p:cSld>
  <p:clrMapOvr>
    <a:masterClrMapping/>
  </p:clrMapOvr>
  <p:hf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兩項物件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09600" y="46666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0"/>
              </a:spcBef>
              <a:buClr>
                <a:srgbClr val="3F3F3F"/>
              </a:buClr>
              <a:buFont typeface="Calibri"/>
              <a:buNone/>
              <a:defRPr sz="4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609600" y="1792224"/>
            <a:ext cx="10972800" cy="480512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39700" algn="l" rtl="0">
              <a:spcBef>
                <a:spcPts val="640"/>
              </a:spcBef>
              <a:buClr>
                <a:srgbClr val="3F3F3F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rgbClr val="3F3F3F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3F3F3F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rgbClr val="3F3F3F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rgbClr val="3F3F3F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18485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兩項物件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09600" y="46666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0"/>
              </a:spcBef>
              <a:buClr>
                <a:srgbClr val="3F3F3F"/>
              </a:buClr>
              <a:buFont typeface="Calibri"/>
              <a:buNone/>
              <a:defRPr sz="4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609600" y="1792224"/>
            <a:ext cx="10972800" cy="480512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39700" algn="l" rtl="0">
              <a:spcBef>
                <a:spcPts val="640"/>
              </a:spcBef>
              <a:buClr>
                <a:srgbClr val="3F3F3F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rgbClr val="3F3F3F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3F3F3F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rgbClr val="3F3F3F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rgbClr val="3F3F3F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99228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6A0FB-02D4-476C-8465-78CD0DE2FEC2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B1008-A5CC-431D-A378-F766904F58A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010454"/>
      </p:ext>
    </p:extLst>
  </p:cSld>
  <p:clrMapOvr>
    <a:masterClrMapping/>
  </p:clrMapOvr>
  <p:transition advTm="5000">
    <p:cut thruBlk="1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428FD-2B7B-47EB-AD24-2C69F54343A3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D4324-0639-4B95-9197-0694AF3EC15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936921"/>
      </p:ext>
    </p:extLst>
  </p:cSld>
  <p:clrMapOvr>
    <a:masterClrMapping/>
  </p:clrMapOvr>
  <p:transition advTm="5000">
    <p:cut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E79A-90E0-469A-9504-DB7B5CA4AFCB}" type="datetimeFigureOut">
              <a:rPr lang="zh-TW" altLang="en-US" smtClean="0"/>
              <a:t>2018/9/15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536C-C317-4D88-91F5-67FD8189B2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98737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B1F31-42E9-4ACF-83BA-85CBADDD2126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66A7D-32FB-40E9-AA96-22E1C728D52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12860"/>
      </p:ext>
    </p:extLst>
  </p:cSld>
  <p:clrMapOvr>
    <a:masterClrMapping/>
  </p:clrMapOvr>
  <p:transition advTm="5000">
    <p:cut thruBlk="1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E49EB-96D6-4DBC-81F6-00EB64B3F52C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991DD-663C-48E7-8822-310FF128D01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72308"/>
      </p:ext>
    </p:extLst>
  </p:cSld>
  <p:clrMapOvr>
    <a:masterClrMapping/>
  </p:clrMapOvr>
  <p:transition advTm="5000">
    <p:cut thruBlk="1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A667A-0C94-4978-9CD4-A0115500B066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06915-B9DC-4002-A062-0A1FA076AF6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817773"/>
      </p:ext>
    </p:extLst>
  </p:cSld>
  <p:clrMapOvr>
    <a:masterClrMapping/>
  </p:clrMapOvr>
  <p:transition advTm="5000">
    <p:cut thruBlk="1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45DB2-C3F6-4116-87B4-177C664449EB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CB147-1AD3-4A56-8AF4-1233A699F44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048993"/>
      </p:ext>
    </p:extLst>
  </p:cSld>
  <p:clrMapOvr>
    <a:masterClrMapping/>
  </p:clrMapOvr>
  <p:transition advTm="5000">
    <p:cut thruBlk="1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014DF-E2E3-41D4-A6D5-B6CD1EB70825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F18D5-A645-43E9-9A17-8BE5B0EED2C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627935"/>
      </p:ext>
    </p:extLst>
  </p:cSld>
  <p:clrMapOvr>
    <a:masterClrMapping/>
  </p:clrMapOvr>
  <p:transition advTm="5000">
    <p:cut thruBlk="1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F7BE6-3F18-4A05-9E05-D2FAE2EA1DFA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FE338-190D-4AAF-942A-86540497402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21046"/>
      </p:ext>
    </p:extLst>
  </p:cSld>
  <p:clrMapOvr>
    <a:masterClrMapping/>
  </p:clrMapOvr>
  <p:transition advTm="5000">
    <p:cut thruBlk="1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8281F-95C0-4620-BE2D-9FA97322BA02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5CD21-08C9-4C2D-A33F-E09BF8513BE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334075"/>
      </p:ext>
    </p:extLst>
  </p:cSld>
  <p:clrMapOvr>
    <a:masterClrMapping/>
  </p:clrMapOvr>
  <p:transition advTm="5000">
    <p:cut thruBlk="1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76640-06A2-445E-957F-D1157100A248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6F416-1F0B-4D3B-9362-AA63006C4FF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44774"/>
      </p:ext>
    </p:extLst>
  </p:cSld>
  <p:clrMapOvr>
    <a:masterClrMapping/>
  </p:clrMapOvr>
  <p:transition advTm="5000">
    <p:cut thruBlk="1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E4530-692E-4195-9E53-786765A25759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52EBB-9C10-4152-B3D9-949F2B4EED8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67379"/>
      </p:ext>
    </p:extLst>
  </p:cSld>
  <p:clrMapOvr>
    <a:masterClrMapping/>
  </p:clrMapOvr>
  <p:transition advTm="5000">
    <p:cut thruBlk="1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782B2-8295-41C9-AF48-6953CE830C26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2018/9/15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67D5B-A2CE-4E9A-891D-2AEA0FEAAAE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848570"/>
      </p:ext>
    </p:extLst>
  </p:cSld>
  <p:clrMapOvr>
    <a:masterClrMapping/>
  </p:clrMapOvr>
  <p:transition advTm="5000">
    <p:cut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7E79A-90E0-469A-9504-DB7B5CA4AFCB}" type="datetimeFigureOut">
              <a:rPr lang="zh-TW" altLang="en-US" smtClean="0"/>
              <a:t>2018/9/15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F536C-C317-4D88-91F5-67FD8189B2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798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alphaModFix amt="43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84013CD6-AFBE-4167-A2AE-AE241DC4FC5F}" type="datetime1">
              <a:rPr lang="zh-TW" altLang="en-US"/>
              <a:pPr>
                <a:defRPr/>
              </a:pPr>
              <a:t>2018/9/15</a:t>
            </a:fld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zh-TW" altLang="en-US"/>
              <a:t>免試會考新趨勢&amp;技職教育十二年國教面面觀</a:t>
            </a: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A618F77-D4B2-409B-A9A6-125CAAB5694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7624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ransition advTm="5000">
    <p:cut thruBlk="1"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CCECFF"/>
            </a:gs>
            <a:gs pos="53999">
              <a:srgbClr val="FFFFCC"/>
            </a:gs>
            <a:gs pos="75999">
              <a:srgbClr val="CCFFFF"/>
            </a:gs>
            <a:gs pos="100000">
              <a:srgbClr val="00FF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013CD6-AFBE-4167-A2AE-AE241DC4FC5F}" type="datetime1">
              <a:rPr kumimoji="1" lang="zh-TW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2018/9/15</a:t>
            </a:fld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618F77-D4B2-409B-A9A6-125CAAB5694E}" type="slidenum">
              <a:rPr kumimoji="1" lang="en-US" altLang="zh-TW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62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transition advTm="5000">
    <p:cut thruBlk="1"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CCECFF"/>
            </a:gs>
            <a:gs pos="53999">
              <a:srgbClr val="FFFFCC"/>
            </a:gs>
            <a:gs pos="75999">
              <a:srgbClr val="CCFFFF"/>
            </a:gs>
            <a:gs pos="100000">
              <a:srgbClr val="00FF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013CD6-AFBE-4167-A2AE-AE241DC4FC5F}" type="datetime1">
              <a:rPr kumimoji="1" lang="zh-TW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2018/9/15</a:t>
            </a:fld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618F77-D4B2-409B-A9A6-125CAAB5694E}" type="slidenum">
              <a:rPr kumimoji="1" lang="en-US" altLang="zh-TW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1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</p:sldLayoutIdLst>
  <p:transition advTm="5000">
    <p:cut thruBlk="1"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CCECFF"/>
            </a:gs>
            <a:gs pos="53999">
              <a:srgbClr val="FFFFCC"/>
            </a:gs>
            <a:gs pos="75999">
              <a:srgbClr val="CCFFFF"/>
            </a:gs>
            <a:gs pos="100000">
              <a:srgbClr val="00FF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013CD6-AFBE-4167-A2AE-AE241DC4FC5F}" type="datetime1">
              <a:rPr kumimoji="1" lang="zh-TW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2018/9/15</a:t>
            </a:fld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618F77-D4B2-409B-A9A6-125CAAB5694E}" type="slidenum">
              <a:rPr kumimoji="1" lang="en-US" altLang="zh-TW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70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</p:sldLayoutIdLst>
  <p:transition advTm="5000">
    <p:cut thruBlk="1"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CCECFF"/>
            </a:gs>
            <a:gs pos="53999">
              <a:srgbClr val="FFFFCC"/>
            </a:gs>
            <a:gs pos="75999">
              <a:srgbClr val="CCFFFF"/>
            </a:gs>
            <a:gs pos="100000">
              <a:srgbClr val="00FF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013CD6-AFBE-4167-A2AE-AE241DC4FC5F}" type="datetime1">
              <a:rPr kumimoji="1" lang="zh-TW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2018/9/15</a:t>
            </a:fld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>
                <a:solidFill>
                  <a:srgbClr val="000000"/>
                </a:solidFill>
              </a:rPr>
              <a:t>免試會考新趨勢&amp;技職教育十二年國教面面觀</a:t>
            </a: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618F77-D4B2-409B-A9A6-125CAAB5694E}" type="slidenum">
              <a:rPr kumimoji="1" lang="en-US" altLang="zh-TW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87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</p:sldLayoutIdLst>
  <p:transition advTm="5000">
    <p:cut thruBlk="1"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emf"/><Relationship Id="rId5" Type="http://schemas.openxmlformats.org/officeDocument/2006/relationships/package" Target="../embeddings/Microsoft_Word___1.docx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cap.nace.edu.tw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4.png"/><Relationship Id="rId4" Type="http://schemas.openxmlformats.org/officeDocument/2006/relationships/hyperlink" Target="http://www.edunet.taipei.gov.tw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adapt.k12ea.gov.tw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203.72.29.166/search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../1050408&#26223;&#32654;&#22283;&#20013;&#24535;&#39000;&#36984;&#22635;/&#36899;&#32080;&#27284;&#26696;/&#22283;&#20013;&#23416;&#29983;&#29983;&#28079;&#36628;&#23566;&#32000;&#37636;&#25163;&#20874;/102&#23416;&#24180;&#24230;&#22283;&#20013;&#23416;&#29983;&#29983;&#28079;&#36628;&#23566;&#32000;&#37636;&#25163;&#20874;.pd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輕鬆面對十二年國教</a:t>
            </a:r>
            <a:endParaRPr lang="zh-TW" alt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20262" y="4221984"/>
            <a:ext cx="5410201" cy="2052692"/>
          </a:xfr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地點： 政大</a:t>
            </a:r>
            <a:r>
              <a:rPr lang="zh-TW" altLang="en-US" sz="3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附中 國際會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議</a:t>
            </a:r>
            <a:r>
              <a:rPr lang="zh-TW" altLang="en-US" sz="3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廳</a:t>
            </a:r>
            <a:endParaRPr lang="zh-TW" altLang="en-US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日期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107 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 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3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 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15 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星期六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0" indent="0">
              <a:buNone/>
            </a:pP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時間：上午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30 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～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3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00</a:t>
            </a:r>
          </a:p>
          <a:p>
            <a:pPr marL="0" indent="0">
              <a:buNone/>
            </a:pPr>
            <a:r>
              <a:rPr lang="zh-TW" altLang="en-US" sz="3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講師 </a:t>
            </a:r>
            <a:r>
              <a:rPr lang="en-US" altLang="zh-TW" sz="3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3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專輔教師  陳雙</a:t>
            </a:r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5433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9144000" cy="300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524000" y="17464"/>
            <a:ext cx="9144000" cy="1068387"/>
          </a:xfrm>
        </p:spPr>
        <p:txBody>
          <a:bodyPr/>
          <a:lstStyle/>
          <a:p>
            <a:pPr>
              <a:defRPr/>
            </a:pPr>
            <a:r>
              <a:rPr lang="zh-TW" altLang="en-US" sz="3200" b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全真顏體" pitchFamily="49" charset="-120"/>
                <a:cs typeface="華康新特黑體"/>
              </a:rPr>
              <a:t>十二年國民基本教育</a:t>
            </a:r>
            <a:r>
              <a:rPr lang="zh-TW" altLang="en-US" b="0" kern="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全真顏體" pitchFamily="49" charset="-120"/>
                <a:cs typeface="華康新特黑體"/>
              </a:rPr>
              <a:t>基本</a:t>
            </a:r>
            <a:r>
              <a:rPr lang="zh-TW" altLang="en-US" b="0" kern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全真顏體" pitchFamily="49" charset="-120"/>
                <a:cs typeface="華康新特黑體"/>
              </a:rPr>
              <a:t>架構示意圖</a:t>
            </a:r>
            <a:endParaRPr lang="zh-TW" altLang="en-US" b="0" dirty="0" smtClean="0">
              <a:solidFill>
                <a:srgbClr val="FF0000"/>
              </a:solidFill>
              <a:latin typeface="Arial Black" pitchFamily="34" charset="0"/>
              <a:ea typeface="全真顏體" pitchFamily="49" charset="-120"/>
              <a:cs typeface="華康新特黑體"/>
            </a:endParaRPr>
          </a:p>
        </p:txBody>
      </p:sp>
      <p:pic>
        <p:nvPicPr>
          <p:cNvPr id="18436" name="Picture 2" descr="http://www.teepr.com/wp-content/uploads/2015/08/url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4286251"/>
            <a:ext cx="222885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4286251"/>
            <a:ext cx="2709862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6" y="4286250"/>
            <a:ext cx="2214563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向右箭號 8"/>
          <p:cNvSpPr/>
          <p:nvPr/>
        </p:nvSpPr>
        <p:spPr>
          <a:xfrm>
            <a:off x="4167189" y="5357814"/>
            <a:ext cx="357187" cy="357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srgbClr val="FFFFFF"/>
              </a:solidFill>
              <a:latin typeface="Arial"/>
              <a:ea typeface="新細明體"/>
            </a:endParaRPr>
          </a:p>
        </p:txBody>
      </p:sp>
      <p:sp>
        <p:nvSpPr>
          <p:cNvPr id="10" name="向右箭號 9"/>
          <p:cNvSpPr/>
          <p:nvPr/>
        </p:nvSpPr>
        <p:spPr>
          <a:xfrm>
            <a:off x="7524750" y="5286375"/>
            <a:ext cx="357188" cy="357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srgbClr val="FFFFFF"/>
              </a:solidFill>
              <a:latin typeface="Arial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75597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260351"/>
            <a:ext cx="8424862" cy="1439863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3600"/>
              </a:spcBef>
              <a:spcAft>
                <a:spcPts val="1800"/>
              </a:spcAft>
              <a:defRPr/>
            </a:pPr>
            <a:r>
              <a:rPr lang="zh-TW" altLang="en-US" sz="6000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十二年國教</a:t>
            </a:r>
            <a:r>
              <a:rPr lang="en-US" altLang="zh-TW" sz="6000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6000" b="1" u="sng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核心精神</a:t>
            </a:r>
            <a:endParaRPr lang="zh-TW" altLang="en-US" sz="6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18"/>
          <p:cNvSpPr txBox="1">
            <a:spLocks noChangeArrowheads="1"/>
          </p:cNvSpPr>
          <p:nvPr/>
        </p:nvSpPr>
        <p:spPr bwMode="auto">
          <a:xfrm>
            <a:off x="1919288" y="1773238"/>
            <a:ext cx="8280400" cy="17018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fontAlgn="base">
              <a:lnSpc>
                <a:spcPts val="6000"/>
              </a:lnSpc>
              <a:spcBef>
                <a:spcPts val="3600"/>
              </a:spcBef>
              <a:spcAft>
                <a:spcPts val="1800"/>
              </a:spcAft>
              <a:defRPr/>
            </a:pPr>
            <a:r>
              <a:rPr kumimoji="1"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選你所</a:t>
            </a:r>
            <a:r>
              <a:rPr kumimoji="1" lang="zh-TW" altLang="en-US" sz="7200" b="1" dirty="0">
                <a:solidFill>
                  <a:srgbClr val="66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</a:t>
            </a:r>
            <a:r>
              <a:rPr kumimoji="1"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、愛你所選</a:t>
            </a:r>
            <a:r>
              <a:rPr kumimoji="1" lang="en-US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1" lang="en-US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成就每一個孩子</a:t>
            </a:r>
          </a:p>
        </p:txBody>
      </p:sp>
      <p:sp>
        <p:nvSpPr>
          <p:cNvPr id="7" name="Rectangle 18"/>
          <p:cNvSpPr txBox="1">
            <a:spLocks noChangeArrowheads="1"/>
          </p:cNvSpPr>
          <p:nvPr/>
        </p:nvSpPr>
        <p:spPr bwMode="auto">
          <a:xfrm>
            <a:off x="1182414" y="3644901"/>
            <a:ext cx="9017274" cy="24479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200" b="1" u="sng" dirty="0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適</a:t>
            </a:r>
            <a:r>
              <a:rPr kumimoji="1" lang="zh-TW" altLang="en-US" sz="3200" b="1" u="sng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性揚才</a:t>
            </a:r>
            <a:endParaRPr kumimoji="1" lang="en-US" altLang="zh-TW" sz="3200" b="1" u="sng" dirty="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＝成就</a:t>
            </a:r>
            <a:r>
              <a:rPr kumimoji="1" lang="zh-TW" altLang="en-US" sz="4400" b="1" dirty="0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每一個</a:t>
            </a:r>
            <a:r>
              <a:rPr kumimoji="1" lang="zh-TW" alt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孩子</a:t>
            </a:r>
            <a:endParaRPr kumimoji="1" lang="en-US" altLang="zh-TW" sz="3200" b="1" dirty="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2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≠成就會讀書的孩子</a:t>
            </a:r>
            <a:endParaRPr kumimoji="1" lang="en-US" altLang="zh-TW" sz="3200" b="1" dirty="0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2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≠成就考高分的孩子</a:t>
            </a:r>
          </a:p>
        </p:txBody>
      </p:sp>
      <p:pic>
        <p:nvPicPr>
          <p:cNvPr id="8194" name="Picture 2" descr="ãææ©å¥³å­©ãçåçæå°çµæ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369" y="3887305"/>
            <a:ext cx="2720143" cy="220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24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4"/>
          <p:cNvGrpSpPr>
            <a:grpSpLocks/>
          </p:cNvGrpSpPr>
          <p:nvPr/>
        </p:nvGrpSpPr>
        <p:grpSpPr bwMode="auto">
          <a:xfrm>
            <a:off x="712922" y="-147638"/>
            <a:ext cx="10988298" cy="6218238"/>
            <a:chOff x="683568" y="-147638"/>
            <a:chExt cx="8025457" cy="6218803"/>
          </a:xfrm>
        </p:grpSpPr>
        <p:sp>
          <p:nvSpPr>
            <p:cNvPr id="6" name="標題 1"/>
            <p:cNvSpPr txBox="1">
              <a:spLocks/>
            </p:cNvSpPr>
            <p:nvPr/>
          </p:nvSpPr>
          <p:spPr>
            <a:xfrm>
              <a:off x="683568" y="1700808"/>
              <a:ext cx="7200800" cy="2035930"/>
            </a:xfrm>
            <a:prstGeom prst="rect">
              <a:avLst/>
            </a:prstGeom>
          </p:spPr>
          <p:txBody>
            <a:bodyPr anchor="ctr">
              <a:no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eaLnBrk="1" latinLnBrk="0" hangingPunct="1">
                <a:spcBef>
                  <a:spcPct val="0"/>
                </a:spcBef>
                <a:buNone/>
                <a:defRPr kumimoji="0"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extLst/>
            </a:lstStyle>
            <a:p>
              <a:pPr>
                <a:defRPr/>
              </a:pPr>
              <a:r>
                <a:rPr lang="zh-TW" altLang="en-US" sz="3200" dirty="0">
                  <a:ln>
                    <a:solidFill>
                      <a:srgbClr val="990000"/>
                    </a:solidFill>
                  </a:ln>
                  <a:solidFill>
                    <a:srgbClr val="3333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每個人都是天才。</a:t>
              </a:r>
              <a:endParaRPr lang="en-US" altLang="zh-TW" sz="3200" dirty="0">
                <a:ln>
                  <a:solidFill>
                    <a:srgbClr val="990000"/>
                  </a:solidFill>
                </a:ln>
                <a:solidFill>
                  <a:srgbClr val="3333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>
                <a:defRPr/>
              </a:pPr>
              <a:r>
                <a:rPr lang="zh-TW" altLang="en-US" sz="3200" dirty="0">
                  <a:ln>
                    <a:solidFill>
                      <a:srgbClr val="990000"/>
                    </a:solidFill>
                  </a:ln>
                  <a:solidFill>
                    <a:srgbClr val="0066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但如果你用爬樹的能力來斷定一條魚，</a:t>
              </a:r>
              <a:endParaRPr lang="en-US" altLang="zh-TW" sz="3200" dirty="0">
                <a:ln>
                  <a:solidFill>
                    <a:srgbClr val="990000"/>
                  </a:solidFill>
                </a:ln>
                <a:solidFill>
                  <a:srgbClr val="0066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>
                <a:defRPr/>
              </a:pPr>
              <a:r>
                <a:rPr lang="zh-TW" altLang="en-US" sz="3200" dirty="0">
                  <a:ln>
                    <a:solidFill>
                      <a:srgbClr val="990000"/>
                    </a:solidFill>
                  </a:ln>
                  <a:solidFill>
                    <a:srgbClr val="0066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魚一生都會相信自己很愚蠢。</a:t>
              </a:r>
              <a:endParaRPr lang="en-US" altLang="zh-TW" sz="3200" dirty="0">
                <a:ln>
                  <a:solidFill>
                    <a:srgbClr val="990000"/>
                  </a:solidFill>
                </a:ln>
                <a:solidFill>
                  <a:srgbClr val="0066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r">
                <a:defRPr/>
              </a:pPr>
              <a:r>
                <a:rPr lang="en-US" altLang="zh-TW" sz="3200" dirty="0">
                  <a:ln>
                    <a:solidFill>
                      <a:srgbClr val="990000"/>
                    </a:solidFill>
                  </a:ln>
                  <a:solidFill>
                    <a:srgbClr val="FF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~~</a:t>
              </a:r>
              <a:r>
                <a:rPr lang="zh-TW" altLang="en-US" sz="3200" dirty="0">
                  <a:ln>
                    <a:solidFill>
                      <a:srgbClr val="990000"/>
                    </a:solidFill>
                  </a:ln>
                  <a:solidFill>
                    <a:srgbClr val="FF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愛因斯坦</a:t>
              </a:r>
            </a:p>
          </p:txBody>
        </p:sp>
        <p:sp>
          <p:nvSpPr>
            <p:cNvPr id="7" name="標題 1"/>
            <p:cNvSpPr txBox="1">
              <a:spLocks/>
            </p:cNvSpPr>
            <p:nvPr/>
          </p:nvSpPr>
          <p:spPr>
            <a:xfrm>
              <a:off x="2843808" y="4221088"/>
              <a:ext cx="5854527" cy="1780108"/>
            </a:xfrm>
            <a:prstGeom prst="rect">
              <a:avLst/>
            </a:prstGeom>
            <a:ln>
              <a:noFill/>
            </a:ln>
            <a:effectLst/>
          </p:spPr>
          <p:txBody>
            <a:bodyPr anchor="ctr">
              <a:normAutofit lnSpcReduction="10000"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eaLnBrk="1" latinLnBrk="0" hangingPunct="1">
                <a:spcBef>
                  <a:spcPct val="0"/>
                </a:spcBef>
                <a:buNone/>
                <a:defRPr kumimoji="0"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extLst/>
            </a:lstStyle>
            <a:p>
              <a:pPr algn="ctr">
                <a:defRPr/>
              </a:pPr>
              <a:r>
                <a:rPr lang="zh-TW" altLang="en-US" sz="3200" i="1" dirty="0">
                  <a:ln>
                    <a:solidFill>
                      <a:srgbClr val="990000"/>
                    </a:solidFill>
                  </a:ln>
                  <a:solidFill>
                    <a:srgbClr val="008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每一個種子都有適合他的土地</a:t>
              </a:r>
              <a:endParaRPr lang="en-US" altLang="zh-TW" sz="3200" i="1" dirty="0">
                <a:ln>
                  <a:solidFill>
                    <a:srgbClr val="990000"/>
                  </a:solidFill>
                </a:ln>
                <a:solidFill>
                  <a:srgbClr val="008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zh-TW" altLang="en-US" sz="4800" i="1" dirty="0">
                  <a:ln>
                    <a:solidFill>
                      <a:srgbClr val="990000"/>
                    </a:solidFill>
                  </a:ln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放對位置  就是天才</a:t>
              </a:r>
              <a:endParaRPr lang="en-US" altLang="zh-TW" sz="4800" i="1" dirty="0">
                <a:ln>
                  <a:solidFill>
                    <a:srgbClr val="990000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altLang="zh-TW" sz="2000" dirty="0">
                  <a:ln>
                    <a:solidFill>
                      <a:srgbClr val="990000"/>
                    </a:solidFill>
                  </a:ln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He is one who has been put in the right environment is viewed as a genius </a:t>
              </a:r>
            </a:p>
          </p:txBody>
        </p: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683568" y="3773308"/>
              <a:ext cx="2297857" cy="22978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4821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609515">
              <a:off x="5535613" y="-147638"/>
              <a:ext cx="3173412" cy="2381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5533775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49918" y="2184482"/>
            <a:ext cx="5843930" cy="2513642"/>
          </a:xfrm>
        </p:spPr>
        <p:txBody>
          <a:bodyPr>
            <a:noAutofit/>
          </a:bodyPr>
          <a:lstStyle/>
          <a:p>
            <a:pPr algn="ctr"/>
            <a:r>
              <a:rPr lang="en-US" altLang="zh-TW" sz="6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6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600" b="1" u="sng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免學費</a:t>
            </a:r>
            <a:r>
              <a:rPr lang="zh-TW" altLang="en-US" sz="6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政策</a:t>
            </a:r>
            <a:br>
              <a:rPr lang="zh-TW" altLang="en-US" sz="6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6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598" y="1387365"/>
            <a:ext cx="4462133" cy="44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85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5"/>
          <p:cNvSpPr>
            <a:spLocks noChangeArrowheads="1"/>
          </p:cNvSpPr>
          <p:nvPr/>
        </p:nvSpPr>
        <p:spPr bwMode="auto">
          <a:xfrm>
            <a:off x="5851235" y="2064694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zh-TW" altLang="zh-TW" sz="2400">
              <a:solidFill>
                <a:srgbClr val="000000"/>
              </a:solidFill>
              <a:ea typeface="華康儷特圓" pitchFamily="49" charset="-120"/>
            </a:endParaRPr>
          </a:p>
        </p:txBody>
      </p:sp>
      <p:sp>
        <p:nvSpPr>
          <p:cNvPr id="61443" name="Rectangle 6"/>
          <p:cNvSpPr>
            <a:spLocks noChangeArrowheads="1"/>
          </p:cNvSpPr>
          <p:nvPr/>
        </p:nvSpPr>
        <p:spPr bwMode="auto">
          <a:xfrm>
            <a:off x="6156035" y="4331644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zh-TW" altLang="zh-TW" sz="2400">
              <a:solidFill>
                <a:srgbClr val="000000"/>
              </a:solidFill>
              <a:ea typeface="華康儷特圓" pitchFamily="49" charset="-12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192723"/>
              </p:ext>
            </p:extLst>
          </p:nvPr>
        </p:nvGraphicFramePr>
        <p:xfrm>
          <a:off x="1150883" y="1643050"/>
          <a:ext cx="9601200" cy="4500594"/>
        </p:xfrm>
        <a:graphic>
          <a:graphicData uri="http://schemas.openxmlformats.org/drawingml/2006/table">
            <a:tbl>
              <a:tblPr/>
              <a:tblGrid>
                <a:gridCol w="37168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8437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686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31313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對象</a:t>
                      </a:r>
                      <a:endParaRPr lang="zh-TW" sz="2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31313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補助基準</a:t>
                      </a:r>
                      <a:endParaRPr lang="zh-TW" sz="2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539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31313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技術型高中</a:t>
                      </a:r>
                      <a:endParaRPr lang="zh-TW" sz="2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31313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綜合高中一年級</a:t>
                      </a:r>
                      <a:endParaRPr lang="zh-TW" sz="2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rgbClr val="31313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綜合高中二、三年級</a:t>
                      </a:r>
                      <a:r>
                        <a:rPr lang="zh-TW" sz="2000" b="1" kern="0" dirty="0">
                          <a:solidFill>
                            <a:srgbClr val="FF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專門學程</a:t>
                      </a:r>
                      <a:endParaRPr lang="zh-TW" sz="2000" b="1" kern="100" dirty="0">
                        <a:solidFill>
                          <a:srgbClr val="FF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31313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五專前三年</a:t>
                      </a:r>
                      <a:endParaRPr lang="zh-TW" sz="2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31313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全面免學費</a:t>
                      </a:r>
                      <a:endParaRPr lang="zh-TW" sz="2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057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31313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普通型高中</a:t>
                      </a:r>
                      <a:endParaRPr lang="zh-TW" sz="2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rgbClr val="31313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綜合高中二、三年級</a:t>
                      </a:r>
                      <a:r>
                        <a:rPr lang="zh-TW" sz="2000" b="1" kern="0" dirty="0">
                          <a:solidFill>
                            <a:srgbClr val="FF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學術學程</a:t>
                      </a:r>
                      <a:endParaRPr lang="zh-TW" sz="2000" b="1" kern="100" dirty="0">
                        <a:solidFill>
                          <a:srgbClr val="FF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31313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家</a:t>
                      </a:r>
                      <a:r>
                        <a:rPr lang="zh-TW" sz="2400" b="1" kern="0" dirty="0" smtClean="0">
                          <a:solidFill>
                            <a:srgbClr val="31313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戶</a:t>
                      </a:r>
                      <a:r>
                        <a:rPr lang="zh-TW" altLang="en-US" sz="2400" b="1" kern="0" dirty="0" smtClean="0">
                          <a:solidFill>
                            <a:srgbClr val="31313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 </a:t>
                      </a:r>
                      <a:r>
                        <a:rPr lang="zh-TW" altLang="en-US" sz="3200" b="1" kern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年</a:t>
                      </a:r>
                      <a:r>
                        <a:rPr lang="zh-TW" altLang="en-US" sz="2400" b="1" kern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 </a:t>
                      </a:r>
                      <a:r>
                        <a:rPr lang="zh-TW" sz="2400" b="1" kern="0" dirty="0" smtClean="0">
                          <a:solidFill>
                            <a:srgbClr val="31313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所得</a:t>
                      </a:r>
                      <a:r>
                        <a:rPr lang="zh-TW" altLang="en-US" sz="2400" b="1" kern="0" dirty="0" smtClean="0">
                          <a:solidFill>
                            <a:srgbClr val="31313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 </a:t>
                      </a:r>
                      <a:r>
                        <a:rPr lang="en-US" sz="3200" b="1" kern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148</a:t>
                      </a:r>
                      <a:r>
                        <a:rPr lang="zh-TW" sz="3200" b="1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萬</a:t>
                      </a:r>
                      <a:r>
                        <a:rPr lang="zh-TW" sz="3200" b="1" kern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元</a:t>
                      </a:r>
                      <a:r>
                        <a:rPr lang="zh-TW" altLang="en-US" sz="2400" b="1" kern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 </a:t>
                      </a:r>
                      <a:r>
                        <a:rPr lang="zh-TW" sz="2400" b="1" kern="0" dirty="0" smtClean="0">
                          <a:solidFill>
                            <a:srgbClr val="31313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以下</a:t>
                      </a:r>
                      <a:r>
                        <a:rPr lang="zh-TW" sz="2400" b="1" kern="0" dirty="0">
                          <a:solidFill>
                            <a:srgbClr val="31313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者，免學費</a:t>
                      </a:r>
                      <a:endParaRPr lang="zh-TW" sz="2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722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1" kern="0">
                          <a:solidFill>
                            <a:srgbClr val="31313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5</a:t>
                      </a:r>
                      <a:r>
                        <a:rPr lang="zh-TW" sz="2400" b="1" kern="0">
                          <a:solidFill>
                            <a:srgbClr val="31313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歲幼兒免學費</a:t>
                      </a:r>
                      <a:endParaRPr lang="zh-TW" sz="2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31313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1.</a:t>
                      </a:r>
                      <a:r>
                        <a:rPr lang="zh-TW" sz="24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就讀公立幼兒園：入學免交學費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  </a:t>
                      </a:r>
                      <a:r>
                        <a:rPr lang="zh-TW" altLang="en-US" sz="2400" b="1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 </a:t>
                      </a:r>
                      <a:r>
                        <a:rPr lang="zh-TW" sz="2400" b="1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就讀</a:t>
                      </a:r>
                      <a:r>
                        <a:rPr lang="zh-TW" sz="24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私立幼兒園：每年最高補助</a:t>
                      </a:r>
                      <a:r>
                        <a:rPr lang="en-US" sz="24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3</a:t>
                      </a:r>
                      <a:r>
                        <a:rPr lang="zh-TW" sz="24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萬元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2.</a:t>
                      </a:r>
                      <a:r>
                        <a:rPr lang="zh-TW" sz="24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弱勢加額補助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標題 2"/>
          <p:cNvSpPr txBox="1">
            <a:spLocks/>
          </p:cNvSpPr>
          <p:nvPr/>
        </p:nvSpPr>
        <p:spPr>
          <a:xfrm>
            <a:off x="1952596" y="428604"/>
            <a:ext cx="8229600" cy="857256"/>
          </a:xfrm>
          <a:prstGeom prst="rect">
            <a:avLst/>
          </a:prstGeo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十二年國教免學費政策</a:t>
            </a:r>
          </a:p>
        </p:txBody>
      </p:sp>
    </p:spTree>
    <p:extLst>
      <p:ext uri="{BB962C8B-B14F-4D97-AF65-F5344CB8AC3E}">
        <p14:creationId xmlns:p14="http://schemas.microsoft.com/office/powerpoint/2010/main" val="10486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49918" y="2184482"/>
            <a:ext cx="5843930" cy="2513642"/>
          </a:xfrm>
        </p:spPr>
        <p:txBody>
          <a:bodyPr>
            <a:noAutofit/>
          </a:bodyPr>
          <a:lstStyle/>
          <a:p>
            <a:pPr algn="ctr"/>
            <a:r>
              <a:rPr lang="en-US" altLang="zh-TW" sz="6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6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國中教育會</a:t>
            </a:r>
            <a:r>
              <a:rPr lang="zh-TW" altLang="en-US" sz="6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</a:t>
            </a:r>
            <a:br>
              <a:rPr lang="zh-TW" altLang="en-US" sz="6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6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598" y="1387365"/>
            <a:ext cx="4462133" cy="44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3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要考國中教育會考</a:t>
            </a:r>
          </a:p>
        </p:txBody>
      </p:sp>
      <p:sp>
        <p:nvSpPr>
          <p:cNvPr id="8195" name="內容版面配置區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11413"/>
          </a:xfrm>
        </p:spPr>
        <p:txBody>
          <a:bodyPr/>
          <a:lstStyle/>
          <a:p>
            <a:pPr eaLnBrk="1" hangingPunct="1">
              <a:buFont typeface="Wingdings" pitchFamily="2" charset="2"/>
              <a:buChar char="u"/>
            </a:pPr>
            <a:r>
              <a:rPr lang="zh-TW" altLang="en-US" sz="2800" b="1" dirty="0">
                <a:solidFill>
                  <a:srgbClr val="6600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學生：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了解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自己的學力水準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，並為下一學習階段作準備。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Char char="u"/>
            </a:pPr>
            <a:endParaRPr lang="en-US" altLang="zh-TW" sz="2800" b="1" dirty="0" smtClean="0">
              <a:solidFill>
                <a:srgbClr val="6600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Char char="u"/>
            </a:pPr>
            <a:r>
              <a:rPr lang="zh-TW" altLang="en-US" sz="2800" b="1" dirty="0" smtClean="0">
                <a:solidFill>
                  <a:srgbClr val="6600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國中</a:t>
            </a:r>
            <a:r>
              <a:rPr lang="en-US" altLang="zh-TW" sz="2800" b="1" dirty="0" smtClean="0">
                <a:solidFill>
                  <a:srgbClr val="6600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800" b="1" dirty="0" smtClean="0">
                <a:solidFill>
                  <a:srgbClr val="6600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教師</a:t>
            </a:r>
            <a:r>
              <a:rPr lang="en-US" altLang="zh-TW" sz="2800" b="1" dirty="0" smtClean="0">
                <a:solidFill>
                  <a:srgbClr val="6600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800" b="1" dirty="0" smtClean="0">
                <a:solidFill>
                  <a:srgbClr val="6600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參酌教育會考評量結果，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了解學生學力水準，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提供</a:t>
            </a:r>
            <a:r>
              <a:rPr lang="zh-TW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升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                  </a:t>
            </a:r>
            <a:r>
              <a:rPr lang="zh-TW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學選擇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之</a:t>
            </a:r>
            <a:r>
              <a:rPr lang="zh-TW" altLang="zh-TW" sz="28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建議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，輔導學生適性入學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Char char="u"/>
            </a:pPr>
            <a:endParaRPr lang="en-US" altLang="zh-TW" sz="2800" b="1" dirty="0" smtClean="0">
              <a:solidFill>
                <a:srgbClr val="6600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Char char="u"/>
            </a:pPr>
            <a:r>
              <a:rPr lang="zh-TW" altLang="zh-TW" sz="2800" b="1" dirty="0" smtClean="0">
                <a:solidFill>
                  <a:srgbClr val="6600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教育</a:t>
            </a:r>
            <a:r>
              <a:rPr lang="zh-TW" altLang="zh-TW" sz="2800" b="1" dirty="0">
                <a:solidFill>
                  <a:srgbClr val="6600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主管機關</a:t>
            </a:r>
            <a:r>
              <a:rPr lang="zh-TW" altLang="en-US" sz="2800" b="1" dirty="0">
                <a:solidFill>
                  <a:srgbClr val="6600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追蹤及瞭解歷年國中畢業生學力狀況，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進行</a:t>
            </a:r>
            <a:r>
              <a:rPr lang="zh-TW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適當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                       </a:t>
            </a:r>
            <a:r>
              <a:rPr lang="zh-TW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地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補強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確保學生學力品質。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14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重要澄清</a:t>
            </a:r>
            <a:endParaRPr lang="zh-TW" alt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會考並</a:t>
            </a:r>
            <a:r>
              <a:rPr lang="zh-TW" altLang="en-US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非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是為了要升學，而是要做為學力監控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會考的成績計算其實是一種</a:t>
            </a:r>
            <a:r>
              <a:rPr lang="zh-TW" altLang="en-US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標準參照</a:t>
            </a:r>
            <a:endParaRPr lang="en-US" altLang="zh-TW" b="1" u="sng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重點在了解個人表現是否達到預先設定的標準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不再是與其他人做比較，而是</a:t>
            </a:r>
            <a:r>
              <a:rPr lang="zh-TW" altLang="en-US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和自己比</a:t>
            </a:r>
            <a:endParaRPr lang="zh-TW" altLang="en-US" b="1" u="sng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6" name="Picture 4" descr="ãææ©å¥³å­©ãçåçæå°çµæ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6418">
            <a:off x="8675296" y="1870392"/>
            <a:ext cx="2256295" cy="260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38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國中教育會考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考什麼</a:t>
            </a:r>
          </a:p>
        </p:txBody>
      </p:sp>
      <p:graphicFrame>
        <p:nvGraphicFramePr>
          <p:cNvPr id="6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7665957"/>
              </p:ext>
            </p:extLst>
          </p:nvPr>
        </p:nvGraphicFramePr>
        <p:xfrm>
          <a:off x="1831976" y="1412875"/>
          <a:ext cx="8601075" cy="4899142"/>
        </p:xfrm>
        <a:graphic>
          <a:graphicData uri="http://schemas.openxmlformats.org/drawingml/2006/table">
            <a:tbl>
              <a:tblPr/>
              <a:tblGrid>
                <a:gridCol w="14217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792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037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solidFill>
                            <a:schemeClr val="bg1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考科</a:t>
                      </a:r>
                      <a:endParaRPr lang="zh-TW" sz="2400" kern="100" dirty="0">
                        <a:solidFill>
                          <a:schemeClr val="bg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52" marR="19052" marT="19013" marB="19013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solidFill>
                            <a:schemeClr val="bg1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命題依據</a:t>
                      </a:r>
                      <a:endParaRPr lang="zh-TW" sz="2400" kern="100" dirty="0">
                        <a:solidFill>
                          <a:schemeClr val="bg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52" marR="19052" marT="19013" marB="19013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76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latin typeface="Times New Roman"/>
                          <a:ea typeface="標楷體"/>
                          <a:cs typeface="Times New Roman"/>
                        </a:rPr>
                        <a:t>國　文</a:t>
                      </a:r>
                      <a:endParaRPr lang="zh-TW" sz="24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52" marR="19052" marT="19013" marB="19013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latin typeface="Times New Roman"/>
                          <a:ea typeface="標楷體"/>
                          <a:cs typeface="Times New Roman"/>
                        </a:rPr>
                        <a:t>「國民中小學九年一貫課程綱要」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latin typeface="Times New Roman"/>
                          <a:ea typeface="標楷體"/>
                          <a:cs typeface="Times New Roman"/>
                        </a:rPr>
                        <a:t>語文學習領域／本國語文（國語文）／</a:t>
                      </a:r>
                      <a:r>
                        <a:rPr lang="zh-TW" sz="2000" b="1" kern="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標楷體"/>
                          <a:cs typeface="Times New Roman"/>
                        </a:rPr>
                        <a:t>國中階段</a:t>
                      </a:r>
                      <a:r>
                        <a:rPr lang="zh-TW" sz="2000" kern="0" dirty="0">
                          <a:latin typeface="Times New Roman"/>
                          <a:ea typeface="標楷體"/>
                          <a:cs typeface="Times New Roman"/>
                        </a:rPr>
                        <a:t>能力指標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52" marR="19052" marT="19013" marB="19013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524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latin typeface="Times New Roman"/>
                          <a:ea typeface="標楷體"/>
                          <a:cs typeface="Times New Roman"/>
                        </a:rPr>
                        <a:t>英　語</a:t>
                      </a:r>
                      <a:endParaRPr lang="zh-TW" sz="24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52" marR="19052" marT="19013" marB="19013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latin typeface="Times New Roman"/>
                          <a:ea typeface="標楷體"/>
                          <a:cs typeface="Times New Roman"/>
                        </a:rPr>
                        <a:t>1.</a:t>
                      </a:r>
                      <a:r>
                        <a:rPr lang="zh-TW" sz="2000" kern="0" dirty="0">
                          <a:latin typeface="Times New Roman"/>
                          <a:ea typeface="標楷體"/>
                          <a:cs typeface="Times New Roman"/>
                        </a:rPr>
                        <a:t>「國民中小學九年一貫課程綱要」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latin typeface="Times New Roman"/>
                          <a:ea typeface="標楷體"/>
                          <a:cs typeface="Times New Roman"/>
                        </a:rPr>
                        <a:t>語文學習領域／英語／分段能力</a:t>
                      </a:r>
                      <a:r>
                        <a:rPr lang="zh-TW" sz="2000" kern="0" dirty="0" smtClean="0">
                          <a:latin typeface="Times New Roman"/>
                          <a:ea typeface="標楷體"/>
                          <a:cs typeface="Times New Roman"/>
                        </a:rPr>
                        <a:t>指標</a:t>
                      </a:r>
                      <a:r>
                        <a:rPr lang="zh-TW" altLang="en-US" sz="2000" kern="0" dirty="0" smtClean="0">
                          <a:latin typeface="Times New Roman"/>
                          <a:ea typeface="標楷體"/>
                          <a:cs typeface="Times New Roman"/>
                        </a:rPr>
                        <a:t>（參酌部分國小能力指標）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latin typeface="Times New Roman"/>
                          <a:ea typeface="標楷體"/>
                          <a:cs typeface="Times New Roman"/>
                        </a:rPr>
                        <a:t>2.</a:t>
                      </a:r>
                      <a:r>
                        <a:rPr lang="zh-TW" sz="2000" kern="0" dirty="0">
                          <a:latin typeface="Times New Roman"/>
                          <a:ea typeface="標楷體"/>
                          <a:cs typeface="Times New Roman"/>
                        </a:rPr>
                        <a:t>國民中小學最基本之</a:t>
                      </a:r>
                      <a:r>
                        <a:rPr lang="en-US" sz="2000" b="1" kern="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標楷體"/>
                          <a:cs typeface="Times New Roman"/>
                        </a:rPr>
                        <a:t>1,200</a:t>
                      </a:r>
                      <a:r>
                        <a:rPr lang="zh-TW" sz="2000" b="1" kern="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標楷體"/>
                          <a:cs typeface="Times New Roman"/>
                        </a:rPr>
                        <a:t>字詞</a:t>
                      </a:r>
                    </a:p>
                  </a:txBody>
                  <a:tcPr marL="19052" marR="19052" marT="19013" marB="19013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76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latin typeface="Times New Roman"/>
                          <a:ea typeface="標楷體"/>
                          <a:cs typeface="Times New Roman"/>
                        </a:rPr>
                        <a:t>數　學</a:t>
                      </a:r>
                      <a:endParaRPr lang="zh-TW" sz="24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52" marR="19052" marT="19013" marB="19013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latin typeface="Times New Roman"/>
                          <a:ea typeface="標楷體"/>
                          <a:cs typeface="Times New Roman"/>
                        </a:rPr>
                        <a:t>「國民中小學九年一貫課程綱要」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latin typeface="Times New Roman"/>
                          <a:ea typeface="標楷體"/>
                          <a:cs typeface="Times New Roman"/>
                        </a:rPr>
                        <a:t>數學學習領域／</a:t>
                      </a:r>
                      <a:r>
                        <a:rPr lang="zh-TW" sz="2000" b="1" kern="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標楷體"/>
                          <a:cs typeface="Times New Roman"/>
                        </a:rPr>
                        <a:t>國中階段</a:t>
                      </a:r>
                      <a:r>
                        <a:rPr lang="zh-TW" sz="2000" kern="0" dirty="0">
                          <a:latin typeface="Times New Roman"/>
                          <a:ea typeface="標楷體"/>
                          <a:cs typeface="Times New Roman"/>
                        </a:rPr>
                        <a:t>能力指標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52" marR="19052" marT="19013" marB="19013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76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latin typeface="Times New Roman"/>
                          <a:ea typeface="標楷體"/>
                          <a:cs typeface="Times New Roman"/>
                        </a:rPr>
                        <a:t>社　會</a:t>
                      </a:r>
                      <a:endParaRPr lang="zh-TW" sz="24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52" marR="19052" marT="19013" marB="19013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latin typeface="Times New Roman"/>
                          <a:ea typeface="標楷體"/>
                          <a:cs typeface="Times New Roman"/>
                        </a:rPr>
                        <a:t>「國民中小學九年一貫課程綱要」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latin typeface="Times New Roman"/>
                          <a:ea typeface="標楷體"/>
                          <a:cs typeface="Times New Roman"/>
                        </a:rPr>
                        <a:t>社會學習領域／</a:t>
                      </a:r>
                      <a:r>
                        <a:rPr lang="zh-TW" sz="2000" b="1" kern="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標楷體"/>
                          <a:cs typeface="Times New Roman"/>
                        </a:rPr>
                        <a:t>國中階段</a:t>
                      </a:r>
                      <a:r>
                        <a:rPr lang="zh-TW" sz="2000" kern="0" dirty="0">
                          <a:latin typeface="Times New Roman"/>
                          <a:ea typeface="標楷體"/>
                          <a:cs typeface="Times New Roman"/>
                        </a:rPr>
                        <a:t>能力指標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52" marR="19052" marT="19013" marB="19013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476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latin typeface="Times New Roman"/>
                          <a:ea typeface="標楷體"/>
                          <a:cs typeface="Times New Roman"/>
                        </a:rPr>
                        <a:t>自　然</a:t>
                      </a:r>
                      <a:endParaRPr lang="zh-TW" sz="24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52" marR="19052" marT="19013" marB="19013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latin typeface="Times New Roman"/>
                          <a:ea typeface="標楷體"/>
                          <a:cs typeface="Times New Roman"/>
                        </a:rPr>
                        <a:t>「國民中小學九年一貫課程綱要」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latin typeface="Times New Roman"/>
                          <a:ea typeface="標楷體"/>
                          <a:cs typeface="Times New Roman"/>
                        </a:rPr>
                        <a:t>自然與生活科技學習領域／</a:t>
                      </a:r>
                      <a:r>
                        <a:rPr lang="zh-TW" sz="2000" kern="0" dirty="0">
                          <a:solidFill>
                            <a:schemeClr val="tx1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自然學科</a:t>
                      </a:r>
                      <a:r>
                        <a:rPr lang="zh-TW" sz="2000" kern="0" dirty="0">
                          <a:latin typeface="Times New Roman"/>
                          <a:ea typeface="標楷體"/>
                          <a:cs typeface="Times New Roman"/>
                        </a:rPr>
                        <a:t>／</a:t>
                      </a:r>
                      <a:r>
                        <a:rPr lang="zh-TW" sz="2000" b="1" kern="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標楷體"/>
                          <a:cs typeface="Times New Roman"/>
                        </a:rPr>
                        <a:t>國中階段</a:t>
                      </a:r>
                      <a:r>
                        <a:rPr lang="zh-TW" sz="2000" kern="0" dirty="0">
                          <a:latin typeface="Times New Roman"/>
                          <a:ea typeface="標楷體"/>
                          <a:cs typeface="Times New Roman"/>
                        </a:rPr>
                        <a:t>能力指標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52" marR="19052" marT="19013" marB="19013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524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latin typeface="Times New Roman"/>
                          <a:ea typeface="標楷體"/>
                          <a:cs typeface="Times New Roman"/>
                        </a:rPr>
                        <a:t>寫作測驗</a:t>
                      </a:r>
                      <a:endParaRPr lang="zh-TW" sz="24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52" marR="19052" marT="19013" marB="19013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latin typeface="Times New Roman"/>
                          <a:ea typeface="標楷體"/>
                          <a:cs typeface="Times New Roman"/>
                        </a:rPr>
                        <a:t>「國民中小學九年一貫課程綱要」</a:t>
                      </a:r>
                      <a:r>
                        <a:rPr lang="en-US" sz="2000" kern="0" dirty="0">
                          <a:latin typeface="Times New Roman"/>
                          <a:ea typeface="標楷體"/>
                          <a:cs typeface="Times New Roman"/>
                        </a:rPr>
                        <a:t/>
                      </a:r>
                      <a:br>
                        <a:rPr lang="en-US" sz="2000" kern="0" dirty="0">
                          <a:latin typeface="Times New Roman"/>
                          <a:ea typeface="標楷體"/>
                          <a:cs typeface="Times New Roman"/>
                        </a:rPr>
                      </a:br>
                      <a:r>
                        <a:rPr lang="zh-TW" sz="2000" kern="0" dirty="0">
                          <a:latin typeface="Times New Roman"/>
                          <a:ea typeface="標楷體"/>
                          <a:cs typeface="Times New Roman"/>
                        </a:rPr>
                        <a:t>語文學習領域／本國語文（國語文）／</a:t>
                      </a:r>
                      <a:r>
                        <a:rPr lang="zh-TW" sz="2000" b="1" kern="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標楷體"/>
                          <a:cs typeface="Times New Roman"/>
                        </a:rPr>
                        <a:t>國中階段</a:t>
                      </a:r>
                      <a:r>
                        <a:rPr lang="zh-TW" sz="2000" kern="0" dirty="0">
                          <a:latin typeface="Times New Roman"/>
                          <a:ea typeface="標楷體"/>
                          <a:cs typeface="Times New Roman"/>
                        </a:rPr>
                        <a:t>寫作能力指標，並</a:t>
                      </a:r>
                      <a:r>
                        <a:rPr lang="zh-TW" sz="2000" kern="0" dirty="0">
                          <a:solidFill>
                            <a:srgbClr val="FF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參酌部分國小階段</a:t>
                      </a:r>
                      <a:r>
                        <a:rPr lang="zh-TW" sz="2000" kern="0" dirty="0">
                          <a:latin typeface="Times New Roman"/>
                          <a:ea typeface="標楷體"/>
                          <a:cs typeface="Times New Roman"/>
                        </a:rPr>
                        <a:t>寫作能力指標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52" marR="19052" marT="19013" marB="19013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098" name="Picture 2" descr="ãææ©å¥³å­©ãçåçæå°çµæ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176" y="274638"/>
            <a:ext cx="2518079" cy="203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14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>
          <a:xfrm>
            <a:off x="1992313" y="1889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國中教育會考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怎麼考</a:t>
            </a:r>
          </a:p>
        </p:txBody>
      </p:sp>
      <p:graphicFrame>
        <p:nvGraphicFramePr>
          <p:cNvPr id="6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9460596"/>
              </p:ext>
            </p:extLst>
          </p:nvPr>
        </p:nvGraphicFramePr>
        <p:xfrm>
          <a:off x="2279650" y="1268414"/>
          <a:ext cx="7704138" cy="5040311"/>
        </p:xfrm>
        <a:graphic>
          <a:graphicData uri="http://schemas.openxmlformats.org/drawingml/2006/table">
            <a:tbl>
              <a:tblPr/>
              <a:tblGrid>
                <a:gridCol w="17030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8959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2740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841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283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 smtClean="0">
                          <a:solidFill>
                            <a:schemeClr val="bg1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考試科目</a:t>
                      </a:r>
                      <a:endParaRPr lang="zh-TW" sz="2400" kern="100" dirty="0">
                        <a:solidFill>
                          <a:schemeClr val="bg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chemeClr val="bg1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題型</a:t>
                      </a:r>
                      <a:endParaRPr lang="zh-TW" sz="2400" kern="100" dirty="0">
                        <a:solidFill>
                          <a:schemeClr val="bg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chemeClr val="bg1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題數</a:t>
                      </a:r>
                      <a:endParaRPr lang="zh-TW" sz="2400" kern="100" dirty="0">
                        <a:solidFill>
                          <a:schemeClr val="bg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chemeClr val="bg1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考試時間</a:t>
                      </a:r>
                      <a:endParaRPr lang="zh-TW" sz="2400" kern="100" dirty="0">
                        <a:solidFill>
                          <a:schemeClr val="bg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1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國　文</a:t>
                      </a:r>
                      <a:endParaRPr lang="zh-TW" sz="2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4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選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1</a:t>
                      </a:r>
                      <a:endParaRPr lang="zh-TW" sz="2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45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～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50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題</a:t>
                      </a:r>
                      <a:endParaRPr lang="zh-TW" sz="2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70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分鐘</a:t>
                      </a:r>
                      <a:endParaRPr lang="zh-TW" sz="2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149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英</a:t>
                      </a:r>
                      <a:r>
                        <a:rPr lang="en-US" sz="2400" b="1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  </a:t>
                      </a:r>
                      <a:r>
                        <a:rPr lang="zh-TW" sz="2400" b="1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語</a:t>
                      </a:r>
                      <a:endParaRPr lang="zh-TW" sz="2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4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選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1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（閱讀）</a:t>
                      </a:r>
                      <a:endParaRPr lang="zh-TW" sz="2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40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～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45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題</a:t>
                      </a:r>
                      <a:endParaRPr lang="zh-TW" sz="2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60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分鐘</a:t>
                      </a:r>
                      <a:endParaRPr lang="zh-TW" sz="2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149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3</a:t>
                      </a:r>
                      <a:r>
                        <a:rPr lang="zh-TW" sz="2400" b="1" kern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選</a:t>
                      </a:r>
                      <a:r>
                        <a:rPr lang="en-US" sz="2400" b="1" kern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1</a:t>
                      </a:r>
                      <a:r>
                        <a:rPr lang="zh-TW" sz="2400" b="1" kern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（聽力）</a:t>
                      </a:r>
                      <a:endParaRPr lang="zh-TW" sz="2400" b="1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20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～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30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題</a:t>
                      </a:r>
                      <a:endParaRPr lang="zh-TW" sz="2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25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分鐘</a:t>
                      </a:r>
                      <a:endParaRPr lang="zh-TW" sz="2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5149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數　學</a:t>
                      </a:r>
                      <a:endParaRPr lang="zh-TW" sz="2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4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選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1</a:t>
                      </a:r>
                      <a:endParaRPr lang="zh-TW" sz="2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25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～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30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題</a:t>
                      </a:r>
                      <a:endParaRPr lang="zh-TW" sz="2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80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分鐘</a:t>
                      </a:r>
                      <a:endParaRPr lang="zh-TW" sz="2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5149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非選擇題</a:t>
                      </a:r>
                      <a:endParaRPr lang="zh-TW" sz="2400" b="1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2</a:t>
                      </a:r>
                      <a:r>
                        <a:rPr lang="zh-TW" sz="2400" kern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題</a:t>
                      </a:r>
                      <a:endParaRPr lang="zh-TW" sz="2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51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社　會</a:t>
                      </a:r>
                      <a:endParaRPr lang="zh-TW" sz="2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4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選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1</a:t>
                      </a:r>
                      <a:endParaRPr lang="zh-TW" sz="2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60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～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70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題</a:t>
                      </a:r>
                      <a:endParaRPr lang="zh-TW" sz="2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70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分鐘</a:t>
                      </a:r>
                      <a:endParaRPr lang="zh-TW" sz="2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51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自　然</a:t>
                      </a:r>
                      <a:endParaRPr lang="zh-TW" sz="2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4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選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1</a:t>
                      </a:r>
                      <a:endParaRPr lang="zh-TW" sz="2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50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～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60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題</a:t>
                      </a:r>
                      <a:endParaRPr lang="zh-TW" sz="2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70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分鐘</a:t>
                      </a:r>
                      <a:endParaRPr lang="zh-TW" sz="2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51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寫作測驗</a:t>
                      </a:r>
                      <a:endParaRPr lang="zh-TW" sz="2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引導寫作</a:t>
                      </a:r>
                      <a:endParaRPr lang="zh-TW" sz="2400" b="1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1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題</a:t>
                      </a:r>
                      <a:endParaRPr lang="zh-TW" sz="2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50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分鐘</a:t>
                      </a:r>
                      <a:endParaRPr lang="zh-TW" sz="2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122" name="Picture 2" descr="ç¸éåç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983" y="3642747"/>
            <a:ext cx="2771775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32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內容簡介</a:t>
            </a:r>
            <a:endParaRPr lang="zh-TW" altLang="en-US" sz="6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436240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540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測驗結果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呈現方式</a:t>
            </a:r>
          </a:p>
        </p:txBody>
      </p:sp>
      <p:sp>
        <p:nvSpPr>
          <p:cNvPr id="11268" name="內容版面配置區 2"/>
          <p:cNvSpPr>
            <a:spLocks noGrp="1"/>
          </p:cNvSpPr>
          <p:nvPr>
            <p:ph idx="1"/>
          </p:nvPr>
        </p:nvSpPr>
        <p:spPr>
          <a:xfrm>
            <a:off x="609599" y="1600200"/>
            <a:ext cx="11122617" cy="5017576"/>
          </a:xfrm>
        </p:spPr>
        <p:txBody>
          <a:bodyPr/>
          <a:lstStyle/>
          <a:p>
            <a:pPr marL="457200" lvl="2" indent="-457200" algn="just" eaLnBrk="1">
              <a:lnSpc>
                <a:spcPct val="90000"/>
              </a:lnSpc>
              <a:buFont typeface="Wingdings" pitchFamily="2" charset="2"/>
              <a:buChar char="u"/>
              <a:defRPr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使用三個表現等級：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47675" lvl="1" indent="0" algn="just" eaLnBrk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精熟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」：</a:t>
            </a:r>
            <a:r>
              <a:rPr lang="zh-TW" altLang="zh-TW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精通熟習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該科目國中階段所學習的</a:t>
            </a:r>
            <a:r>
              <a:rPr lang="zh-TW" altLang="zh-TW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知識與能力</a:t>
            </a:r>
            <a:endParaRPr lang="en-US" altLang="zh-TW" b="1" dirty="0">
              <a:solidFill>
                <a:srgbClr val="3333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2438" lvl="1" indent="4763" algn="just" eaLnBrk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基礎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」：</a:t>
            </a:r>
            <a:r>
              <a:rPr lang="zh-TW" altLang="zh-TW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具備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該科目國中階段之</a:t>
            </a:r>
            <a:r>
              <a:rPr lang="zh-TW" altLang="zh-TW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基本學力</a:t>
            </a:r>
            <a:endParaRPr lang="en-US" altLang="zh-TW" b="1" dirty="0">
              <a:solidFill>
                <a:srgbClr val="3333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2438" lvl="1" indent="4763" algn="just" eaLnBrk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待加強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」：</a:t>
            </a:r>
            <a:r>
              <a:rPr lang="zh-TW" altLang="zh-TW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尚未具備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該科目國中教育階段之</a:t>
            </a:r>
            <a:r>
              <a:rPr lang="zh-TW" altLang="zh-TW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基本學力</a:t>
            </a:r>
            <a:endParaRPr lang="en-US" altLang="zh-TW" b="1" dirty="0">
              <a:solidFill>
                <a:srgbClr val="3333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eaLnBrk="1">
              <a:lnSpc>
                <a:spcPct val="90000"/>
              </a:lnSpc>
              <a:buFont typeface="Wingdings" pitchFamily="2" charset="2"/>
              <a:buChar char="u"/>
              <a:defRPr/>
            </a:pP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eaLnBrk="1">
              <a:lnSpc>
                <a:spcPct val="90000"/>
              </a:lnSpc>
              <a:buFont typeface="Wingdings" pitchFamily="2" charset="2"/>
              <a:buChar char="u"/>
              <a:defRPr/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寫作測驗的評分等級為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一至六級分</a:t>
            </a:r>
          </a:p>
          <a:p>
            <a:endParaRPr lang="en-US" altLang="zh-TW" dirty="0" smtClean="0">
              <a:solidFill>
                <a:srgbClr val="0000FF"/>
              </a:solidFill>
            </a:endParaRP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9765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7"/>
          <p:cNvSpPr>
            <a:spLocks noChangeArrowheads="1"/>
          </p:cNvSpPr>
          <p:nvPr/>
        </p:nvSpPr>
        <p:spPr bwMode="auto">
          <a:xfrm>
            <a:off x="993227" y="1285860"/>
            <a:ext cx="1021605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20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kumimoji="1" lang="zh-TW" altLang="en-US" sz="3200" dirty="0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endParaRPr kumimoji="1" lang="en-US" altLang="zh-TW" sz="3200" dirty="0" smtClean="0">
              <a:solidFill>
                <a:srgbClr val="0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57200" lvl="2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zh-TW" altLang="en-US" sz="3200" b="1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各</a:t>
            </a:r>
            <a:r>
              <a:rPr kumimoji="1" lang="zh-TW" altLang="en-US" sz="32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科</a:t>
            </a:r>
            <a:r>
              <a:rPr kumimoji="1" lang="en-US" altLang="zh-TW" sz="32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kumimoji="1" lang="zh-TW" altLang="en-US" sz="32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國文</a:t>
            </a:r>
            <a:r>
              <a:rPr kumimoji="1" lang="zh-TW" altLang="en-US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、</a:t>
            </a:r>
            <a:r>
              <a:rPr kumimoji="1" lang="zh-TW" altLang="en-US" sz="32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數學</a:t>
            </a:r>
            <a:r>
              <a:rPr kumimoji="1" lang="zh-TW" altLang="en-US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、</a:t>
            </a:r>
            <a:r>
              <a:rPr kumimoji="1" lang="zh-TW" altLang="en-US" sz="32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英語</a:t>
            </a:r>
            <a:r>
              <a:rPr kumimoji="1" lang="zh-TW" altLang="en-US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、</a:t>
            </a:r>
            <a:r>
              <a:rPr kumimoji="1" lang="zh-TW" altLang="en-US" sz="32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社會</a:t>
            </a:r>
            <a:r>
              <a:rPr kumimoji="1" lang="zh-TW" altLang="en-US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、</a:t>
            </a:r>
            <a:r>
              <a:rPr kumimoji="1" lang="zh-TW" altLang="en-US" sz="32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自然</a:t>
            </a:r>
            <a:r>
              <a:rPr kumimoji="1" lang="en-US" altLang="zh-TW" sz="32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  </a:t>
            </a:r>
            <a:r>
              <a:rPr kumimoji="1"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評量結果分為</a:t>
            </a:r>
            <a:r>
              <a:rPr kumimoji="1" lang="en-US" altLang="zh-TW" sz="3600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A</a:t>
            </a:r>
            <a:r>
              <a:rPr kumimoji="1" lang="zh-TW" altLang="en-US" sz="2400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精</a:t>
            </a:r>
            <a:r>
              <a:rPr kumimoji="1" lang="zh-TW" altLang="en-US" sz="2400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熟</a:t>
            </a:r>
            <a:r>
              <a:rPr kumimoji="1" lang="zh-TW" altLang="en-US" sz="24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                </a:t>
            </a:r>
            <a:r>
              <a:rPr kumimoji="1" lang="en-US" altLang="zh-TW" sz="3600" b="1" dirty="0" smtClean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B</a:t>
            </a:r>
            <a:r>
              <a:rPr kumimoji="1" lang="zh-TW" altLang="en-US" sz="2400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基礎</a:t>
            </a:r>
            <a:r>
              <a:rPr kumimoji="1"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kumimoji="1" lang="zh-TW" altLang="en-US" sz="24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              </a:t>
            </a:r>
            <a:r>
              <a:rPr kumimoji="1" lang="en-US" altLang="zh-TW" sz="3600" b="1" dirty="0" smtClean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C</a:t>
            </a:r>
            <a:r>
              <a:rPr kumimoji="1" lang="zh-TW" altLang="en-US" sz="2400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待</a:t>
            </a:r>
            <a:r>
              <a:rPr kumimoji="1" lang="zh-TW" altLang="en-US" sz="2400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加強</a:t>
            </a:r>
            <a:endParaRPr kumimoji="1" lang="en-US" altLang="zh-TW" sz="24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                          </a:t>
            </a:r>
            <a:r>
              <a:rPr kumimoji="1" lang="en-US" altLang="zh-TW" sz="2400" b="1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A++</a:t>
            </a:r>
            <a:r>
              <a:rPr kumimoji="1"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、</a:t>
            </a:r>
            <a:r>
              <a:rPr kumimoji="1" lang="en-US" altLang="zh-TW" sz="2400" b="1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A</a:t>
            </a:r>
            <a:r>
              <a:rPr kumimoji="1" lang="en-US" altLang="zh-TW" sz="2400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+</a:t>
            </a:r>
            <a:r>
              <a:rPr kumimoji="1"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、</a:t>
            </a:r>
            <a:r>
              <a:rPr kumimoji="1" lang="en-US" altLang="zh-TW" sz="2400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A    B++</a:t>
            </a:r>
            <a:r>
              <a:rPr kumimoji="1" lang="zh-TW" altLang="en-US" sz="2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、</a:t>
            </a:r>
            <a:r>
              <a:rPr kumimoji="1" lang="en-US" altLang="zh-TW" sz="2400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B+</a:t>
            </a:r>
            <a:r>
              <a:rPr kumimoji="1"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、</a:t>
            </a:r>
            <a:r>
              <a:rPr kumimoji="1" lang="en-US" altLang="zh-TW" sz="2400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B</a:t>
            </a:r>
            <a:r>
              <a:rPr kumimoji="1" lang="zh-TW" altLang="en-US" sz="2400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         </a:t>
            </a:r>
            <a:endParaRPr kumimoji="1" lang="en-US" altLang="zh-TW" sz="2400" b="1" dirty="0" smtClean="0">
              <a:solidFill>
                <a:srgbClr val="FF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sz="2400" b="1" dirty="0">
              <a:solidFill>
                <a:srgbClr val="FF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sz="2400" b="1" dirty="0" smtClean="0">
              <a:solidFill>
                <a:srgbClr val="FF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sz="2400" b="1" dirty="0">
              <a:solidFill>
                <a:srgbClr val="FF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342900" lvl="2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US" altLang="zh-TW" sz="2400" b="1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kumimoji="1" lang="zh-TW" altLang="en-US" sz="32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寫作測驗</a:t>
            </a:r>
            <a:endParaRPr kumimoji="1" lang="en-US" altLang="zh-TW" sz="3200" b="1" dirty="0">
              <a:solidFill>
                <a:srgbClr val="FF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  </a:t>
            </a:r>
            <a:r>
              <a:rPr kumimoji="1"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評量結果分為</a:t>
            </a:r>
            <a:r>
              <a:rPr kumimoji="1" lang="en-US" altLang="zh-TW" sz="2400" b="1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6</a:t>
            </a:r>
            <a:r>
              <a:rPr kumimoji="1" lang="zh-TW" altLang="en-US" sz="2400" b="1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個級別</a:t>
            </a:r>
            <a:r>
              <a:rPr kumimoji="1" lang="en-US" altLang="zh-TW" sz="2400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kumimoji="1" lang="zh-TW" altLang="en-US" sz="2400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一～六級分</a:t>
            </a:r>
            <a:r>
              <a:rPr kumimoji="1" lang="en-US" altLang="zh-TW" sz="2400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  <a:endParaRPr kumimoji="1" lang="en-US" altLang="zh-TW" sz="24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146434" name="Rectangle 3"/>
          <p:cNvSpPr>
            <a:spLocks noChangeArrowheads="1"/>
          </p:cNvSpPr>
          <p:nvPr/>
        </p:nvSpPr>
        <p:spPr bwMode="auto">
          <a:xfrm>
            <a:off x="-215900" y="6725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75778" name="標題 1"/>
          <p:cNvSpPr>
            <a:spLocks/>
          </p:cNvSpPr>
          <p:nvPr/>
        </p:nvSpPr>
        <p:spPr bwMode="auto">
          <a:xfrm>
            <a:off x="1981200" y="115888"/>
            <a:ext cx="8229600" cy="116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國中教育會考</a:t>
            </a:r>
            <a:r>
              <a:rPr kumimoji="1"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怎麼評分</a:t>
            </a:r>
          </a:p>
        </p:txBody>
      </p:sp>
      <p:pic>
        <p:nvPicPr>
          <p:cNvPr id="6150" name="Picture 6" descr="ãåç©æ¹ç¨å¼è²¼å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108" y="3022170"/>
            <a:ext cx="3713823" cy="300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24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8098" name="物件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2750059"/>
              </p:ext>
            </p:extLst>
          </p:nvPr>
        </p:nvGraphicFramePr>
        <p:xfrm>
          <a:off x="559603" y="1193369"/>
          <a:ext cx="11064126" cy="5346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Word 2007 文件" r:id="rId5" imgW="6734282" imgH="3920827" progId="Word.Document.12">
                  <p:embed/>
                </p:oleObj>
              </mc:Choice>
              <mc:Fallback>
                <p:oleObj name="Word 2007 文件" r:id="rId5" imgW="6734282" imgH="3920827" progId="Word.Document.12">
                  <p:embed/>
                  <p:pic>
                    <p:nvPicPr>
                      <p:cNvPr id="388098" name="物件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603" y="1193369"/>
                        <a:ext cx="11064126" cy="534691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847850" y="188913"/>
            <a:ext cx="5748348" cy="70788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b="1" dirty="0">
                <a:solidFill>
                  <a:srgbClr val="0000FF"/>
                </a:solidFill>
                <a:latin typeface="Times New Roman" pitchFamily="18" charset="0"/>
                <a:ea typeface="華康儷中黑"/>
                <a:cs typeface="Times New Roman" pitchFamily="18" charset="0"/>
              </a:rPr>
              <a:t>免試入學積分採計</a:t>
            </a:r>
            <a:r>
              <a:rPr kumimoji="1" lang="en-US" altLang="zh-TW" sz="20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(108</a:t>
            </a:r>
            <a:r>
              <a:rPr kumimoji="1" lang="zh-TW" altLang="en-US" sz="20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方案</a:t>
            </a:r>
            <a:r>
              <a:rPr kumimoji="1" lang="en-US" altLang="zh-TW" sz="20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</p:txBody>
      </p:sp>
      <p:sp>
        <p:nvSpPr>
          <p:cNvPr id="388100" name="Rectangle 4"/>
          <p:cNvSpPr>
            <a:spLocks noChangeArrowheads="1"/>
          </p:cNvSpPr>
          <p:nvPr/>
        </p:nvSpPr>
        <p:spPr bwMode="auto">
          <a:xfrm>
            <a:off x="1774825" y="5734050"/>
            <a:ext cx="79200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1600" b="1" dirty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266147" y="3506245"/>
            <a:ext cx="2357581" cy="500066"/>
          </a:xfrm>
          <a:prstGeom prst="rect">
            <a:avLst/>
          </a:prstGeom>
          <a:solidFill>
            <a:srgbClr val="FF00FF"/>
          </a:solidFill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b="1" dirty="0">
                <a:solidFill>
                  <a:srgbClr val="FFFF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kumimoji="1" lang="zh-TW" altLang="en-US" b="1" dirty="0">
                <a:solidFill>
                  <a:srgbClr val="FFFF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採計前</a:t>
            </a:r>
            <a:r>
              <a:rPr kumimoji="1" lang="en-US" altLang="zh-TW" b="1" dirty="0">
                <a:solidFill>
                  <a:srgbClr val="FFFF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</a:t>
            </a:r>
            <a:r>
              <a:rPr kumimoji="1" lang="zh-TW" altLang="en-US" b="1" dirty="0">
                <a:solidFill>
                  <a:srgbClr val="FFFF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學期</a:t>
            </a:r>
            <a:r>
              <a:rPr kumimoji="1" lang="en-US" altLang="zh-TW" b="1" dirty="0">
                <a:solidFill>
                  <a:srgbClr val="FFFF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kumimoji="1" lang="zh-TW" altLang="en-US" b="1" dirty="0">
                <a:solidFill>
                  <a:srgbClr val="FFFF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國七</a:t>
            </a:r>
            <a:r>
              <a:rPr kumimoji="1" lang="en-US" altLang="zh-TW" b="1" dirty="0">
                <a:solidFill>
                  <a:srgbClr val="FFFF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~</a:t>
            </a:r>
            <a:r>
              <a:rPr kumimoji="1" lang="zh-TW" altLang="en-US" b="1" dirty="0">
                <a:solidFill>
                  <a:srgbClr val="FFFF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國九上</a:t>
            </a:r>
            <a:r>
              <a:rPr kumimoji="1" lang="en-US" altLang="zh-TW" b="1" dirty="0">
                <a:solidFill>
                  <a:srgbClr val="FFFF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kumimoji="1" lang="zh-TW" altLang="en-US" b="1" dirty="0">
              <a:solidFill>
                <a:srgbClr val="FFFFFF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42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847850" y="333376"/>
            <a:ext cx="4679950" cy="7016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免試入學比序項目</a:t>
            </a:r>
            <a:endParaRPr kumimoji="1" lang="en-US" altLang="zh-TW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31747" name="Rectangle 3"/>
          <p:cNvSpPr>
            <a:spLocks/>
          </p:cNvSpPr>
          <p:nvPr/>
        </p:nvSpPr>
        <p:spPr bwMode="auto">
          <a:xfrm>
            <a:off x="263472" y="1196976"/>
            <a:ext cx="11747714" cy="566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zh-TW" altLang="en-US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第一順次</a:t>
            </a:r>
            <a:r>
              <a:rPr kumimoji="1"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kumimoji="1" lang="zh-TW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總積分</a:t>
            </a:r>
            <a:endParaRPr kumimoji="1" lang="en-US" altLang="zh-TW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</a:t>
            </a:r>
            <a:endParaRPr kumimoji="1" lang="en-US" altLang="zh-TW" sz="20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20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</a:t>
            </a:r>
            <a:r>
              <a:rPr kumimoji="1" lang="zh-TW" altLang="en-US" sz="20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亦即</a:t>
            </a:r>
            <a:r>
              <a:rPr kumimoji="1" lang="zh-TW" altLang="en-US" sz="20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志願序積分</a:t>
            </a:r>
            <a:r>
              <a:rPr kumimoji="1" lang="en-US" altLang="zh-TW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kumimoji="1" lang="zh-TW" altLang="en-US" sz="20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多元學習表現積分</a:t>
            </a:r>
            <a:r>
              <a:rPr kumimoji="1" lang="en-US" altLang="zh-TW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kumimoji="1" lang="zh-TW" altLang="en-US" sz="20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國中教育會考</a:t>
            </a:r>
            <a:r>
              <a:rPr kumimoji="1" lang="zh-TW" altLang="en-US" sz="2000" u="sng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積分</a:t>
            </a:r>
            <a:r>
              <a:rPr kumimoji="1" lang="en-US" altLang="zh-TW" sz="20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最高總分</a:t>
            </a:r>
            <a:r>
              <a:rPr kumimoji="1" lang="en-US" altLang="zh-TW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kumimoji="1"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kumimoji="1" lang="en-US" altLang="zh-TW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1" lang="en-US" altLang="zh-TW" sz="2000" u="sng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0" fontAlgn="base" hangingPunct="0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defRPr/>
            </a:pPr>
            <a:r>
              <a:rPr kumimoji="1" lang="zh-TW" altLang="en-US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第二順次</a:t>
            </a:r>
            <a:r>
              <a:rPr kumimoji="1"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kumimoji="1" lang="zh-TW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多元學習表現積分</a:t>
            </a:r>
            <a:endParaRPr kumimoji="1" lang="en-US" altLang="zh-TW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</a:t>
            </a:r>
            <a:endParaRPr kumimoji="1" lang="en-US" altLang="zh-TW" sz="20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20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</a:t>
            </a:r>
            <a:r>
              <a:rPr kumimoji="1" lang="zh-TW" altLang="en-US" sz="20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亦即</a:t>
            </a:r>
            <a:r>
              <a:rPr kumimoji="1" lang="zh-TW" altLang="en-US" sz="20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均衡學習積分</a:t>
            </a:r>
            <a:r>
              <a:rPr kumimoji="1" lang="en-US" altLang="zh-TW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kumimoji="1" lang="zh-TW" altLang="en-US" sz="20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服務學習積分</a:t>
            </a:r>
            <a:r>
              <a:rPr kumimoji="1" lang="en-US" altLang="zh-TW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最高總分</a:t>
            </a:r>
            <a:r>
              <a:rPr kumimoji="1" lang="en-US" altLang="zh-TW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36</a:t>
            </a:r>
            <a:r>
              <a:rPr kumimoji="1"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kumimoji="1" lang="en-US" altLang="zh-TW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eaLnBrk="0" fontAlgn="base" hangingPunct="0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defRPr/>
            </a:pPr>
            <a:r>
              <a:rPr kumimoji="1" lang="zh-TW" altLang="en-US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第三順次</a:t>
            </a:r>
            <a:r>
              <a:rPr kumimoji="1"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kumimoji="1" lang="zh-TW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國中教育會考總積分</a:t>
            </a:r>
            <a:endParaRPr kumimoji="1" lang="en-US" altLang="zh-TW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</a:t>
            </a:r>
            <a:endParaRPr kumimoji="1" lang="en-US" altLang="zh-TW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20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20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</a:t>
            </a:r>
            <a:r>
              <a:rPr kumimoji="1" lang="zh-TW" altLang="en-US" sz="20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亦即</a:t>
            </a:r>
            <a:r>
              <a:rPr kumimoji="1" lang="zh-TW" altLang="en-US" sz="20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會考總積分</a:t>
            </a:r>
            <a:r>
              <a:rPr kumimoji="1" lang="en-US" altLang="zh-TW" sz="20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kumimoji="1" lang="zh-TW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國文</a:t>
            </a:r>
            <a:r>
              <a:rPr kumimoji="1" lang="zh-TW" altLang="en-US" sz="20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積分</a:t>
            </a:r>
            <a:r>
              <a:rPr kumimoji="1" lang="en-US" altLang="zh-TW" sz="20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kumimoji="1" lang="zh-TW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數學</a:t>
            </a:r>
            <a:r>
              <a:rPr kumimoji="1" lang="zh-TW" altLang="en-US" sz="20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積分</a:t>
            </a:r>
            <a:r>
              <a:rPr kumimoji="1" lang="en-US" altLang="zh-TW" sz="20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kumimoji="1" lang="zh-TW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英語</a:t>
            </a:r>
            <a:r>
              <a:rPr kumimoji="1" lang="zh-TW" altLang="en-US" sz="20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積分</a:t>
            </a:r>
            <a:r>
              <a:rPr kumimoji="1" lang="en-US" altLang="zh-TW" sz="20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kumimoji="1" lang="zh-TW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社會</a:t>
            </a:r>
            <a:r>
              <a:rPr kumimoji="1" lang="zh-TW" altLang="en-US" sz="20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積分</a:t>
            </a:r>
            <a:r>
              <a:rPr kumimoji="1" lang="en-US" altLang="zh-TW" sz="20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 </a:t>
            </a:r>
            <a:r>
              <a:rPr kumimoji="1" lang="zh-TW" alt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自然</a:t>
            </a:r>
            <a:r>
              <a:rPr kumimoji="1" lang="zh-TW" altLang="en-US" sz="20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積分</a:t>
            </a:r>
            <a:r>
              <a:rPr kumimoji="1" lang="en-US" altLang="zh-TW" sz="20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kumimoji="1" lang="zh-TW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寫作測驗</a:t>
            </a:r>
            <a:r>
              <a:rPr kumimoji="1" lang="zh-TW" altLang="en-US" sz="20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積分</a:t>
            </a:r>
            <a:endParaRPr kumimoji="1" lang="zh-TW" altLang="en-US" sz="20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</a:t>
            </a:r>
            <a:endParaRPr kumimoji="1" lang="en-US" altLang="zh-TW" sz="1500" b="1" dirty="0">
              <a:solidFill>
                <a:srgbClr val="3333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0" fontAlgn="base" hangingPunct="0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defRPr/>
            </a:pPr>
            <a:r>
              <a:rPr kumimoji="1" lang="zh-TW" altLang="en-US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第四順次</a:t>
            </a:r>
            <a:r>
              <a:rPr kumimoji="1"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kumimoji="1" lang="zh-TW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志願序積分</a:t>
            </a:r>
            <a:r>
              <a:rPr kumimoji="1" lang="en-US" altLang="zh-TW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不是</a:t>
            </a:r>
            <a:r>
              <a:rPr kumimoji="1" lang="zh-TW" alt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志願序</a:t>
            </a:r>
            <a:r>
              <a:rPr kumimoji="1" lang="en-US" altLang="zh-TW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1" lang="zh-TW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</a:t>
            </a:r>
            <a:endParaRPr kumimoji="1" lang="en-US" altLang="zh-TW" b="1" dirty="0" smtClean="0">
              <a:solidFill>
                <a:srgbClr val="FF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b="1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</a:t>
            </a:r>
            <a:r>
              <a:rPr kumimoji="1" lang="zh-TW" altLang="en-US" b="1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1〜  5</a:t>
            </a:r>
            <a:r>
              <a:rPr kumimoji="1" lang="zh-TW" altLang="en-US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志願</a:t>
            </a:r>
            <a:r>
              <a:rPr kumimoji="1" lang="en-US" altLang="zh-TW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36</a:t>
            </a:r>
            <a:r>
              <a:rPr kumimoji="1" lang="zh-TW" altLang="en-US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kumimoji="1" lang="zh-TW" altLang="en-US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  </a:t>
            </a:r>
            <a:r>
              <a:rPr kumimoji="1" lang="en-US" altLang="zh-TW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6〜10</a:t>
            </a:r>
            <a:r>
              <a:rPr kumimoji="1" lang="zh-TW" altLang="en-US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志願</a:t>
            </a:r>
            <a:r>
              <a:rPr kumimoji="1" lang="en-US" altLang="zh-TW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35</a:t>
            </a:r>
            <a:r>
              <a:rPr kumimoji="1" lang="zh-TW" altLang="en-US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kumimoji="1" lang="zh-TW" altLang="en-US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1" lang="en-US" altLang="zh-TW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11〜15</a:t>
            </a:r>
            <a:r>
              <a:rPr kumimoji="1" lang="zh-TW" altLang="en-US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志願</a:t>
            </a:r>
            <a:r>
              <a:rPr kumimoji="1" lang="en-US" altLang="zh-TW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34</a:t>
            </a:r>
            <a:r>
              <a:rPr kumimoji="1" lang="zh-TW" altLang="en-US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kumimoji="1" lang="zh-TW" altLang="en-US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16〜20</a:t>
            </a:r>
            <a:r>
              <a:rPr kumimoji="1" lang="zh-TW" altLang="en-US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志願</a:t>
            </a:r>
            <a:r>
              <a:rPr kumimoji="1" lang="en-US" altLang="zh-TW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33</a:t>
            </a:r>
            <a:r>
              <a:rPr kumimoji="1" lang="zh-TW" altLang="en-US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kumimoji="1" lang="zh-TW" altLang="en-US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1" lang="en-US" altLang="zh-TW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21〜30</a:t>
            </a:r>
            <a:r>
              <a:rPr kumimoji="1" lang="zh-TW" altLang="en-US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志願</a:t>
            </a:r>
            <a:r>
              <a:rPr kumimoji="1" lang="en-US" altLang="zh-TW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32</a:t>
            </a:r>
            <a:r>
              <a:rPr kumimoji="1" lang="zh-TW" altLang="en-US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</a:p>
          <a:p>
            <a:pPr eaLnBrk="0" fontAlgn="base" hangingPunct="0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defRPr/>
            </a:pPr>
            <a:r>
              <a:rPr kumimoji="1" lang="zh-TW" altLang="en-US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第五順次</a:t>
            </a:r>
            <a:r>
              <a:rPr kumimoji="1"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kumimoji="1" lang="zh-TW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國中教育會考單科比序</a:t>
            </a:r>
            <a:endParaRPr kumimoji="1" lang="en-US" altLang="zh-TW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                           </a:t>
            </a:r>
            <a:endParaRPr kumimoji="1" lang="en-US" altLang="zh-TW" sz="2000" b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en-US" altLang="zh-TW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kumimoji="1" lang="en-US" altLang="zh-TW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                           </a:t>
            </a:r>
            <a:r>
              <a:rPr kumimoji="1" lang="zh-TW" altLang="en-US" sz="20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依序</a:t>
            </a:r>
            <a:r>
              <a:rPr kumimoji="1"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kumimoji="1" lang="en-US" altLang="zh-TW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kumimoji="1" lang="zh-TW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國文</a:t>
            </a:r>
            <a:r>
              <a:rPr kumimoji="1"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等級標示</a:t>
            </a:r>
            <a:r>
              <a:rPr kumimoji="1" lang="zh-TW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1" lang="en-US" altLang="zh-TW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kumimoji="1" lang="zh-TW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數學</a:t>
            </a:r>
            <a:r>
              <a:rPr kumimoji="1"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等級標示</a:t>
            </a:r>
            <a:r>
              <a:rPr kumimoji="1" lang="zh-TW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1" lang="en-US" altLang="zh-TW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kumimoji="1" lang="zh-TW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英語</a:t>
            </a:r>
            <a:r>
              <a:rPr kumimoji="1"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等級標示  </a:t>
            </a:r>
            <a:r>
              <a:rPr kumimoji="1" lang="en-US" altLang="zh-TW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kumimoji="1" lang="en-US" altLang="zh-TW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kumimoji="1" lang="zh-TW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社會</a:t>
            </a:r>
            <a:r>
              <a:rPr kumimoji="1"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等級標示</a:t>
            </a:r>
            <a:r>
              <a:rPr kumimoji="1" lang="zh-TW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1" lang="en-US" altLang="zh-TW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kumimoji="1" lang="zh-TW" alt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自然</a:t>
            </a:r>
            <a:r>
              <a:rPr kumimoji="1" lang="zh-TW" altLang="en-US" sz="20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endParaRPr kumimoji="1" lang="en-US" altLang="zh-TW" sz="20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en-US" altLang="zh-TW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20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</a:t>
            </a:r>
            <a:r>
              <a:rPr kumimoji="1" lang="zh-TW" altLang="en-US" sz="20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級</a:t>
            </a:r>
            <a:r>
              <a:rPr kumimoji="1"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標示</a:t>
            </a:r>
            <a:r>
              <a:rPr kumimoji="1" lang="zh-TW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1" lang="en-US" altLang="zh-TW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kumimoji="1" lang="zh-TW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寫作測驗</a:t>
            </a:r>
            <a:r>
              <a:rPr kumimoji="1"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級分</a:t>
            </a:r>
          </a:p>
        </p:txBody>
      </p:sp>
    </p:spTree>
    <p:extLst>
      <p:ext uri="{BB962C8B-B14F-4D97-AF65-F5344CB8AC3E}">
        <p14:creationId xmlns:p14="http://schemas.microsoft.com/office/powerpoint/2010/main" val="162175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/>
          <a:lstStyle/>
          <a:p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國中教育會考 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成績單</a:t>
            </a:r>
          </a:p>
        </p:txBody>
      </p:sp>
      <p:pic>
        <p:nvPicPr>
          <p:cNvPr id="6" name="圖片 5" descr="成績單_正.jpg"/>
          <p:cNvPicPr>
            <a:picLocks noChangeAspect="1"/>
          </p:cNvPicPr>
          <p:nvPr/>
        </p:nvPicPr>
        <p:blipFill>
          <a:blip r:embed="rId2" cstate="print"/>
          <a:srcRect l="2473" t="24801" r="2473" b="6951"/>
          <a:stretch>
            <a:fillRect/>
          </a:stretch>
        </p:blipFill>
        <p:spPr>
          <a:xfrm>
            <a:off x="3287688" y="1124744"/>
            <a:ext cx="5328592" cy="5411852"/>
          </a:xfrm>
          <a:prstGeom prst="rect">
            <a:avLst/>
          </a:prstGeom>
        </p:spPr>
      </p:pic>
      <p:sp>
        <p:nvSpPr>
          <p:cNvPr id="2" name="矩形圖說文字 1"/>
          <p:cNvSpPr/>
          <p:nvPr/>
        </p:nvSpPr>
        <p:spPr>
          <a:xfrm>
            <a:off x="1703513" y="1412776"/>
            <a:ext cx="1594545" cy="431800"/>
          </a:xfrm>
          <a:prstGeom prst="wedgeRectCallout">
            <a:avLst>
              <a:gd name="adj1" fmla="val 106566"/>
              <a:gd name="adj2" fmla="val -54346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dirty="0">
                <a:solidFill>
                  <a:srgbClr val="002060"/>
                </a:solidFill>
                <a:latin typeface="新細明體"/>
                <a:ea typeface="新細明體"/>
              </a:rPr>
              <a:t>等級</a:t>
            </a:r>
            <a:r>
              <a:rPr kumimoji="1" lang="en-US" altLang="zh-TW" dirty="0">
                <a:solidFill>
                  <a:srgbClr val="002060"/>
                </a:solidFill>
                <a:latin typeface="新細明體"/>
                <a:ea typeface="新細明體"/>
              </a:rPr>
              <a:t>(</a:t>
            </a:r>
            <a:r>
              <a:rPr kumimoji="1" lang="zh-TW" altLang="en-US" dirty="0">
                <a:solidFill>
                  <a:srgbClr val="002060"/>
                </a:solidFill>
                <a:latin typeface="新細明體"/>
                <a:ea typeface="新細明體"/>
              </a:rPr>
              <a:t>級分</a:t>
            </a:r>
            <a:r>
              <a:rPr kumimoji="1" lang="en-US" altLang="zh-TW" dirty="0">
                <a:solidFill>
                  <a:srgbClr val="002060"/>
                </a:solidFill>
                <a:latin typeface="新細明體"/>
                <a:ea typeface="新細明體"/>
              </a:rPr>
              <a:t>)</a:t>
            </a:r>
            <a:endParaRPr kumimoji="1" lang="zh-TW" altLang="en-US" dirty="0">
              <a:solidFill>
                <a:srgbClr val="002060"/>
              </a:solidFill>
              <a:latin typeface="新細明體"/>
              <a:ea typeface="新細明體"/>
            </a:endParaRPr>
          </a:p>
        </p:txBody>
      </p:sp>
      <p:sp>
        <p:nvSpPr>
          <p:cNvPr id="13" name="矩形圖說文字 12"/>
          <p:cNvSpPr/>
          <p:nvPr/>
        </p:nvSpPr>
        <p:spPr>
          <a:xfrm>
            <a:off x="8688288" y="1268760"/>
            <a:ext cx="1835696" cy="431800"/>
          </a:xfrm>
          <a:prstGeom prst="wedgeRectCallout">
            <a:avLst>
              <a:gd name="adj1" fmla="val -70989"/>
              <a:gd name="adj2" fmla="val -39549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dirty="0">
                <a:solidFill>
                  <a:srgbClr val="002060"/>
                </a:solidFill>
                <a:latin typeface="新細明體"/>
                <a:ea typeface="新細明體"/>
              </a:rPr>
              <a:t>等級</a:t>
            </a:r>
            <a:r>
              <a:rPr kumimoji="1" lang="en-US" altLang="zh-TW" dirty="0">
                <a:solidFill>
                  <a:srgbClr val="002060"/>
                </a:solidFill>
                <a:latin typeface="新細明體"/>
                <a:ea typeface="新細明體"/>
              </a:rPr>
              <a:t>(</a:t>
            </a:r>
            <a:r>
              <a:rPr kumimoji="1" lang="zh-TW" altLang="en-US" dirty="0">
                <a:solidFill>
                  <a:srgbClr val="002060"/>
                </a:solidFill>
                <a:latin typeface="新細明體"/>
                <a:ea typeface="新細明體"/>
              </a:rPr>
              <a:t>級分</a:t>
            </a:r>
            <a:r>
              <a:rPr kumimoji="1" lang="en-US" altLang="zh-TW" dirty="0">
                <a:solidFill>
                  <a:srgbClr val="002060"/>
                </a:solidFill>
                <a:latin typeface="新細明體"/>
                <a:ea typeface="新細明體"/>
              </a:rPr>
              <a:t>)</a:t>
            </a:r>
            <a:r>
              <a:rPr kumimoji="1" lang="zh-TW" altLang="en-US" dirty="0">
                <a:solidFill>
                  <a:srgbClr val="002060"/>
                </a:solidFill>
                <a:latin typeface="新細明體"/>
                <a:ea typeface="新細明體"/>
              </a:rPr>
              <a:t>說明</a:t>
            </a:r>
          </a:p>
        </p:txBody>
      </p:sp>
      <p:pic>
        <p:nvPicPr>
          <p:cNvPr id="7170" name="Picture 2" descr="ãåç©æ¹ç¨å¼è²¼å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61" y="4004291"/>
            <a:ext cx="2926219" cy="253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90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49918" y="2184482"/>
            <a:ext cx="5843930" cy="2513642"/>
          </a:xfrm>
        </p:spPr>
        <p:txBody>
          <a:bodyPr>
            <a:noAutofit/>
          </a:bodyPr>
          <a:lstStyle/>
          <a:p>
            <a:pPr algn="ctr"/>
            <a:r>
              <a:rPr lang="en-US" altLang="zh-TW" sz="6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6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國中畢業後的</a:t>
            </a:r>
            <a:r>
              <a:rPr lang="zh-TW" altLang="en-US" sz="6600" b="1" u="sng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升學進路</a:t>
            </a:r>
            <a:r>
              <a:rPr lang="zh-TW" altLang="en-US" sz="6600" b="1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6600" b="1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6600" b="1" u="sng" dirty="0">
              <a:solidFill>
                <a:schemeClr val="accent6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598" y="1387365"/>
            <a:ext cx="4462133" cy="44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2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7" descr="ed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9288" y="2565400"/>
            <a:ext cx="87487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43931" y="252212"/>
            <a:ext cx="7272338" cy="914400"/>
          </a:xfrm>
        </p:spPr>
        <p:txBody>
          <a:bodyPr anchor="b"/>
          <a:lstStyle/>
          <a:p>
            <a:pPr eaLnBrk="1" hangingPunct="1"/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台灣的教育學制</a:t>
            </a:r>
          </a:p>
        </p:txBody>
      </p:sp>
      <p:pic>
        <p:nvPicPr>
          <p:cNvPr id="238597" name="Picture 9" descr="counte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9288" y="5876925"/>
            <a:ext cx="87487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8648" name="Group 56"/>
          <p:cNvGraphicFramePr>
            <a:graphicFrameLocks noGrp="1"/>
          </p:cNvGraphicFramePr>
          <p:nvPr/>
        </p:nvGraphicFramePr>
        <p:xfrm>
          <a:off x="5880100" y="1484313"/>
          <a:ext cx="4787900" cy="518160"/>
        </p:xfrm>
        <a:graphic>
          <a:graphicData uri="http://schemas.openxmlformats.org/drawingml/2006/table">
            <a:tbl>
              <a:tblPr/>
              <a:tblGrid>
                <a:gridCol w="30956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922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022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新細明體" pitchFamily="18" charset="-120"/>
                        </a:rPr>
                        <a:t>分流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新細明體" pitchFamily="18" charset="-120"/>
                        </a:rPr>
                        <a:t>合流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8649" name="Group 57"/>
          <p:cNvGraphicFramePr>
            <a:graphicFrameLocks noGrp="1"/>
          </p:cNvGraphicFramePr>
          <p:nvPr/>
        </p:nvGraphicFramePr>
        <p:xfrm>
          <a:off x="1919288" y="2133600"/>
          <a:ext cx="8748712" cy="431800"/>
        </p:xfrm>
        <a:graphic>
          <a:graphicData uri="http://schemas.openxmlformats.org/drawingml/2006/table">
            <a:tbl>
              <a:tblPr/>
              <a:tblGrid>
                <a:gridCol w="27368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39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84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27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922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標楷體" pitchFamily="65" charset="-120"/>
                        </a:rPr>
                        <a:t>小學階段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標楷體" pitchFamily="65" charset="-120"/>
                        </a:rPr>
                        <a:t>國中階段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標楷體" pitchFamily="65" charset="-120"/>
                        </a:rPr>
                        <a:t>高中階段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標楷體" pitchFamily="65" charset="-120"/>
                        </a:rPr>
                        <a:t>大學階段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標楷體" pitchFamily="65" charset="-120"/>
                        </a:rPr>
                        <a:t>研究所階段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1881158" y="2143116"/>
            <a:ext cx="2786082" cy="357190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FFFFFF"/>
              </a:solidFill>
              <a:latin typeface="Arial"/>
              <a:ea typeface="新細明體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667240" y="2143116"/>
            <a:ext cx="1214446" cy="3571900"/>
          </a:xfrm>
          <a:prstGeom prst="rect">
            <a:avLst/>
          </a:prstGeom>
          <a:noFill/>
          <a:ln w="635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FFFFFF"/>
              </a:solidFill>
              <a:latin typeface="Arial"/>
              <a:ea typeface="新細明體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53488" y="2143116"/>
            <a:ext cx="1714512" cy="357190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FFFFFF"/>
              </a:solidFill>
              <a:latin typeface="Arial"/>
              <a:ea typeface="新細明體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881686" y="2571744"/>
            <a:ext cx="1357322" cy="126188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新細明體" pitchFamily="18" charset="-120"/>
              </a:rPr>
              <a:t>高級中學</a:t>
            </a:r>
            <a:endParaRPr kumimoji="1" lang="en-US" altLang="zh-TW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新細明體" pitchFamily="18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新細明體" pitchFamily="18" charset="-120"/>
              </a:rPr>
              <a:t>3</a:t>
            </a:r>
            <a:r>
              <a:rPr kumimoji="1" lang="zh-TW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新細明體" pitchFamily="18" charset="-120"/>
              </a:rPr>
              <a:t>年</a:t>
            </a:r>
            <a:endParaRPr kumimoji="1" lang="en-US" altLang="zh-TW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新細明體" pitchFamily="18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新細明體" pitchFamily="18" charset="-120"/>
              </a:rPr>
              <a:t>綜合高中</a:t>
            </a:r>
            <a:endParaRPr kumimoji="1" lang="en-US" altLang="zh-TW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新細明體" pitchFamily="18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新細明體" pitchFamily="18" charset="-120"/>
              </a:rPr>
              <a:t>3</a:t>
            </a:r>
            <a:r>
              <a:rPr kumimoji="1" lang="zh-TW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新細明體" pitchFamily="18" charset="-120"/>
              </a:rPr>
              <a:t>年</a:t>
            </a:r>
            <a:endParaRPr kumimoji="1" lang="zh-TW" altLang="en-US" dirty="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881686" y="2143116"/>
            <a:ext cx="1357322" cy="357190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FFFFFF"/>
              </a:solidFill>
              <a:latin typeface="Arial"/>
              <a:ea typeface="新細明體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239008" y="2143116"/>
            <a:ext cx="1714512" cy="3571900"/>
          </a:xfrm>
          <a:prstGeom prst="rect">
            <a:avLst/>
          </a:prstGeom>
          <a:noFill/>
          <a:ln w="635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FFFFFF"/>
              </a:solidFill>
              <a:latin typeface="Arial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74076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5"/>
          <p:cNvSpPr>
            <a:spLocks noChangeArrowheads="1"/>
          </p:cNvSpPr>
          <p:nvPr/>
        </p:nvSpPr>
        <p:spPr bwMode="auto">
          <a:xfrm>
            <a:off x="1371601" y="206469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240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86723" name="Rectangle 6"/>
          <p:cNvSpPr>
            <a:spLocks noChangeArrowheads="1"/>
          </p:cNvSpPr>
          <p:nvPr/>
        </p:nvSpPr>
        <p:spPr bwMode="auto">
          <a:xfrm>
            <a:off x="1676401" y="433164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240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1271" name="矩形 10"/>
          <p:cNvSpPr>
            <a:spLocks noChangeArrowheads="1"/>
          </p:cNvSpPr>
          <p:nvPr/>
        </p:nvSpPr>
        <p:spPr bwMode="auto">
          <a:xfrm>
            <a:off x="2238349" y="571480"/>
            <a:ext cx="7775575" cy="8239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後期中等教育學校類型</a:t>
            </a:r>
          </a:p>
        </p:txBody>
      </p:sp>
      <p:sp>
        <p:nvSpPr>
          <p:cNvPr id="6" name="矩形 10"/>
          <p:cNvSpPr>
            <a:spLocks noChangeArrowheads="1"/>
          </p:cNvSpPr>
          <p:nvPr/>
        </p:nvSpPr>
        <p:spPr bwMode="auto">
          <a:xfrm>
            <a:off x="3082768" y="2064694"/>
            <a:ext cx="607673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indent="-571500" fontAlgn="base">
              <a:spcBef>
                <a:spcPct val="1000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kumimoji="1"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普通型高中</a:t>
            </a:r>
            <a:r>
              <a:rPr kumimoji="1"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kumimoji="1"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高中</a:t>
            </a:r>
            <a:r>
              <a:rPr kumimoji="1"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</a:p>
          <a:p>
            <a:pPr marL="571500" indent="-571500" fontAlgn="base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kumimoji="1" lang="zh-TW" altLang="en-US" sz="3600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技術型高中</a:t>
            </a:r>
            <a:r>
              <a:rPr kumimoji="1" lang="en-US" altLang="zh-TW" sz="3600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kumimoji="1" lang="zh-TW" altLang="en-US" sz="3600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高職</a:t>
            </a:r>
            <a:r>
              <a:rPr kumimoji="1" lang="en-US" altLang="zh-TW" sz="3600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</a:p>
          <a:p>
            <a:pPr marL="571500" indent="-571500" fontAlgn="base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kumimoji="1" lang="zh-TW" altLang="en-US" sz="3600" b="1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綜合型高中</a:t>
            </a:r>
            <a:r>
              <a:rPr kumimoji="1" lang="en-US" altLang="zh-TW" sz="3600" b="1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kumimoji="1" lang="zh-TW" altLang="en-US" sz="3600" b="1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綜合高中</a:t>
            </a:r>
            <a:r>
              <a:rPr kumimoji="1" lang="en-US" altLang="zh-TW" sz="3600" b="1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</a:p>
          <a:p>
            <a:pPr marL="571500" indent="-571500" fontAlgn="base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kumimoji="1"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單科型高中</a:t>
            </a:r>
            <a:r>
              <a:rPr kumimoji="1"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kumimoji="1"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單科高中</a:t>
            </a:r>
            <a:r>
              <a:rPr kumimoji="1"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</a:p>
          <a:p>
            <a:pPr marL="571500" indent="-571500" fontAlgn="base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kumimoji="1" lang="zh-TW" altLang="en-US" sz="3600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五專</a:t>
            </a:r>
            <a:endParaRPr kumimoji="1" lang="en-US" altLang="zh-TW" sz="3600" b="1" dirty="0">
              <a:solidFill>
                <a:srgbClr val="3333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2" name="AutoShape 2" descr="ãå¡ç´èµ«æ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9220" name="Picture 4" descr="ãå¡ç´èµ«æãçåçæå°çµæ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557" y="3287794"/>
            <a:ext cx="3011030" cy="301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15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600" y="476250"/>
            <a:ext cx="2952750" cy="9144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普通高中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206116"/>
            <a:ext cx="11096786" cy="237648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3600" b="1" dirty="0" smtClean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普通型高級中等學校：</a:t>
            </a:r>
            <a:endParaRPr lang="en-US" altLang="zh-TW" sz="3600" b="1" dirty="0" smtClean="0">
              <a:solidFill>
                <a:srgbClr val="3333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sz="36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</a:t>
            </a:r>
            <a:r>
              <a:rPr lang="zh-TW" alt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一般科目</a:t>
            </a:r>
            <a:r>
              <a:rPr lang="zh-TW" altLang="en-US" sz="36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課程，協助學生試探不同學科的性向，</a:t>
            </a:r>
            <a:endParaRPr lang="en-US" altLang="zh-TW" sz="3600" b="1" dirty="0" smtClean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sz="36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著重培養通識能力、人文關懷及社會參與，奠定</a:t>
            </a:r>
            <a:r>
              <a:rPr lang="zh-TW" alt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學術</a:t>
            </a:r>
            <a:endParaRPr lang="en-US" altLang="zh-TW" sz="36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預備基礎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42440" y="5709673"/>
            <a:ext cx="111587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TW" altLang="en-US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建議</a:t>
            </a:r>
            <a:r>
              <a:rPr lang="zh-TW" altLang="en-US" sz="2400" b="1" dirty="0" smtClean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：屬於</a:t>
            </a:r>
            <a:r>
              <a:rPr lang="zh-TW" alt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符號學習</a:t>
            </a:r>
            <a:r>
              <a:rPr lang="zh-TW" altLang="en-US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的同學，或班上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1/4</a:t>
            </a:r>
            <a:r>
              <a:rPr lang="zh-TW" altLang="en-US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教育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會考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科全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者可以考慮念高中</a:t>
            </a:r>
            <a:endParaRPr lang="zh-TW" altLang="en-US" sz="24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Picture 2" descr="ãå¡ç´èµ«æãçåçæå°çµæ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158" y="699606"/>
            <a:ext cx="242887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66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83113" y="476251"/>
            <a:ext cx="2989262" cy="88741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技術高中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3371" y="4769644"/>
            <a:ext cx="11468746" cy="1150938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技職教育包含</a:t>
            </a:r>
            <a:r>
              <a:rPr lang="zh-TW" altLang="en-US" sz="2400" b="1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工業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4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商業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400" b="1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4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家事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400" b="1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海事水產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4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藝術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6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類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15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群</a:t>
            </a: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2045494" y="5920582"/>
            <a:ext cx="8064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TW" altLang="en-US" sz="2800" b="1" dirty="0">
                <a:solidFill>
                  <a:srgbClr val="6666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建議：屬於</a:t>
            </a:r>
            <a:r>
              <a:rPr lang="zh-TW" altLang="en-US" sz="28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體驗學習</a:t>
            </a:r>
            <a:r>
              <a:rPr lang="zh-TW" altLang="en-US" sz="2800" b="1" dirty="0">
                <a:solidFill>
                  <a:srgbClr val="6666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的同學，可以考慮念高職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250815" y="2017310"/>
            <a:ext cx="965385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lang="zh-TW" altLang="en-US" sz="3200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技術型高級中等學校：</a:t>
            </a:r>
            <a:endParaRPr lang="en-US" altLang="zh-TW" sz="3200" b="1" dirty="0">
              <a:solidFill>
                <a:srgbClr val="3333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zh-TW" altLang="en-US" sz="2800" b="1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</a:t>
            </a:r>
            <a:r>
              <a:rPr lang="zh-TW" altLang="en-US" sz="28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一般科目</a:t>
            </a:r>
            <a:r>
              <a:rPr lang="zh-TW" altLang="en-US" sz="2800" b="1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8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專業科目</a:t>
            </a:r>
            <a:r>
              <a:rPr lang="zh-TW" altLang="en-US" sz="2800" b="1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sz="28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實習科目</a:t>
            </a:r>
            <a:r>
              <a:rPr lang="zh-TW" altLang="en-US" sz="2800" b="1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課程，</a:t>
            </a:r>
            <a:r>
              <a:rPr lang="zh-TW" altLang="en-US" sz="2800" b="1" dirty="0" smtClean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協助學生</a:t>
            </a:r>
            <a:r>
              <a:rPr lang="zh-TW" altLang="en-US" sz="2800" b="1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培養</a:t>
            </a:r>
            <a:r>
              <a:rPr lang="zh-TW" altLang="en-US" sz="2800" b="1" dirty="0" smtClean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</a:t>
            </a:r>
            <a:endParaRPr lang="en-US" altLang="zh-TW" sz="2800" b="1" dirty="0" smtClean="0">
              <a:solidFill>
                <a:srgbClr val="33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zh-TW" altLang="en-US" sz="2800" b="1" dirty="0" smtClean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業</a:t>
            </a:r>
            <a:r>
              <a:rPr lang="zh-TW" altLang="en-US" sz="2800" b="1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實務技能、陶冶職業道德、增進</a:t>
            </a:r>
            <a:r>
              <a:rPr lang="zh-TW" altLang="en-US" sz="2800" b="1" dirty="0" smtClean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人文</a:t>
            </a:r>
            <a:r>
              <a:rPr lang="zh-TW" altLang="en-US" sz="2800" b="1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與科技素養、創造</a:t>
            </a:r>
            <a:r>
              <a:rPr lang="zh-TW" altLang="en-US" sz="2800" b="1" dirty="0" smtClean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思</a:t>
            </a:r>
            <a:endParaRPr lang="en-US" altLang="zh-TW" sz="2800" b="1" dirty="0" smtClean="0">
              <a:solidFill>
                <a:srgbClr val="33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zh-TW" altLang="en-US" sz="2800" b="1" dirty="0" smtClean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</a:t>
            </a:r>
            <a:r>
              <a:rPr lang="zh-TW" altLang="en-US" sz="2800" b="1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及適應社會變遷能力</a:t>
            </a:r>
            <a:r>
              <a:rPr lang="zh-TW" altLang="en-US" sz="2800" b="1" dirty="0" smtClean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，奠定</a:t>
            </a:r>
            <a:r>
              <a:rPr lang="zh-TW" altLang="en-US" sz="2800" b="1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生涯發展基礎，提升</a:t>
            </a:r>
            <a:r>
              <a:rPr lang="zh-TW" altLang="en-US" sz="28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務實</a:t>
            </a:r>
            <a:r>
              <a:rPr lang="zh-TW" altLang="en-US" sz="2800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致用</a:t>
            </a:r>
            <a:endParaRPr lang="en-US" altLang="zh-TW" sz="2800" b="1" u="sng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zh-TW" altLang="en-US" sz="2800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</a:t>
            </a:r>
            <a:r>
              <a:rPr lang="zh-TW" altLang="en-US" sz="28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就業力</a:t>
            </a:r>
          </a:p>
        </p:txBody>
      </p:sp>
      <p:pic>
        <p:nvPicPr>
          <p:cNvPr id="11266" name="Picture 2" descr="ãå¡ç´èµ«æãçåçæå°çµæ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451" y="375850"/>
            <a:ext cx="3152044" cy="201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89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為什麼要實施十二年國教</a:t>
            </a:r>
            <a:endParaRPr lang="zh-TW" altLang="en-US" sz="6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307" y="1825625"/>
            <a:ext cx="5070888" cy="473283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06067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83113" y="404813"/>
            <a:ext cx="3090862" cy="96361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綜合高中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977187" y="5699152"/>
            <a:ext cx="98243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TW" altLang="en-US" sz="2400" b="1" dirty="0">
                <a:solidFill>
                  <a:srgbClr val="6666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建議：</a:t>
            </a:r>
            <a:r>
              <a:rPr lang="zh-TW" altLang="en-US" sz="24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性向尚不明確</a:t>
            </a:r>
            <a:r>
              <a:rPr lang="zh-TW" altLang="en-US" sz="2400" b="1" dirty="0">
                <a:solidFill>
                  <a:srgbClr val="6666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教育會考非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科全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2400" b="1" dirty="0">
                <a:solidFill>
                  <a:srgbClr val="6666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的同學</a:t>
            </a:r>
            <a:r>
              <a:rPr lang="zh-TW" altLang="en-US" sz="2400" b="1" dirty="0" smtClean="0">
                <a:solidFill>
                  <a:srgbClr val="6666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，可以</a:t>
            </a:r>
            <a:r>
              <a:rPr lang="zh-TW" altLang="en-US" sz="2400" b="1" dirty="0">
                <a:solidFill>
                  <a:srgbClr val="6666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考慮念綜合高中</a:t>
            </a:r>
            <a:endParaRPr lang="zh-TW" altLang="en-US" sz="24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534333" y="2036762"/>
            <a:ext cx="8710047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lang="zh-TW" altLang="en-US" sz="3200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綜合型高級中等學校：</a:t>
            </a:r>
            <a:endParaRPr lang="en-US" altLang="zh-TW" sz="3200" b="1" dirty="0">
              <a:solidFill>
                <a:srgbClr val="3333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zh-TW" altLang="en-US" sz="3200" b="1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</a:t>
            </a:r>
            <a:r>
              <a:rPr lang="zh-TW" alt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一般科目</a:t>
            </a:r>
            <a:r>
              <a:rPr lang="zh-TW" altLang="en-US" sz="3200" b="1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專精科目</a:t>
            </a:r>
            <a:r>
              <a:rPr lang="zh-TW" altLang="en-US" sz="3200" b="1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的課程，</a:t>
            </a:r>
            <a:r>
              <a:rPr lang="zh-TW" altLang="en-US" sz="3200" b="1" dirty="0" smtClean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協學生發展</a:t>
            </a:r>
            <a:endParaRPr lang="en-US" altLang="zh-TW" sz="3200" b="1" dirty="0" smtClean="0">
              <a:solidFill>
                <a:srgbClr val="33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zh-TW" alt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學術</a:t>
            </a:r>
            <a:r>
              <a:rPr lang="zh-TW" alt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預備</a:t>
            </a:r>
            <a:r>
              <a:rPr lang="zh-TW" altLang="en-US" sz="3200" b="1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zh-TW" alt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職業準備</a:t>
            </a:r>
            <a:r>
              <a:rPr lang="zh-TW" altLang="en-US" sz="3200" b="1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3200" b="1" dirty="0" smtClean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興趣與</a:t>
            </a:r>
            <a:r>
              <a:rPr lang="zh-TW" altLang="en-US" sz="3200" b="1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知能，使學生</a:t>
            </a:r>
            <a:r>
              <a:rPr lang="zh-TW" altLang="en-US" sz="3200" b="1" dirty="0" smtClean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了</a:t>
            </a:r>
            <a:endParaRPr lang="en-US" altLang="zh-TW" sz="3200" b="1" dirty="0" smtClean="0">
              <a:solidFill>
                <a:srgbClr val="33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zh-TW" altLang="en-US" sz="3200" b="1" dirty="0" smtClean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</a:t>
            </a:r>
            <a:r>
              <a:rPr lang="zh-TW" altLang="en-US" sz="3200" b="1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自我、生涯</a:t>
            </a:r>
            <a:r>
              <a:rPr lang="zh-TW" altLang="en-US" sz="3200" b="1" dirty="0" smtClean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試探，</a:t>
            </a:r>
            <a:r>
              <a:rPr lang="zh-TW" altLang="en-US" sz="3200" b="1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以期</a:t>
            </a:r>
            <a:r>
              <a:rPr lang="zh-TW" alt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適性發展</a:t>
            </a:r>
          </a:p>
        </p:txBody>
      </p:sp>
      <p:pic>
        <p:nvPicPr>
          <p:cNvPr id="12290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706" y="3099660"/>
            <a:ext cx="2982294" cy="241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6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00600" y="404813"/>
            <a:ext cx="2946400" cy="96361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單科高中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992313" y="5373688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TW" altLang="en-US" sz="2400" b="1" dirty="0">
                <a:solidFill>
                  <a:srgbClr val="6666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建議：</a:t>
            </a:r>
            <a:r>
              <a:rPr lang="zh-TW" altLang="en-US" sz="24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性向明確</a:t>
            </a:r>
            <a:r>
              <a:rPr lang="zh-TW" altLang="en-US" sz="2400" b="1" dirty="0">
                <a:solidFill>
                  <a:srgbClr val="6666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的同學可以考慮就讀</a:t>
            </a:r>
            <a:endParaRPr lang="zh-TW" altLang="en-US" sz="24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570064" y="2032000"/>
            <a:ext cx="9407471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lang="zh-TW" altLang="en-US" sz="3200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單科型高級中等學校：</a:t>
            </a:r>
            <a:endParaRPr lang="en-US" altLang="zh-TW" sz="3200" b="1" dirty="0">
              <a:solidFill>
                <a:srgbClr val="3333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zh-TW" altLang="en-US" sz="3200" b="1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提供特定學科領域為主課程，協助</a:t>
            </a:r>
            <a:r>
              <a:rPr lang="zh-TW" altLang="en-US" sz="3200" b="1" dirty="0" smtClean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sz="32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性向明顯</a:t>
            </a:r>
            <a:r>
              <a:rPr lang="zh-TW" altLang="en-US" sz="3200" b="1" dirty="0" smtClean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</a:t>
            </a:r>
            <a:endParaRPr lang="en-US" altLang="zh-TW" sz="3200" b="1" dirty="0" smtClean="0">
              <a:solidFill>
                <a:srgbClr val="33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zh-TW" altLang="en-US" sz="3200" b="1" dirty="0" smtClean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zh-TW" altLang="en-US" sz="3200" b="1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持續開發潛能，</a:t>
            </a:r>
            <a:r>
              <a:rPr lang="zh-TW" altLang="en-US" sz="3200" b="1" dirty="0" smtClean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奠定</a:t>
            </a:r>
            <a:r>
              <a:rPr lang="zh-TW" altLang="en-US" sz="3200" b="1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特定學科知能拓展與</a:t>
            </a:r>
            <a:r>
              <a:rPr lang="zh-TW" altLang="en-US" sz="3200" b="1" dirty="0" smtClean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深化</a:t>
            </a:r>
            <a:endParaRPr lang="en-US" altLang="zh-TW" sz="3200" b="1" dirty="0" smtClean="0">
              <a:solidFill>
                <a:srgbClr val="33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zh-TW" altLang="en-US" sz="3200" b="1" dirty="0" smtClean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</a:t>
            </a:r>
            <a:r>
              <a:rPr lang="zh-TW" altLang="en-US" sz="3200" b="1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基礎</a:t>
            </a:r>
            <a:endParaRPr lang="zh-TW" altLang="en-US" sz="3200" b="1" u="sng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1729" t="14037" r="2270" b="10469"/>
          <a:stretch/>
        </p:blipFill>
        <p:spPr>
          <a:xfrm>
            <a:off x="728420" y="2032000"/>
            <a:ext cx="10135892" cy="436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0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727575" y="476251"/>
            <a:ext cx="3024188" cy="81121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　</a:t>
            </a:r>
            <a:r>
              <a:rPr lang="zh-TW" altLang="en-US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</a:t>
            </a:r>
            <a:endParaRPr lang="zh-TW" alt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5262" y="1959770"/>
            <a:ext cx="10848813" cy="396081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altLang="zh-TW" sz="2800" b="1" dirty="0" smtClean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TW" altLang="en-US" sz="28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包含</a:t>
            </a:r>
            <a:r>
              <a:rPr lang="zh-TW" altLang="en-US" sz="2800" b="1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護理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800" b="1" dirty="0" smtClean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商管財經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800" b="1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應用外語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800" b="1" dirty="0" smtClean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餐飲管理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800" b="1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美容與化妝品應用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800" b="1" dirty="0" smtClean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幼兒保育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800" b="1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電機與電子工程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800" b="1" dirty="0" smtClean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資訊管理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800" b="1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醫事技術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800" b="1" dirty="0" smtClean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工程科技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800" b="1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海事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800" b="1" dirty="0" smtClean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觀光休憩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800" b="1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文化創意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28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等類，教授</a:t>
            </a: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應用科學技術</a:t>
            </a:r>
            <a:r>
              <a:rPr lang="zh-TW" altLang="en-US" sz="28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，培養中級實用專業人才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992313" y="5661026"/>
            <a:ext cx="8064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TW" altLang="en-US" sz="2800" b="1" dirty="0">
                <a:solidFill>
                  <a:srgbClr val="6666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建議：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想儘早投入職場</a:t>
            </a:r>
            <a:r>
              <a:rPr lang="zh-TW" altLang="en-US" sz="2800" b="1" dirty="0">
                <a:solidFill>
                  <a:srgbClr val="6666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的同學，可以考慮念五專</a:t>
            </a:r>
            <a:endParaRPr lang="zh-TW" altLang="en-US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044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1371601" y="206469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240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1676401" y="433164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240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1271" name="矩形 10"/>
          <p:cNvSpPr>
            <a:spLocks noChangeArrowheads="1"/>
          </p:cNvSpPr>
          <p:nvPr/>
        </p:nvSpPr>
        <p:spPr bwMode="auto">
          <a:xfrm>
            <a:off x="2651545" y="2607270"/>
            <a:ext cx="6173192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57250" indent="-857250" algn="ctr" fontAlgn="base">
              <a:spcBef>
                <a:spcPct val="1000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kumimoji="1"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免試入學</a:t>
            </a:r>
            <a:endParaRPr kumimoji="1" lang="en-US" altLang="zh-TW" sz="4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857250" indent="-857250" algn="ctr" fontAlgn="base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kumimoji="1" lang="zh-TW" altLang="en-US" sz="4800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特色招生</a:t>
            </a:r>
            <a:endParaRPr kumimoji="1" lang="en-US" altLang="zh-TW" sz="4800" b="1" dirty="0">
              <a:solidFill>
                <a:srgbClr val="3333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857250" indent="-857250" algn="ctr" fontAlgn="base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kumimoji="1" lang="zh-TW" altLang="en-US" sz="4800" b="1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其他招生</a:t>
            </a:r>
            <a:endParaRPr kumimoji="1" lang="en-US" altLang="zh-TW" sz="4800" b="1" dirty="0">
              <a:solidFill>
                <a:srgbClr val="0066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6" name="矩形 10"/>
          <p:cNvSpPr>
            <a:spLocks noChangeArrowheads="1"/>
          </p:cNvSpPr>
          <p:nvPr/>
        </p:nvSpPr>
        <p:spPr bwMode="auto">
          <a:xfrm>
            <a:off x="2238349" y="714357"/>
            <a:ext cx="7775575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後期中等教育入學方式</a:t>
            </a:r>
          </a:p>
        </p:txBody>
      </p:sp>
      <p:pic>
        <p:nvPicPr>
          <p:cNvPr id="13314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426" y="2064694"/>
            <a:ext cx="3780995" cy="448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55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1847851" y="333376"/>
            <a:ext cx="8424863" cy="720725"/>
          </a:xfrm>
        </p:spPr>
        <p:txBody>
          <a:bodyPr>
            <a:noAutofit/>
          </a:bodyPr>
          <a:lstStyle/>
          <a:p>
            <a:pPr>
              <a:spcBef>
                <a:spcPts val="3600"/>
              </a:spcBef>
              <a:spcAft>
                <a:spcPts val="1800"/>
              </a:spcAft>
              <a:defRPr/>
            </a:pPr>
            <a:r>
              <a:rPr lang="zh-TW" altLang="en-US" b="1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免試入學相關招生管道</a:t>
            </a:r>
            <a:endParaRPr lang="zh-TW" altLang="en-US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143049"/>
              </p:ext>
            </p:extLst>
          </p:nvPr>
        </p:nvGraphicFramePr>
        <p:xfrm>
          <a:off x="232919" y="1456344"/>
          <a:ext cx="11654726" cy="4690113"/>
        </p:xfrm>
        <a:graphic>
          <a:graphicData uri="http://schemas.openxmlformats.org/drawingml/2006/table">
            <a:tbl>
              <a:tblPr/>
              <a:tblGrid>
                <a:gridCol w="11059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7569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258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0659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496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編號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入學管道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辦理期程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備註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48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1</a:t>
                      </a:r>
                      <a:endParaRPr lang="zh-TW" sz="2800" kern="1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技優入學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5</a:t>
                      </a:r>
                      <a:r>
                        <a:rPr lang="zh-TW" sz="2800" kern="1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2800" kern="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免試</a:t>
                      </a:r>
                      <a:r>
                        <a:rPr lang="zh-TW" altLang="en-US" sz="2800" kern="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入學報名</a:t>
                      </a:r>
                      <a:r>
                        <a:rPr lang="zh-TW" sz="2800" kern="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前</a:t>
                      </a:r>
                      <a:r>
                        <a:rPr lang="zh-TW" sz="2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放榜，未報到學生可</a:t>
                      </a:r>
                      <a:r>
                        <a:rPr lang="zh-TW" sz="2800" kern="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報</a:t>
                      </a:r>
                      <a:r>
                        <a:rPr lang="zh-TW" altLang="en-US" sz="2800" kern="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名參加基北區</a:t>
                      </a:r>
                      <a:r>
                        <a:rPr lang="zh-TW" sz="2800" kern="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免試</a:t>
                      </a:r>
                      <a:r>
                        <a:rPr lang="zh-TW" altLang="en-US" sz="2800" kern="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入學</a:t>
                      </a:r>
                      <a:r>
                        <a:rPr lang="zh-TW" sz="2800" kern="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，</a:t>
                      </a:r>
                      <a:r>
                        <a:rPr lang="zh-TW" sz="2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餘額</a:t>
                      </a:r>
                      <a:r>
                        <a:rPr lang="zh-TW" sz="2800" kern="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流入</a:t>
                      </a:r>
                      <a:r>
                        <a:rPr lang="zh-TW" altLang="en-US" sz="2800" kern="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基北區免試入學</a:t>
                      </a:r>
                      <a:endParaRPr lang="zh-TW" sz="2800" kern="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96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2</a:t>
                      </a:r>
                      <a:endParaRPr lang="zh-TW" sz="2800" kern="1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產業特殊需求類科弱勢族群優先入學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5</a:t>
                      </a:r>
                      <a:r>
                        <a:rPr lang="zh-TW" sz="2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48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3</a:t>
                      </a:r>
                      <a:endParaRPr lang="zh-TW" sz="2800" kern="1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直升入學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6</a:t>
                      </a:r>
                      <a:r>
                        <a:rPr lang="zh-TW" sz="2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月初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48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4</a:t>
                      </a:r>
                      <a:endParaRPr lang="zh-TW" sz="2800" kern="1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完全免試入學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5</a:t>
                      </a:r>
                      <a:r>
                        <a:rPr lang="zh-TW" sz="2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48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5</a:t>
                      </a:r>
                      <a:endParaRPr lang="zh-TW" sz="2800" kern="1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優先免試</a:t>
                      </a:r>
                      <a:r>
                        <a:rPr lang="zh-TW" sz="28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入學</a:t>
                      </a:r>
                      <a:r>
                        <a:rPr lang="en-US" altLang="zh-TW" sz="2800" b="1" kern="100" dirty="0" smtClean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(</a:t>
                      </a:r>
                      <a:r>
                        <a:rPr lang="zh-TW" altLang="en-US" sz="2800" b="1" kern="100" dirty="0" smtClean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小免</a:t>
                      </a:r>
                      <a:r>
                        <a:rPr lang="en-US" altLang="zh-TW" sz="2800" b="1" kern="100" dirty="0" smtClean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)</a:t>
                      </a:r>
                      <a:endParaRPr lang="zh-TW" sz="2800" b="1" kern="100" dirty="0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5</a:t>
                      </a:r>
                      <a:r>
                        <a:rPr lang="zh-TW" sz="2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〜</a:t>
                      </a:r>
                      <a:r>
                        <a:rPr lang="en-US" sz="2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6</a:t>
                      </a:r>
                      <a:r>
                        <a:rPr lang="zh-TW" sz="2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248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6</a:t>
                      </a:r>
                      <a:endParaRPr lang="zh-TW" sz="2800" kern="1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基北區高中高職免試</a:t>
                      </a:r>
                      <a:r>
                        <a:rPr lang="zh-TW" sz="2800" b="1" kern="100" dirty="0" smtClean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入學</a:t>
                      </a:r>
                      <a:r>
                        <a:rPr lang="en-US" altLang="zh-TW" sz="2800" b="1" kern="100" dirty="0" smtClean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(</a:t>
                      </a:r>
                      <a:r>
                        <a:rPr lang="zh-TW" altLang="en-US" sz="2800" b="1" kern="100" dirty="0" smtClean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大免</a:t>
                      </a:r>
                      <a:r>
                        <a:rPr lang="en-US" altLang="zh-TW" sz="2800" b="1" kern="100" dirty="0" smtClean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)</a:t>
                      </a:r>
                      <a:endParaRPr lang="zh-TW" sz="28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6</a:t>
                      </a:r>
                      <a:r>
                        <a:rPr lang="zh-TW" sz="2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600" kern="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248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7</a:t>
                      </a:r>
                      <a:endParaRPr lang="zh-TW" sz="2800" kern="1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五專免試入學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6</a:t>
                      </a:r>
                      <a:r>
                        <a:rPr lang="zh-TW" sz="2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600" kern="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48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8</a:t>
                      </a:r>
                      <a:endParaRPr lang="zh-TW" sz="2800" kern="1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技術型高級中等學校單獨招生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2</a:t>
                      </a:r>
                      <a:r>
                        <a:rPr lang="zh-TW" sz="2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〜</a:t>
                      </a:r>
                      <a:r>
                        <a:rPr lang="en-US" sz="2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6</a:t>
                      </a:r>
                      <a:r>
                        <a:rPr lang="zh-TW" sz="2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kern="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各校單獨招生</a:t>
                      </a:r>
                      <a:endParaRPr lang="en-US" sz="2800" kern="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082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1847851" y="404814"/>
            <a:ext cx="8424863" cy="720725"/>
          </a:xfrm>
        </p:spPr>
        <p:txBody>
          <a:bodyPr>
            <a:noAutofit/>
          </a:bodyPr>
          <a:lstStyle/>
          <a:p>
            <a:pPr>
              <a:spcBef>
                <a:spcPts val="3600"/>
              </a:spcBef>
              <a:spcAft>
                <a:spcPts val="1800"/>
              </a:spcAft>
              <a:defRPr/>
            </a:pPr>
            <a:r>
              <a:rPr lang="zh-TW" altLang="en-US" b="1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特色招生相關入學管道</a:t>
            </a:r>
            <a:endParaRPr lang="zh-TW" altLang="en-US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979829"/>
              </p:ext>
            </p:extLst>
          </p:nvPr>
        </p:nvGraphicFramePr>
        <p:xfrm>
          <a:off x="867905" y="1428738"/>
          <a:ext cx="10120393" cy="4727763"/>
        </p:xfrm>
        <a:graphic>
          <a:graphicData uri="http://schemas.openxmlformats.org/drawingml/2006/table">
            <a:tbl>
              <a:tblPr/>
              <a:tblGrid>
                <a:gridCol w="9603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9990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986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623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9286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編號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入學管道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辦理期程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備註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86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1</a:t>
                      </a:r>
                      <a:endParaRPr lang="zh-TW" sz="2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基北區高中高職學科考試分發入學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6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月下旬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8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各校單獨報名和考試，併基北區免試入學聯合分發</a:t>
                      </a:r>
                      <a:endParaRPr lang="en-US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43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2</a:t>
                      </a:r>
                      <a:endParaRPr lang="zh-TW" sz="2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專業群科甄選入學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3</a:t>
                      </a: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〜</a:t>
                      </a: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4</a:t>
                      </a: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集體報名，各校單獨考試和分發</a:t>
                      </a:r>
                      <a:endParaRPr lang="en-US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43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3</a:t>
                      </a:r>
                      <a:endParaRPr lang="zh-TW" sz="2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七年一貫甄選入學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2</a:t>
                      </a: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〜</a:t>
                      </a: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4</a:t>
                      </a: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各校單獨招生</a:t>
                      </a:r>
                      <a:endParaRPr lang="en-US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43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4</a:t>
                      </a:r>
                      <a:endParaRPr lang="zh-TW" sz="2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體育班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5</a:t>
                      </a: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各校單獨招生</a:t>
                      </a:r>
                      <a:endParaRPr lang="en-US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286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5</a:t>
                      </a:r>
                      <a:endParaRPr lang="zh-TW" sz="2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藝術才能班－美術、音樂、舞蹈、戲劇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3</a:t>
                      </a: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〜</a:t>
                      </a: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6</a:t>
                      </a: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43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6</a:t>
                      </a:r>
                      <a:endParaRPr lang="zh-TW" sz="2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科學班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2</a:t>
                      </a:r>
                      <a:r>
                        <a:rPr lang="zh-TW" sz="2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〜</a:t>
                      </a:r>
                      <a:r>
                        <a:rPr lang="en-US" sz="2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3</a:t>
                      </a:r>
                      <a:r>
                        <a:rPr lang="zh-TW" sz="2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各校單獨招生</a:t>
                      </a:r>
                      <a:endParaRPr lang="en-US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840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1847851" y="333376"/>
            <a:ext cx="8424863" cy="720725"/>
          </a:xfrm>
        </p:spPr>
        <p:txBody>
          <a:bodyPr>
            <a:noAutofit/>
          </a:bodyPr>
          <a:lstStyle/>
          <a:p>
            <a:pPr>
              <a:spcBef>
                <a:spcPts val="3600"/>
              </a:spcBef>
              <a:spcAft>
                <a:spcPts val="1800"/>
              </a:spcAft>
              <a:defRPr/>
            </a:pPr>
            <a:r>
              <a:rPr lang="zh-TW" altLang="en-US" b="1" dirty="0" smtClean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其它相關招生管道</a:t>
            </a:r>
            <a:endParaRPr lang="zh-TW" altLang="en-US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857566"/>
              </p:ext>
            </p:extLst>
          </p:nvPr>
        </p:nvGraphicFramePr>
        <p:xfrm>
          <a:off x="697424" y="1285859"/>
          <a:ext cx="10352868" cy="5068444"/>
        </p:xfrm>
        <a:graphic>
          <a:graphicData uri="http://schemas.openxmlformats.org/drawingml/2006/table">
            <a:tbl>
              <a:tblPr/>
              <a:tblGrid>
                <a:gridCol w="9823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139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3309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7234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607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編號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入學管道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辦理期程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備註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07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1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實用技能學程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5</a:t>
                      </a:r>
                      <a:r>
                        <a:rPr lang="zh-TW" sz="2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07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2</a:t>
                      </a:r>
                      <a:endParaRPr lang="zh-TW" sz="20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建教合作班</a:t>
                      </a:r>
                      <a:r>
                        <a:rPr lang="en-US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/</a:t>
                      </a: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產學合作班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4</a:t>
                      </a:r>
                      <a:r>
                        <a:rPr lang="zh-TW" sz="2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〜</a:t>
                      </a:r>
                      <a:r>
                        <a:rPr lang="en-US" sz="2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7</a:t>
                      </a:r>
                      <a:r>
                        <a:rPr lang="zh-TW" sz="2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各校單獨招生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07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3</a:t>
                      </a:r>
                      <a:endParaRPr lang="zh-TW" sz="20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雙軌訓練旗艦計畫</a:t>
                      </a:r>
                      <a:r>
                        <a:rPr lang="en-US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(</a:t>
                      </a: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原台德菁英班</a:t>
                      </a:r>
                      <a:r>
                        <a:rPr lang="en-US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)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4</a:t>
                      </a:r>
                      <a:r>
                        <a:rPr lang="zh-TW" sz="2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〜</a:t>
                      </a:r>
                      <a:r>
                        <a:rPr lang="en-US" sz="2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7</a:t>
                      </a:r>
                      <a:r>
                        <a:rPr lang="zh-TW" sz="2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各校單獨招生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215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4</a:t>
                      </a:r>
                      <a:endParaRPr lang="zh-TW" sz="20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運動優良</a:t>
                      </a:r>
                      <a:r>
                        <a:rPr lang="en-US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(</a:t>
                      </a: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體育班</a:t>
                      </a:r>
                      <a:r>
                        <a:rPr lang="en-US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or</a:t>
                      </a: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重點項目</a:t>
                      </a:r>
                      <a:r>
                        <a:rPr lang="en-US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)</a:t>
                      </a: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單獨招生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5</a:t>
                      </a:r>
                      <a:r>
                        <a:rPr lang="zh-TW" sz="2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各校單獨招生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07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5</a:t>
                      </a:r>
                      <a:endParaRPr lang="zh-TW" sz="20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身心障礙學生就學安置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12</a:t>
                      </a:r>
                      <a:r>
                        <a:rPr lang="zh-TW" sz="2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〜</a:t>
                      </a:r>
                      <a:r>
                        <a:rPr lang="en-US" sz="2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3</a:t>
                      </a:r>
                      <a:r>
                        <a:rPr lang="zh-TW" sz="2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215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6</a:t>
                      </a:r>
                      <a:endParaRPr lang="zh-TW" sz="20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原住民藝能班</a:t>
                      </a:r>
                      <a:r>
                        <a:rPr lang="en-US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(</a:t>
                      </a: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八斗高中、金山高中、樹林高中</a:t>
                      </a:r>
                      <a:r>
                        <a:rPr lang="en-US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)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3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〜</a:t>
                      </a:r>
                      <a:r>
                        <a:rPr 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5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各校單獨招生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607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7</a:t>
                      </a:r>
                      <a:endParaRPr lang="zh-TW" sz="20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私校獨招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6</a:t>
                      </a:r>
                      <a:r>
                        <a:rPr lang="zh-TW" sz="2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各校單獨招生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607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8</a:t>
                      </a:r>
                      <a:endParaRPr lang="zh-TW" sz="20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軍校</a:t>
                      </a:r>
                      <a:r>
                        <a:rPr lang="en-US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(</a:t>
                      </a: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中正預校</a:t>
                      </a:r>
                      <a:r>
                        <a:rPr lang="en-US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)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5</a:t>
                      </a:r>
                      <a:r>
                        <a:rPr lang="zh-TW" sz="2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單獨招生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7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2014DF-E2E3-41D4-A6D5-B6CD1EB70825}" type="datetime1">
              <a:rPr lang="zh-TW" altLang="en-US" smtClean="0"/>
              <a:pPr>
                <a:defRPr/>
              </a:pPr>
              <a:t>2018/9/15</a:t>
            </a:fld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免試會考新趨勢&amp;技職教育十二年國教面面觀</a:t>
            </a: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DF18D5-A645-43E9-9A17-8BE5B0EED2C7}" type="slidenum">
              <a:rPr lang="en-US" altLang="zh-TW" smtClean="0"/>
              <a:pPr>
                <a:defRPr/>
              </a:pPr>
              <a:t>37</a:t>
            </a:fld>
            <a:endParaRPr lang="en-US" altLang="zh-TW"/>
          </a:p>
        </p:txBody>
      </p:sp>
      <p:pic>
        <p:nvPicPr>
          <p:cNvPr id="3074" name="Picture 2" descr="ã107é©æ§å¥å­¸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" t="7783" r="13073" b="14994"/>
          <a:stretch/>
        </p:blipFill>
        <p:spPr bwMode="auto">
          <a:xfrm>
            <a:off x="-1" y="0"/>
            <a:ext cx="123211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74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TW" altLang="en-US" sz="4000" b="1" kern="1200" dirty="0">
                <a:solidFill>
                  <a:srgbClr val="66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國中教育會考網站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287714" y="5805489"/>
            <a:ext cx="5616575" cy="503237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FF0000"/>
            </a:solidFill>
            <a:prstDash val="solid"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網址：</a:t>
            </a:r>
            <a:r>
              <a:rPr kumimoji="1"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hlinkClick r:id="rId3"/>
              </a:rPr>
              <a:t>https://cap.nace.edu.tw</a:t>
            </a:r>
            <a:endParaRPr kumimoji="1" lang="zh-TW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  <p:pic>
        <p:nvPicPr>
          <p:cNvPr id="4126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95670" y="1500174"/>
            <a:ext cx="487680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2413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6"/>
          <p:cNvSpPr>
            <a:spLocks noChangeArrowheads="1"/>
          </p:cNvSpPr>
          <p:nvPr/>
        </p:nvSpPr>
        <p:spPr bwMode="auto">
          <a:xfrm>
            <a:off x="-215900" y="6725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3078" name="Rectangle 12"/>
          <p:cNvSpPr>
            <a:spLocks noChangeArrowheads="1"/>
          </p:cNvSpPr>
          <p:nvPr/>
        </p:nvSpPr>
        <p:spPr bwMode="auto">
          <a:xfrm>
            <a:off x="2351088" y="2636838"/>
            <a:ext cx="7561262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6000" b="1" dirty="0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華康儷中黑" pitchFamily="49" charset="-120"/>
              </a:rPr>
              <a:t>電話：</a:t>
            </a:r>
            <a:r>
              <a:rPr kumimoji="1" lang="en-US" altLang="zh-TW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華康儷中黑" pitchFamily="49" charset="-120"/>
              </a:rPr>
              <a:t>2766-8812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6000" b="1" dirty="0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華康儷中黑" pitchFamily="49" charset="-120"/>
              </a:rPr>
              <a:t>傳真：</a:t>
            </a:r>
            <a:r>
              <a:rPr kumimoji="1" lang="en-US" altLang="zh-TW" sz="8800" b="1" dirty="0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華康儷中黑" pitchFamily="49" charset="-120"/>
              </a:rPr>
              <a:t>2760-8812</a:t>
            </a:r>
            <a:endParaRPr kumimoji="1" lang="zh-TW" altLang="en-US" sz="8800" b="1" dirty="0">
              <a:solidFill>
                <a:srgbClr val="CC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華康儷中黑" pitchFamily="49" charset="-120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2927351" y="1700213"/>
            <a:ext cx="6048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600" b="1" dirty="0">
                <a:solidFill>
                  <a:srgbClr val="3333FF"/>
                </a:solidFill>
                <a:latin typeface="Times New Roman" pitchFamily="18" charset="0"/>
                <a:ea typeface="華康儷中黑" pitchFamily="49" charset="-120"/>
              </a:rPr>
              <a:t>臺北市</a:t>
            </a:r>
            <a:r>
              <a:rPr kumimoji="1" lang="zh-TW" altLang="en-US" sz="3600" b="1" dirty="0">
                <a:solidFill>
                  <a:srgbClr val="FF00FF"/>
                </a:solidFill>
                <a:latin typeface="Times New Roman" pitchFamily="18" charset="0"/>
                <a:ea typeface="華康儷中黑" pitchFamily="49" charset="-120"/>
              </a:rPr>
              <a:t>十二年國教</a:t>
            </a:r>
            <a:r>
              <a:rPr kumimoji="1" lang="zh-TW" altLang="en-US" sz="3600" b="1" dirty="0">
                <a:solidFill>
                  <a:srgbClr val="FF3300"/>
                </a:solidFill>
                <a:latin typeface="華康超黑體(P)"/>
                <a:ea typeface="華康儷中黑" pitchFamily="49" charset="-120"/>
              </a:rPr>
              <a:t>諮詢熱線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7319964" y="5229226"/>
            <a:ext cx="23399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華康儷中黑" pitchFamily="49" charset="-120"/>
              </a:rPr>
              <a:t>(</a:t>
            </a:r>
            <a:r>
              <a:rPr kumimoji="1" lang="zh-TW" alt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華康儷中黑" pitchFamily="49" charset="-120"/>
              </a:rPr>
              <a:t>幫幫十二</a:t>
            </a:r>
            <a:r>
              <a:rPr kumimoji="1" lang="en-US" altLang="zh-TW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華康儷中黑" pitchFamily="49" charset="-120"/>
              </a:rPr>
              <a:t>)</a:t>
            </a:r>
          </a:p>
        </p:txBody>
      </p:sp>
      <p:pic>
        <p:nvPicPr>
          <p:cNvPr id="64518" name="Picture 9" descr="臺北市政府教育局">
            <a:hlinkClick r:id="rId4" tooltip="臺北市政府教育局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-7985125"/>
            <a:ext cx="31432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圖片 8" descr="tpedu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0"/>
            <a:ext cx="4192588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6465373"/>
      </p:ext>
    </p:extLst>
  </p:cSld>
  <p:clrMapOvr>
    <a:masterClrMapping/>
  </p:clrMapOvr>
  <p:transition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utoUpdateAnimBg="0"/>
      <p:bldP spid="1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952596" y="0"/>
            <a:ext cx="8229600" cy="114300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b="1" cap="none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為什麼要實施十二年國教</a:t>
            </a:r>
          </a:p>
        </p:txBody>
      </p:sp>
      <p:sp>
        <p:nvSpPr>
          <p:cNvPr id="206850" name="內容版面配置區 3"/>
          <p:cNvSpPr>
            <a:spLocks noGrp="1"/>
          </p:cNvSpPr>
          <p:nvPr>
            <p:ph sz="quarter" idx="1"/>
          </p:nvPr>
        </p:nvSpPr>
        <p:spPr>
          <a:xfrm>
            <a:off x="463639" y="1071546"/>
            <a:ext cx="11486623" cy="1285884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buNone/>
            </a:pP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1.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因為在</a:t>
            </a:r>
            <a:r>
              <a:rPr lang="zh-TW" altLang="en-US" sz="3600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量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的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實質上，</a:t>
            </a:r>
            <a:endParaRPr lang="en-US" altLang="zh-TW" sz="36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 已經具備十二年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國民基本教育的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目標</a:t>
            </a:r>
            <a:endParaRPr lang="zh-TW" altLang="en-US" sz="3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graphicFrame>
        <p:nvGraphicFramePr>
          <p:cNvPr id="5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4903930"/>
              </p:ext>
            </p:extLst>
          </p:nvPr>
        </p:nvGraphicFramePr>
        <p:xfrm>
          <a:off x="604433" y="2549890"/>
          <a:ext cx="11076704" cy="3679972"/>
        </p:xfrm>
        <a:graphic>
          <a:graphicData uri="http://schemas.openxmlformats.org/drawingml/2006/table">
            <a:tbl>
              <a:tblPr/>
              <a:tblGrid>
                <a:gridCol w="27691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691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691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76917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147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        </a:t>
                      </a:r>
                      <a:r>
                        <a:rPr kumimoji="0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階段別</a:t>
                      </a:r>
                      <a:endParaRPr kumimoji="0" lang="en-US" altLang="zh-TW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學年度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國中生</a:t>
                      </a:r>
                      <a:endParaRPr kumimoji="0" lang="en-US" altLang="zh-TW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升學比率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高中生</a:t>
                      </a:r>
                      <a:endParaRPr kumimoji="0" lang="en-US" altLang="zh-TW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升學比率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高職生</a:t>
                      </a:r>
                      <a:endParaRPr kumimoji="0" lang="en-US" altLang="zh-TW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升學比率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81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100</a:t>
                      </a: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97.67%</a:t>
                      </a: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94.67 %</a:t>
                      </a: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81.91 %</a:t>
                      </a: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74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101</a:t>
                      </a:r>
                      <a:endParaRPr kumimoji="0" lang="zh-TW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99.15 %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94.75 %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83.51 %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95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102</a:t>
                      </a: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99.39 %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95.50 %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81.10 %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074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103</a:t>
                      </a:r>
                      <a:endParaRPr kumimoji="0" lang="zh-TW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99.52 %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95.70 %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81.01 %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文字方塊 2"/>
          <p:cNvSpPr txBox="1">
            <a:spLocks noChangeArrowheads="1"/>
          </p:cNvSpPr>
          <p:nvPr/>
        </p:nvSpPr>
        <p:spPr bwMode="auto">
          <a:xfrm>
            <a:off x="9383713" y="6229862"/>
            <a:ext cx="28082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資料來源：教育部統計處</a:t>
            </a:r>
          </a:p>
        </p:txBody>
      </p:sp>
    </p:spTree>
    <p:extLst>
      <p:ext uri="{BB962C8B-B14F-4D97-AF65-F5344CB8AC3E}">
        <p14:creationId xmlns:p14="http://schemas.microsoft.com/office/powerpoint/2010/main" val="292029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ChangeArrowheads="1"/>
          </p:cNvSpPr>
          <p:nvPr/>
        </p:nvSpPr>
        <p:spPr bwMode="auto">
          <a:xfrm>
            <a:off x="-215900" y="6725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78854" name="Rectangle 7"/>
          <p:cNvSpPr>
            <a:spLocks noChangeArrowheads="1"/>
          </p:cNvSpPr>
          <p:nvPr/>
        </p:nvSpPr>
        <p:spPr bwMode="auto">
          <a:xfrm>
            <a:off x="2473326" y="5516564"/>
            <a:ext cx="71779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600" b="1" dirty="0">
                <a:solidFill>
                  <a:srgbClr val="FF3300"/>
                </a:solidFill>
                <a:ea typeface="華康儷中黑"/>
                <a:cs typeface="華康儷中黑"/>
              </a:rPr>
              <a:t> 網址：</a:t>
            </a:r>
            <a:r>
              <a:rPr kumimoji="1" lang="en-US" altLang="zh-TW" sz="3600" b="1" dirty="0">
                <a:solidFill>
                  <a:srgbClr val="3333FF"/>
                </a:solidFill>
                <a:ea typeface="華康儷中黑"/>
                <a:cs typeface="華康儷中黑"/>
                <a:hlinkClick r:id="rId3"/>
              </a:rPr>
              <a:t>http://adapt.k12ea.gov.tw</a:t>
            </a:r>
            <a:endParaRPr kumimoji="1" lang="en-US" altLang="zh-TW" sz="3600" b="1" dirty="0">
              <a:solidFill>
                <a:srgbClr val="3333FF"/>
              </a:solidFill>
              <a:ea typeface="華康儷中黑"/>
              <a:cs typeface="華康儷中黑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586850" y="441751"/>
            <a:ext cx="88944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zh-TW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國中畢業生</a:t>
            </a:r>
            <a:r>
              <a:rPr kumimoji="1"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適性入學宣導</a:t>
            </a:r>
            <a:r>
              <a:rPr kumimoji="1" lang="zh-TW" altLang="zh-TW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</a:t>
            </a:r>
            <a:endParaRPr kumimoji="1" lang="zh-TW" altLang="en-US" sz="4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136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5670" y="1428736"/>
            <a:ext cx="487680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89703685"/>
      </p:ext>
    </p:extLst>
  </p:cSld>
  <p:clrMapOvr>
    <a:masterClrMapping/>
  </p:clrMapOvr>
  <p:transition advTm="5000">
    <p:cut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-215900" y="6725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78854" name="Rectangle 7"/>
          <p:cNvSpPr>
            <a:spLocks noChangeArrowheads="1"/>
          </p:cNvSpPr>
          <p:nvPr/>
        </p:nvSpPr>
        <p:spPr bwMode="auto">
          <a:xfrm>
            <a:off x="2381224" y="5500703"/>
            <a:ext cx="75055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600" b="1" dirty="0">
                <a:solidFill>
                  <a:srgbClr val="FF3300"/>
                </a:solidFill>
                <a:ea typeface="華康儷中黑" pitchFamily="1" charset="-120"/>
              </a:rPr>
              <a:t> </a:t>
            </a:r>
            <a:r>
              <a:rPr kumimoji="1" lang="zh-TW" altLang="en-US" sz="3200" b="1" dirty="0">
                <a:solidFill>
                  <a:srgbClr val="FF3300"/>
                </a:solidFill>
                <a:ea typeface="華康儷中黑" pitchFamily="1" charset="-120"/>
              </a:rPr>
              <a:t>網址：</a:t>
            </a:r>
            <a:r>
              <a:rPr kumimoji="1" lang="en-US" altLang="zh-TW" sz="3200" b="1" dirty="0">
                <a:solidFill>
                  <a:srgbClr val="FF3300"/>
                </a:solidFill>
                <a:ea typeface="華康儷中黑" pitchFamily="1" charset="-120"/>
              </a:rPr>
              <a:t> </a:t>
            </a:r>
            <a:r>
              <a:rPr kumimoji="1" lang="en-US" altLang="zh-TW" sz="3600" b="1" dirty="0">
                <a:solidFill>
                  <a:srgbClr val="3333FF"/>
                </a:solidFill>
                <a:ea typeface="華康儷中黑" pitchFamily="1" charset="-120"/>
                <a:hlinkClick r:id="rId3"/>
              </a:rPr>
              <a:t>http://203.72.29.166/search</a:t>
            </a:r>
            <a:endParaRPr kumimoji="1" lang="en-US" altLang="zh-TW" sz="3600" b="1" dirty="0">
              <a:solidFill>
                <a:srgbClr val="3333FF"/>
              </a:solidFill>
              <a:ea typeface="華康儷中黑" pitchFamily="1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208213" y="260351"/>
            <a:ext cx="7848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</a:t>
            </a:r>
            <a:r>
              <a:rPr kumimoji="1" lang="zh-TW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</a:t>
            </a:r>
            <a:r>
              <a:rPr kumimoji="1"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高中、高職、五專資訊</a:t>
            </a:r>
            <a:r>
              <a:rPr kumimoji="1" lang="zh-TW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</a:t>
            </a:r>
            <a:endParaRPr kumimoji="1" lang="zh-TW" altLang="en-US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147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4232" y="1357298"/>
            <a:ext cx="487680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16151074"/>
      </p:ext>
    </p:extLst>
  </p:cSld>
  <p:clrMapOvr>
    <a:masterClrMapping/>
  </p:clrMapOvr>
  <p:transition advTm="5000">
    <p:cut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49918" y="2184482"/>
            <a:ext cx="5843930" cy="2513642"/>
          </a:xfrm>
        </p:spPr>
        <p:txBody>
          <a:bodyPr>
            <a:noAutofit/>
          </a:bodyPr>
          <a:lstStyle/>
          <a:p>
            <a:pPr algn="ctr"/>
            <a:r>
              <a:rPr lang="en-US" altLang="zh-TW" sz="6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6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本學年度政大附中</a:t>
            </a:r>
            <a:r>
              <a:rPr lang="zh-TW" altLang="en-US" sz="6600" b="1" u="sng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升學概況</a:t>
            </a:r>
            <a:r>
              <a:rPr lang="zh-TW" altLang="en-US" sz="6600" b="1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6600" b="1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6600" b="1" u="sng" dirty="0">
              <a:solidFill>
                <a:schemeClr val="accent6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598" y="1387365"/>
            <a:ext cx="4462133" cy="44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2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0720" t="19872" r="20551" b="46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5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107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學年度九年級免試入學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zh-TW" dirty="0" smtClean="0"/>
          </a:p>
          <a:p>
            <a:pPr marL="0" indent="0" algn="ctr">
              <a:buNone/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錄取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前五志願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者達</a:t>
            </a:r>
            <a:r>
              <a:rPr lang="en-US" altLang="zh-TW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34.90%</a:t>
            </a:r>
          </a:p>
          <a:p>
            <a:pPr marL="0" indent="0" algn="ctr">
              <a:buNone/>
            </a:pP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錄取</a:t>
            </a:r>
            <a:r>
              <a:rPr lang="zh-TW" altLang="en-US" sz="3200" b="1" u="sng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公立高中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者達</a:t>
            </a:r>
            <a:r>
              <a:rPr lang="en-US" altLang="zh-TW" sz="32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65.77%</a:t>
            </a:r>
          </a:p>
          <a:p>
            <a:pPr marL="0" indent="0" algn="ctr">
              <a:buNone/>
            </a:pP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錄取</a:t>
            </a:r>
            <a:r>
              <a:rPr lang="zh-TW" altLang="en-US" sz="3200" b="1" u="sng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公立高中職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達</a:t>
            </a:r>
            <a:r>
              <a:rPr lang="en-US" altLang="zh-TW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79.87%</a:t>
            </a:r>
            <a:endParaRPr lang="zh-TW" altLang="en-US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10080">
            <a:off x="94584" y="110448"/>
            <a:ext cx="2721997" cy="236057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2985" y="3704094"/>
            <a:ext cx="3889899" cy="334658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565" y="2448732"/>
            <a:ext cx="2843142" cy="347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6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49918" y="2184482"/>
            <a:ext cx="6243144" cy="2513642"/>
          </a:xfrm>
        </p:spPr>
        <p:txBody>
          <a:bodyPr>
            <a:noAutofit/>
          </a:bodyPr>
          <a:lstStyle/>
          <a:p>
            <a:pPr algn="ctr"/>
            <a:r>
              <a:rPr lang="en-US" altLang="zh-TW" sz="6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6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本學年重要活</a:t>
            </a:r>
            <a:r>
              <a:rPr lang="zh-TW" altLang="en-US" sz="6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</a:t>
            </a:r>
            <a:r>
              <a:rPr lang="zh-TW" altLang="en-US" sz="6600" b="1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6600" b="1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6600" b="1" u="sng" dirty="0">
              <a:solidFill>
                <a:schemeClr val="accent6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598" y="1387365"/>
            <a:ext cx="4462133" cy="44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6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3819" y="-92990"/>
            <a:ext cx="1149306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</a:t>
            </a:r>
            <a:r>
              <a:rPr lang="zh-TW" altLang="en-US" sz="4800" b="1" i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學年重要活動</a:t>
            </a:r>
            <a:endParaRPr lang="zh-TW" altLang="en-US" sz="4800" b="1" i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9627196"/>
              </p:ext>
            </p:extLst>
          </p:nvPr>
        </p:nvGraphicFramePr>
        <p:xfrm>
          <a:off x="442373" y="970136"/>
          <a:ext cx="11075951" cy="600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8393">
                  <a:extLst>
                    <a:ext uri="{9D8B030D-6E8A-4147-A177-3AD203B41FA5}">
                      <a16:colId xmlns="" xmlns:a16="http://schemas.microsoft.com/office/drawing/2014/main" val="103901526"/>
                    </a:ext>
                  </a:extLst>
                </a:gridCol>
                <a:gridCol w="3079186">
                  <a:extLst>
                    <a:ext uri="{9D8B030D-6E8A-4147-A177-3AD203B41FA5}">
                      <a16:colId xmlns="" xmlns:a16="http://schemas.microsoft.com/office/drawing/2014/main" val="3162013259"/>
                    </a:ext>
                  </a:extLst>
                </a:gridCol>
                <a:gridCol w="3079186">
                  <a:extLst>
                    <a:ext uri="{9D8B030D-6E8A-4147-A177-3AD203B41FA5}">
                      <a16:colId xmlns="" xmlns:a16="http://schemas.microsoft.com/office/drawing/2014/main" val="2601486219"/>
                    </a:ext>
                  </a:extLst>
                </a:gridCol>
                <a:gridCol w="3079186">
                  <a:extLst>
                    <a:ext uri="{9D8B030D-6E8A-4147-A177-3AD203B41FA5}">
                      <a16:colId xmlns="" xmlns:a16="http://schemas.microsoft.com/office/drawing/2014/main" val="809435827"/>
                    </a:ext>
                  </a:extLst>
                </a:gridCol>
              </a:tblGrid>
              <a:tr h="637689">
                <a:tc>
                  <a:txBody>
                    <a:bodyPr/>
                    <a:lstStyle/>
                    <a:p>
                      <a:endParaRPr lang="zh-TW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七年級</a:t>
                      </a:r>
                      <a:endParaRPr lang="zh-TW" altLang="en-US" sz="3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八年級</a:t>
                      </a:r>
                      <a:endParaRPr lang="zh-TW" altLang="en-US" sz="3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九年級</a:t>
                      </a:r>
                      <a:endParaRPr lang="zh-TW" altLang="en-US" sz="3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88942868"/>
                  </a:ext>
                </a:extLst>
              </a:tr>
              <a:tr h="174671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上學期</a:t>
                      </a:r>
                      <a:endParaRPr lang="zh-TW" altLang="en-US" sz="4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制服週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學習態度測驗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校慶園遊會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班際拔河比賽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服務學習分享會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生活體驗營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制服週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多元性向測驗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校慶園遊會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服務學習分享會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技術型高中參訪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班際籃球比賽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制服週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技藝班</a:t>
                      </a:r>
                    </a:p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興趣測驗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47810994"/>
                  </a:ext>
                </a:extLst>
              </a:tr>
              <a:tr h="41588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i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寒假</a:t>
                      </a:r>
                      <a:endParaRPr lang="zh-TW" altLang="en-US" sz="2400" i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-----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職業輔導研習營隊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-----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16143741"/>
                  </a:ext>
                </a:extLst>
              </a:tr>
              <a:tr h="20239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下學期</a:t>
                      </a:r>
                      <a:endParaRPr lang="zh-TW" altLang="en-US" sz="4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高中職博覽會</a:t>
                      </a:r>
                    </a:p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優良生票選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國語文競賽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班際排球比賽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運動會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服務學習分享會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高中職博覽會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國語文競賽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中學生生活適應量表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運動會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校外教學</a:t>
                      </a:r>
                    </a:p>
                    <a:p>
                      <a:pPr algn="ctr"/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高中職博覽會</a:t>
                      </a:r>
                    </a:p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技藝班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技藝競賽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國中教育會考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畢業典禮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7887450"/>
                  </a:ext>
                </a:extLst>
              </a:tr>
              <a:tr h="6931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i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暑假</a:t>
                      </a:r>
                      <a:endParaRPr lang="zh-TW" altLang="en-US" sz="2400" i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-----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職業輔導研習營隊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-----</a:t>
                      </a:r>
                    </a:p>
                    <a:p>
                      <a:pPr algn="ctr"/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101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1056" y="2642832"/>
            <a:ext cx="9289853" cy="2002220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二代校務系統操作介紹</a:t>
            </a:r>
            <a:endParaRPr lang="zh-TW" alt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338" name="Picture 2" descr="ãå¤å¦aå¤¢ãçåçæå°çµæ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27B90"/>
              </a:clrFrom>
              <a:clrTo>
                <a:srgbClr val="E27B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100" y="1817429"/>
            <a:ext cx="4819973" cy="442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26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hape 178"/>
          <p:cNvSpPr>
            <a:spLocks noChangeArrowheads="1"/>
          </p:cNvSpPr>
          <p:nvPr/>
        </p:nvSpPr>
        <p:spPr bwMode="auto">
          <a:xfrm>
            <a:off x="5664201" y="1428736"/>
            <a:ext cx="5680558" cy="4737114"/>
          </a:xfrm>
          <a:prstGeom prst="roundRect">
            <a:avLst>
              <a:gd name="adj" fmla="val 3037"/>
            </a:avLst>
          </a:prstGeom>
          <a:solidFill>
            <a:srgbClr val="FFFFCC"/>
          </a:solidFill>
          <a:ln>
            <a:noFill/>
          </a:ln>
          <a:extLst/>
        </p:spPr>
        <p:txBody>
          <a:bodyPr lIns="46800" tIns="45700" rIns="46800" bIns="45700" anchor="ctr"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➢"/>
              <a:defRPr/>
            </a:pPr>
            <a:r>
              <a:rPr lang="zh-TW" altLang="zh-TW" b="1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金梅毛隸書" pitchFamily="49" charset="-120"/>
                <a:cs typeface="Arial" pitchFamily="34" charset="0"/>
                <a:sym typeface="Arial" pitchFamily="34" charset="0"/>
              </a:rPr>
              <a:t>每人一冊</a:t>
            </a:r>
            <a:r>
              <a:rPr lang="zh-TW" altLang="en-US" b="1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金梅毛隸書" pitchFamily="49" charset="-120"/>
                <a:cs typeface="Arial" pitchFamily="34" charset="0"/>
                <a:sym typeface="Arial" pitchFamily="34" charset="0"/>
              </a:rPr>
              <a:t>(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金梅毛隸書" pitchFamily="49" charset="-120"/>
                <a:cs typeface="Arial" pitchFamily="34" charset="0"/>
                <a:sym typeface="Arial" pitchFamily="34" charset="0"/>
              </a:rPr>
              <a:t>用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金梅毛隸書" pitchFamily="49" charset="-120"/>
                <a:cs typeface="Arial" pitchFamily="34" charset="0"/>
                <a:sym typeface="Arial" pitchFamily="34" charset="0"/>
              </a:rPr>
              <a:t>3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金梅毛隸書" pitchFamily="49" charset="-120"/>
                <a:cs typeface="Arial" pitchFamily="34" charset="0"/>
                <a:sym typeface="Arial" pitchFamily="34" charset="0"/>
              </a:rPr>
              <a:t>年</a:t>
            </a:r>
            <a:r>
              <a:rPr lang="en-US" altLang="zh-TW" b="1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金梅毛隸書" pitchFamily="49" charset="-120"/>
                <a:cs typeface="Arial" pitchFamily="34" charset="0"/>
                <a:sym typeface="Arial" pitchFamily="34" charset="0"/>
              </a:rPr>
              <a:t>)</a:t>
            </a:r>
            <a:endParaRPr lang="zh-TW" altLang="zh-TW" b="1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隸書" pitchFamily="49" charset="-120"/>
              <a:cs typeface="Arial" pitchFamily="34" charset="0"/>
              <a:sym typeface="Arial" pitchFamily="34" charset="0"/>
            </a:endParaRPr>
          </a:p>
          <a:p>
            <a:pPr algn="just" fontAlgn="base"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➢"/>
              <a:defRPr/>
            </a:pPr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金梅毛隸書" pitchFamily="49" charset="-120"/>
                <a:cs typeface="Arial" pitchFamily="34" charset="0"/>
                <a:sym typeface="Arial" pitchFamily="34" charset="0"/>
              </a:rPr>
              <a:t>可幫助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金梅毛隸書" pitchFamily="49" charset="-120"/>
                <a:cs typeface="Arial" pitchFamily="34" charset="0"/>
                <a:sym typeface="Arial" pitchFamily="34" charset="0"/>
              </a:rPr>
              <a:t>同</a:t>
            </a:r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金梅毛隸書" pitchFamily="49" charset="-120"/>
                <a:cs typeface="Arial" pitchFamily="34" charset="0"/>
                <a:sym typeface="Arial" pitchFamily="34" charset="0"/>
              </a:rPr>
              <a:t>學澄清個人的性向、</a:t>
            </a:r>
            <a:r>
              <a:rPr lang="zh-TW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金梅毛隸書" pitchFamily="49" charset="-120"/>
                <a:cs typeface="Arial" pitchFamily="34" charset="0"/>
                <a:sym typeface="Arial" pitchFamily="34" charset="0"/>
              </a:rPr>
              <a:t>興趣</a:t>
            </a:r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金梅毛隸書" pitchFamily="49" charset="-120"/>
                <a:cs typeface="Arial" pitchFamily="34" charset="0"/>
                <a:sym typeface="Arial" pitchFamily="34" charset="0"/>
              </a:rPr>
              <a:t>、價值觀，瞭解家人的期待，及自己的學習表現</a:t>
            </a:r>
            <a:r>
              <a:rPr lang="en-US" altLang="zh-TW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金梅毛隸書" pitchFamily="49" charset="-120"/>
                <a:cs typeface="Arial" pitchFamily="34" charset="0"/>
                <a:sym typeface="Arial" pitchFamily="34" charset="0"/>
              </a:rPr>
              <a:t>(</a:t>
            </a:r>
            <a:r>
              <a:rPr lang="zh-TW" altLang="zh-TW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金梅毛隸書" pitchFamily="49" charset="-120"/>
                <a:cs typeface="Arial" pitchFamily="34" charset="0"/>
                <a:sym typeface="Arial" pitchFamily="34" charset="0"/>
              </a:rPr>
              <a:t>會考、學習成就、社團、幹部、獎懲、職業試探結果等</a:t>
            </a:r>
            <a:r>
              <a:rPr lang="en-US" altLang="zh-TW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金梅毛隸書" pitchFamily="49" charset="-120"/>
                <a:cs typeface="Arial" pitchFamily="34" charset="0"/>
                <a:sym typeface="Arial" pitchFamily="34" charset="0"/>
              </a:rPr>
              <a:t>)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金梅毛隸書" pitchFamily="49" charset="-120"/>
                <a:cs typeface="Arial" pitchFamily="34" charset="0"/>
                <a:sym typeface="Arial" pitchFamily="34" charset="0"/>
              </a:rPr>
              <a:t>，</a:t>
            </a:r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金梅毛隸書" pitchFamily="49" charset="-120"/>
                <a:cs typeface="Arial" pitchFamily="34" charset="0"/>
                <a:sym typeface="Arial" pitchFamily="34" charset="0"/>
              </a:rPr>
              <a:t>比較適合哪一類學校及科別，做為升學選校的參考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47850" y="1557338"/>
            <a:ext cx="3671888" cy="4633912"/>
            <a:chOff x="68" y="965"/>
            <a:chExt cx="2420" cy="3199"/>
          </a:xfrm>
        </p:grpSpPr>
        <p:pic>
          <p:nvPicPr>
            <p:cNvPr id="30725" name="Picture 3">
              <a:hlinkClick r:id="rId3" action="ppaction://hlinkfile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74" t="7777" r="33879" b="14215"/>
            <a:stretch>
              <a:fillRect/>
            </a:stretch>
          </p:blipFill>
          <p:spPr bwMode="auto">
            <a:xfrm>
              <a:off x="68" y="965"/>
              <a:ext cx="1905" cy="273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26" name="圖片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62" t="8545" r="29128" b="12009"/>
            <a:stretch>
              <a:fillRect/>
            </a:stretch>
          </p:blipFill>
          <p:spPr bwMode="auto">
            <a:xfrm>
              <a:off x="385" y="1285"/>
              <a:ext cx="1778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7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" y="1616"/>
              <a:ext cx="1808" cy="2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4" name="矩形 7"/>
          <p:cNvSpPr>
            <a:spLocks noChangeArrowheads="1"/>
          </p:cNvSpPr>
          <p:nvPr/>
        </p:nvSpPr>
        <p:spPr bwMode="auto">
          <a:xfrm>
            <a:off x="1809751" y="357188"/>
            <a:ext cx="5724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zh-TW" sz="36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全真顏體" pitchFamily="49" charset="-120"/>
                <a:cs typeface="Arial" pitchFamily="34" charset="0"/>
                <a:sym typeface="Arial" pitchFamily="34" charset="0"/>
              </a:rPr>
              <a:t>國中學生生涯輔導紀錄手冊</a:t>
            </a:r>
            <a:endParaRPr lang="zh-TW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全真顏體" pitchFamily="49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72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1000"/>
                                        <p:tgtEl>
                                          <p:spTgt spid="137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1000"/>
                                        <p:tgtEl>
                                          <p:spTgt spid="137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31" t="32004" r="646" b="54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0" y="2175640"/>
            <a:ext cx="2017986" cy="3626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338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952596" y="0"/>
            <a:ext cx="8229600" cy="114300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b="1" cap="none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為什麼要實施十二年國教</a:t>
            </a:r>
          </a:p>
        </p:txBody>
      </p:sp>
      <p:sp>
        <p:nvSpPr>
          <p:cNvPr id="206850" name="內容版面配置區 3"/>
          <p:cNvSpPr>
            <a:spLocks noGrp="1"/>
          </p:cNvSpPr>
          <p:nvPr>
            <p:ph sz="quarter" idx="1"/>
          </p:nvPr>
        </p:nvSpPr>
        <p:spPr>
          <a:xfrm>
            <a:off x="472967" y="1142984"/>
            <a:ext cx="11177750" cy="1214446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buNone/>
            </a:pP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2.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隨著社會的變遷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，教育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的</a:t>
            </a:r>
            <a:r>
              <a:rPr lang="zh-TW" altLang="en-US" sz="3600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目標</a:t>
            </a:r>
            <a:r>
              <a:rPr lang="zh-TW" altLang="en-US" sz="3600" b="1" dirty="0" smtClean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及內容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有必要與時俱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進</a:t>
            </a:r>
            <a:endParaRPr lang="zh-TW" altLang="en-US" sz="3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grpSp>
        <p:nvGrpSpPr>
          <p:cNvPr id="2" name="群組 34"/>
          <p:cNvGrpSpPr/>
          <p:nvPr/>
        </p:nvGrpSpPr>
        <p:grpSpPr>
          <a:xfrm>
            <a:off x="835571" y="2743200"/>
            <a:ext cx="10310650" cy="3557588"/>
            <a:chOff x="500034" y="2500306"/>
            <a:chExt cx="8072494" cy="3800482"/>
          </a:xfrm>
        </p:grpSpPr>
        <p:grpSp>
          <p:nvGrpSpPr>
            <p:cNvPr id="4" name="群組 19"/>
            <p:cNvGrpSpPr/>
            <p:nvPr/>
          </p:nvGrpSpPr>
          <p:grpSpPr>
            <a:xfrm>
              <a:off x="500034" y="2500306"/>
              <a:ext cx="8072494" cy="3800482"/>
              <a:chOff x="220663" y="971550"/>
              <a:chExt cx="8875712" cy="5329238"/>
            </a:xfrm>
          </p:grpSpPr>
          <p:sp>
            <p:nvSpPr>
              <p:cNvPr id="21" name="矩形 20"/>
              <p:cNvSpPr>
                <a:spLocks noChangeArrowheads="1"/>
              </p:cNvSpPr>
              <p:nvPr/>
            </p:nvSpPr>
            <p:spPr bwMode="auto">
              <a:xfrm rot="20654240">
                <a:off x="220663" y="1196975"/>
                <a:ext cx="2982912" cy="1008063"/>
              </a:xfrm>
              <a:prstGeom prst="rect">
                <a:avLst/>
              </a:prstGeom>
              <a:solidFill>
                <a:schemeClr val="bg1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38100" dir="2700000" algn="tl" rotWithShape="0">
                  <a:srgbClr val="000000">
                    <a:alpha val="39999"/>
                  </a:srgbClr>
                </a:outerShdw>
              </a:effec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zh-TW" sz="2400" dirty="0">
                    <a:solidFill>
                      <a:srgbClr val="0033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55</a:t>
                </a:r>
                <a:r>
                  <a:rPr kumimoji="1" lang="zh-TW" altLang="en-US" sz="2400" dirty="0">
                    <a:solidFill>
                      <a:srgbClr val="0033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％國中生沒有強烈的</a:t>
                </a:r>
                <a:r>
                  <a:rPr kumimoji="1" lang="zh-TW" altLang="en-US" sz="2800" b="1" dirty="0">
                    <a:solidFill>
                      <a:srgbClr val="0033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學習動機</a:t>
                </a:r>
              </a:p>
            </p:txBody>
          </p:sp>
          <p:sp>
            <p:nvSpPr>
              <p:cNvPr id="22" name="矩形 21"/>
              <p:cNvSpPr/>
              <p:nvPr/>
            </p:nvSpPr>
            <p:spPr>
              <a:xfrm rot="807284">
                <a:off x="3146425" y="5200650"/>
                <a:ext cx="3067050" cy="10080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zh-TW" altLang="en-US" sz="2400" dirty="0">
                    <a:solidFill>
                      <a:srgbClr val="0000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未來的工作，有</a:t>
                </a:r>
                <a:r>
                  <a:rPr kumimoji="1" lang="en-US" altLang="zh-TW" sz="3200" b="1" dirty="0">
                    <a:solidFill>
                      <a:srgbClr val="0000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6</a:t>
                </a:r>
                <a:r>
                  <a:rPr kumimoji="1" lang="zh-TW" altLang="en-US" sz="3200" b="1" dirty="0">
                    <a:solidFill>
                      <a:srgbClr val="0000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成</a:t>
                </a:r>
                <a:r>
                  <a:rPr kumimoji="1" lang="zh-TW" altLang="en-US" sz="2400" dirty="0">
                    <a:solidFill>
                      <a:srgbClr val="0000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還未被發明</a:t>
                </a:r>
              </a:p>
            </p:txBody>
          </p:sp>
          <p:sp>
            <p:nvSpPr>
              <p:cNvPr id="23" name="矩形 22"/>
              <p:cNvSpPr/>
              <p:nvPr/>
            </p:nvSpPr>
            <p:spPr>
              <a:xfrm rot="20961073">
                <a:off x="279400" y="3621088"/>
                <a:ext cx="2986088" cy="13652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zh-TW" sz="2000" dirty="0">
                    <a:solidFill>
                      <a:srgbClr val="C000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PISA</a:t>
                </a:r>
                <a:r>
                  <a:rPr kumimoji="1" lang="zh-TW" altLang="en-US" sz="2000" dirty="0">
                    <a:solidFill>
                      <a:srgbClr val="C000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、</a:t>
                </a:r>
                <a:r>
                  <a:rPr kumimoji="1" lang="en-US" altLang="zh-TW" sz="2000" dirty="0">
                    <a:solidFill>
                      <a:srgbClr val="C000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TIMSS</a:t>
                </a:r>
                <a:r>
                  <a:rPr kumimoji="1" lang="zh-TW" altLang="en-US" sz="2000" dirty="0">
                    <a:solidFill>
                      <a:srgbClr val="C000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的數學及科學排名不錯，但</a:t>
                </a:r>
                <a:r>
                  <a:rPr kumimoji="1" lang="zh-TW" altLang="en-US" sz="2800" b="1" dirty="0">
                    <a:solidFill>
                      <a:srgbClr val="C000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學習興趣和自信</a:t>
                </a:r>
                <a:r>
                  <a:rPr kumimoji="1" lang="zh-TW" altLang="en-US" sz="2000" dirty="0">
                    <a:solidFill>
                      <a:srgbClr val="C000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卻低落</a:t>
                </a:r>
              </a:p>
            </p:txBody>
          </p:sp>
          <p:sp>
            <p:nvSpPr>
              <p:cNvPr id="24" name="矩形 23"/>
              <p:cNvSpPr>
                <a:spLocks noChangeArrowheads="1"/>
              </p:cNvSpPr>
              <p:nvPr/>
            </p:nvSpPr>
            <p:spPr bwMode="auto">
              <a:xfrm rot="21014687">
                <a:off x="287338" y="5180013"/>
                <a:ext cx="3052762" cy="1120775"/>
              </a:xfrm>
              <a:prstGeom prst="rect">
                <a:avLst/>
              </a:prstGeom>
              <a:solidFill>
                <a:schemeClr val="bg1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38100" dir="2700000" algn="tl" rotWithShape="0">
                  <a:srgbClr val="000000">
                    <a:alpha val="39999"/>
                  </a:srgbClr>
                </a:outerShdw>
              </a:effec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zh-TW" altLang="en-US" sz="2800" b="1" dirty="0">
                    <a:solidFill>
                      <a:srgbClr val="80008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免試入學</a:t>
                </a:r>
                <a:r>
                  <a:rPr kumimoji="1" lang="zh-TW" altLang="en-US" sz="2000" dirty="0">
                    <a:solidFill>
                      <a:srgbClr val="80008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或大學申請入學逐漸成為重要趨勢</a:t>
                </a: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6011863" y="3716338"/>
                <a:ext cx="2016125" cy="6492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zh-TW" sz="2800" dirty="0">
                    <a:solidFill>
                      <a:srgbClr val="C000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Web2.0</a:t>
                </a:r>
                <a:r>
                  <a:rPr kumimoji="1" lang="zh-TW" altLang="en-US" sz="2000" dirty="0">
                    <a:solidFill>
                      <a:srgbClr val="C000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時代</a:t>
                </a:r>
              </a:p>
            </p:txBody>
          </p:sp>
          <p:sp>
            <p:nvSpPr>
              <p:cNvPr id="26" name="矩形 25"/>
              <p:cNvSpPr/>
              <p:nvPr/>
            </p:nvSpPr>
            <p:spPr>
              <a:xfrm rot="1087346">
                <a:off x="2579688" y="1912938"/>
                <a:ext cx="2452687" cy="10080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zh-TW" altLang="en-US" sz="2000" dirty="0">
                    <a:solidFill>
                      <a:srgbClr val="0000FF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教育的</a:t>
                </a:r>
                <a:r>
                  <a:rPr kumimoji="1" lang="zh-TW" altLang="en-US" sz="2400" b="1" dirty="0">
                    <a:solidFill>
                      <a:srgbClr val="0000FF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全球化</a:t>
                </a:r>
                <a:r>
                  <a:rPr kumimoji="1" lang="zh-TW" altLang="en-US" sz="2000" dirty="0">
                    <a:solidFill>
                      <a:srgbClr val="0000FF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、</a:t>
                </a:r>
                <a:r>
                  <a:rPr kumimoji="1" lang="zh-TW" altLang="en-US" sz="2800" b="1" dirty="0">
                    <a:solidFill>
                      <a:srgbClr val="0000FF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本土化</a:t>
                </a:r>
                <a:r>
                  <a:rPr kumimoji="1" lang="zh-TW" altLang="en-US" sz="2000" dirty="0">
                    <a:solidFill>
                      <a:srgbClr val="0000FF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與</a:t>
                </a:r>
                <a:r>
                  <a:rPr kumimoji="1" lang="zh-TW" altLang="en-US" sz="2400" b="1" dirty="0">
                    <a:solidFill>
                      <a:srgbClr val="0000FF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個別化</a:t>
                </a:r>
              </a:p>
            </p:txBody>
          </p:sp>
          <p:sp>
            <p:nvSpPr>
              <p:cNvPr id="27" name="矩形 26"/>
              <p:cNvSpPr/>
              <p:nvPr/>
            </p:nvSpPr>
            <p:spPr>
              <a:xfrm rot="368643">
                <a:off x="442913" y="2392363"/>
                <a:ext cx="2203450" cy="9937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zh-TW" altLang="en-US" sz="2400" dirty="0">
                    <a:solidFill>
                      <a:srgbClr val="0000FF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從</a:t>
                </a:r>
                <a:r>
                  <a:rPr kumimoji="1" lang="zh-TW" altLang="en-US" sz="2400" b="1" dirty="0">
                    <a:solidFill>
                      <a:srgbClr val="0000FF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學習逃走</a:t>
                </a:r>
                <a:r>
                  <a:rPr kumimoji="1" lang="zh-TW" altLang="en-US" sz="2400" dirty="0">
                    <a:solidFill>
                      <a:srgbClr val="0000FF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的孩子</a:t>
                </a:r>
              </a:p>
            </p:txBody>
          </p:sp>
          <p:sp>
            <p:nvSpPr>
              <p:cNvPr id="28" name="矩形 27"/>
              <p:cNvSpPr/>
              <p:nvPr/>
            </p:nvSpPr>
            <p:spPr>
              <a:xfrm rot="666893">
                <a:off x="3236913" y="3375025"/>
                <a:ext cx="2487612" cy="5794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zh-TW" altLang="en-US" sz="2000" dirty="0">
                    <a:solidFill>
                      <a:srgbClr val="C000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失去</a:t>
                </a:r>
                <a:r>
                  <a:rPr kumimoji="1" lang="zh-TW" altLang="en-US" sz="2800" b="1" dirty="0">
                    <a:solidFill>
                      <a:srgbClr val="C000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山林</a:t>
                </a:r>
                <a:r>
                  <a:rPr kumimoji="1" lang="zh-TW" altLang="en-US" sz="2000" dirty="0">
                    <a:solidFill>
                      <a:srgbClr val="C000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的孩子</a:t>
                </a:r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 rot="21254895">
                <a:off x="4921250" y="2492375"/>
                <a:ext cx="3195638" cy="930275"/>
              </a:xfrm>
              <a:prstGeom prst="rect">
                <a:avLst/>
              </a:prstGeom>
              <a:solidFill>
                <a:schemeClr val="bg1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38100" dir="2700000" algn="tl" rotWithShape="0">
                  <a:srgbClr val="000000">
                    <a:alpha val="39999"/>
                  </a:srgbClr>
                </a:outerShdw>
              </a:effec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zh-TW" altLang="zh-TW" sz="2800" b="1" dirty="0">
                    <a:solidFill>
                      <a:srgbClr val="0000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新住民</a:t>
                </a:r>
                <a:r>
                  <a:rPr kumimoji="1" lang="zh-TW" altLang="zh-TW" sz="2200" dirty="0">
                    <a:solidFill>
                      <a:srgbClr val="0000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學生目前佔</a:t>
                </a:r>
                <a:endParaRPr kumimoji="1" lang="en-US" altLang="zh-TW" sz="2200" dirty="0">
                  <a:solidFill>
                    <a:srgbClr val="0000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zh-TW" altLang="zh-TW" sz="2200" dirty="0">
                    <a:solidFill>
                      <a:srgbClr val="0000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國中小就學人數約</a:t>
                </a:r>
                <a:r>
                  <a:rPr kumimoji="1" lang="en-US" altLang="zh-TW" sz="2200" dirty="0">
                    <a:solidFill>
                      <a:srgbClr val="0000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10.3%</a:t>
                </a:r>
                <a:endParaRPr kumimoji="1" lang="zh-TW" altLang="en-US" sz="2200" dirty="0">
                  <a:solidFill>
                    <a:srgbClr val="0000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30" name="矩形 15"/>
              <p:cNvSpPr>
                <a:spLocks noChangeArrowheads="1"/>
              </p:cNvSpPr>
              <p:nvPr/>
            </p:nvSpPr>
            <p:spPr bwMode="auto">
              <a:xfrm rot="298058">
                <a:off x="3103563" y="4203700"/>
                <a:ext cx="3078162" cy="852488"/>
              </a:xfrm>
              <a:prstGeom prst="rect">
                <a:avLst/>
              </a:prstGeom>
              <a:solidFill>
                <a:schemeClr val="bg1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38100" dir="2700000" algn="tl" rotWithShape="0">
                  <a:srgbClr val="000000">
                    <a:alpha val="39999"/>
                  </a:srgbClr>
                </a:outerShdw>
              </a:effec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zh-TW" altLang="en-US" sz="3200" dirty="0">
                    <a:solidFill>
                      <a:srgbClr val="CC66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學習共同體</a:t>
                </a:r>
                <a:r>
                  <a:rPr kumimoji="1" lang="zh-TW" altLang="en-US" sz="2000" dirty="0">
                    <a:solidFill>
                      <a:srgbClr val="CC66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的革命</a:t>
                </a:r>
              </a:p>
            </p:txBody>
          </p:sp>
          <p:sp>
            <p:nvSpPr>
              <p:cNvPr id="31" name="矩形 15"/>
              <p:cNvSpPr/>
              <p:nvPr/>
            </p:nvSpPr>
            <p:spPr>
              <a:xfrm rot="21287229">
                <a:off x="3670300" y="971550"/>
                <a:ext cx="3025775" cy="9080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zh-TW" altLang="en-US" sz="2400">
                    <a:solidFill>
                      <a:srgbClr val="CC66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真正的教育是所有人</a:t>
                </a:r>
                <a:r>
                  <a:rPr kumimoji="1" lang="zh-TW" altLang="en-US" sz="2800" b="1">
                    <a:solidFill>
                      <a:srgbClr val="CC66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一起學習</a:t>
                </a:r>
              </a:p>
            </p:txBody>
          </p:sp>
          <p:sp>
            <p:nvSpPr>
              <p:cNvPr id="32" name="矩形 10"/>
              <p:cNvSpPr/>
              <p:nvPr/>
            </p:nvSpPr>
            <p:spPr>
              <a:xfrm rot="431884">
                <a:off x="5756275" y="1465263"/>
                <a:ext cx="3136900" cy="9032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zh-TW" sz="2400" dirty="0">
                    <a:solidFill>
                      <a:srgbClr val="80008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2008</a:t>
                </a:r>
                <a:r>
                  <a:rPr kumimoji="1" lang="zh-TW" altLang="en-US" sz="2400" dirty="0">
                    <a:solidFill>
                      <a:srgbClr val="80008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年，台灣</a:t>
                </a:r>
                <a:r>
                  <a:rPr kumimoji="1" lang="zh-TW" altLang="en-US" sz="2800" b="1" dirty="0">
                    <a:solidFill>
                      <a:srgbClr val="80008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生育率</a:t>
                </a:r>
                <a:r>
                  <a:rPr kumimoji="1" lang="en-US" altLang="zh-TW" sz="2800" b="1" dirty="0">
                    <a:solidFill>
                      <a:srgbClr val="80008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1.05</a:t>
                </a:r>
                <a:r>
                  <a:rPr kumimoji="1" lang="zh-TW" altLang="en-US" sz="2400" dirty="0">
                    <a:solidFill>
                      <a:srgbClr val="80008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，全球倒數第</a:t>
                </a:r>
                <a:r>
                  <a:rPr kumimoji="1" lang="en-US" altLang="zh-TW" sz="2400" dirty="0">
                    <a:solidFill>
                      <a:srgbClr val="80008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1 </a:t>
                </a:r>
                <a:endParaRPr kumimoji="1" lang="zh-TW" altLang="en-US" sz="2400" dirty="0">
                  <a:solidFill>
                    <a:srgbClr val="80008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 rot="21265676">
                <a:off x="6115050" y="4572000"/>
                <a:ext cx="2981325" cy="11255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zh-TW" altLang="en-US" sz="2800" b="1" dirty="0">
                    <a:solidFill>
                      <a:srgbClr val="0033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世界是平的</a:t>
                </a:r>
                <a:r>
                  <a:rPr kumimoji="1" lang="en-US" altLang="zh-TW" sz="2000" dirty="0">
                    <a:solidFill>
                      <a:srgbClr val="0033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--</a:t>
                </a:r>
                <a:r>
                  <a:rPr kumimoji="1" lang="zh-TW" altLang="zh-TW" sz="2000" dirty="0">
                    <a:solidFill>
                      <a:srgbClr val="0033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今天你懂的，可能明天就沒用。重要的是學習力</a:t>
                </a:r>
                <a:r>
                  <a:rPr kumimoji="1" lang="zh-TW" altLang="en-US" sz="2000" dirty="0">
                    <a:solidFill>
                      <a:srgbClr val="0033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。</a:t>
                </a:r>
              </a:p>
            </p:txBody>
          </p:sp>
        </p:grpSp>
        <p:sp>
          <p:nvSpPr>
            <p:cNvPr id="34" name="標題 1"/>
            <p:cNvSpPr txBox="1">
              <a:spLocks/>
            </p:cNvSpPr>
            <p:nvPr/>
          </p:nvSpPr>
          <p:spPr>
            <a:xfrm>
              <a:off x="2000232" y="3714752"/>
              <a:ext cx="4857785" cy="714380"/>
            </a:xfrm>
            <a:prstGeom prst="rect">
              <a:avLst/>
            </a:prstGeom>
            <a:solidFill>
              <a:srgbClr val="FFCCFF"/>
            </a:solidFill>
            <a:ln w="25400">
              <a:solidFill>
                <a:srgbClr val="FF0000"/>
              </a:solidFill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40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標楷體" pitchFamily="65" charset="-120"/>
                  <a:ea typeface="標楷體" pitchFamily="65" charset="-120"/>
                  <a:cs typeface="Times New Roman" pitchFamily="18" charset="0"/>
                </a:rPr>
                <a:t>世界正在急遽的改變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444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-54" t="12824" r="485" b="74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846" y="5953559"/>
            <a:ext cx="1274681" cy="97191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631" y="2212724"/>
            <a:ext cx="4494313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8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047" t="12182" r="3880" b="52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274676" y="71908"/>
            <a:ext cx="5917324" cy="166199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密碼 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學生學號</a:t>
            </a:r>
            <a:endPara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有任何問題可以詢問導師或</a:t>
            </a:r>
            <a:endPara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輔導教師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6936828" y="2687638"/>
            <a:ext cx="1072055" cy="29204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613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694" t="12607" r="4365" b="57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4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建議家長查看及填寫以下項目</a:t>
            </a:r>
            <a:b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4421" y="1359612"/>
            <a:ext cx="5909441" cy="501368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altLang="zh-TW" sz="35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zh-TW" altLang="en-US" sz="3500" b="1" i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一、查看及填寫各項內容</a:t>
            </a:r>
          </a:p>
          <a:p>
            <a:pPr marL="0" indent="0">
              <a:buNone/>
            </a:pPr>
            <a:r>
              <a:rPr lang="en-US" altLang="zh-TW" dirty="0" smtClean="0"/>
              <a:t>          </a:t>
            </a:r>
            <a:r>
              <a:rPr lang="en-US" altLang="zh-TW" sz="3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查看</a:t>
            </a:r>
          </a:p>
          <a:p>
            <a:pPr marL="0" indent="0"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我的成長故事</a:t>
            </a:r>
          </a:p>
          <a:p>
            <a:pPr marL="0" indent="0"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學習成果及特殊表現</a:t>
            </a:r>
          </a:p>
          <a:p>
            <a:pPr marL="0" indent="0"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</a:t>
            </a:r>
            <a:r>
              <a:rPr lang="en-US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(3)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生涯統整面面觀</a:t>
            </a:r>
          </a:p>
          <a:p>
            <a:pPr marL="0" indent="0">
              <a:buNone/>
            </a:pP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</a:t>
            </a:r>
            <a:r>
              <a:rPr lang="en-US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(4)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生涯發展規劃書</a:t>
            </a:r>
          </a:p>
          <a:p>
            <a:pPr marL="0" indent="0"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(5)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行為表現獎懲紀錄</a:t>
            </a:r>
          </a:p>
          <a:p>
            <a:pPr marL="0" indent="0"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lang="en-US" altLang="zh-TW" sz="3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</a:t>
            </a:r>
          </a:p>
          <a:p>
            <a:pPr marL="0" indent="0"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家長的話</a:t>
            </a:r>
          </a:p>
          <a:p>
            <a:pPr marL="0" indent="0"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</a:t>
            </a:r>
            <a:r>
              <a:rPr lang="en-US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升學進路建議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(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欲就讀五專，勾選可加分</a:t>
            </a:r>
            <a:r>
              <a:rPr lang="en-US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4" name="矩形 3"/>
          <p:cNvSpPr/>
          <p:nvPr/>
        </p:nvSpPr>
        <p:spPr>
          <a:xfrm>
            <a:off x="6463861" y="1359612"/>
            <a:ext cx="5013435" cy="50136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endParaRPr lang="en-US" altLang="zh-TW" sz="32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zh-TW" altLang="en-US" sz="3200" b="1" i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zh-TW" altLang="en-US" sz="3200" b="1" i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、查看免試入學積分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</a:t>
            </a: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均衡</a:t>
            </a:r>
            <a:r>
              <a:rPr lang="zh-TW" altLang="en-US" sz="2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endParaRPr lang="en-US" altLang="zh-TW" sz="26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altLang="zh-TW" sz="26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(</a:t>
            </a: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2)</a:t>
            </a: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  <a:r>
              <a:rPr lang="zh-TW" altLang="en-US" sz="2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endParaRPr lang="en-US" altLang="zh-TW" sz="26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altLang="zh-TW" sz="26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(</a:t>
            </a: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3)</a:t>
            </a: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五專</a:t>
            </a:r>
            <a:r>
              <a:rPr lang="zh-TW" altLang="en-US" sz="2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免試</a:t>
            </a:r>
            <a:endParaRPr lang="en-US" altLang="zh-TW" sz="26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altLang="zh-TW" sz="2600" dirty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altLang="zh-TW" sz="2600" dirty="0" smtClean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altLang="zh-TW" sz="2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31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048" t="13039" r="4041" b="65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7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7220" t="15194" r="8567" b="54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9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7220" t="12824" r="8567" b="61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2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7382" t="12823" r="9052" b="57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0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7058" t="12608" r="8729" b="50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1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49918" y="2184482"/>
            <a:ext cx="5843930" cy="2513642"/>
          </a:xfrm>
        </p:spPr>
        <p:txBody>
          <a:bodyPr>
            <a:noAutofit/>
          </a:bodyPr>
          <a:lstStyle/>
          <a:p>
            <a:pPr algn="ctr"/>
            <a:r>
              <a:rPr lang="en-US" altLang="zh-TW" sz="6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6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生涯發展家長手冊</a:t>
            </a:r>
            <a:r>
              <a:rPr lang="zh-TW" altLang="en-US" sz="6600" b="1" u="sng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使用說明</a:t>
            </a:r>
            <a:r>
              <a:rPr lang="zh-TW" altLang="en-US" sz="6600" b="1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6600" b="1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6600" b="1" u="sng" dirty="0">
              <a:solidFill>
                <a:schemeClr val="accent6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598" y="1387365"/>
            <a:ext cx="4462133" cy="44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4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952596" y="0"/>
            <a:ext cx="8229600" cy="114300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b="1" cap="none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為什麼要實施十二年國教</a:t>
            </a:r>
          </a:p>
        </p:txBody>
      </p:sp>
      <p:sp>
        <p:nvSpPr>
          <p:cNvPr id="206850" name="內容版面配置區 3"/>
          <p:cNvSpPr>
            <a:spLocks noGrp="1"/>
          </p:cNvSpPr>
          <p:nvPr>
            <p:ph sz="quarter" idx="1"/>
          </p:nvPr>
        </p:nvSpPr>
        <p:spPr>
          <a:xfrm>
            <a:off x="1518835" y="1143000"/>
            <a:ext cx="11468746" cy="1143008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buNone/>
            </a:pP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3.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因應</a:t>
            </a:r>
            <a:r>
              <a:rPr lang="zh-TW" altLang="en-US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少子</a:t>
            </a:r>
            <a:r>
              <a:rPr lang="en-US" altLang="zh-TW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/</a:t>
            </a:r>
            <a:r>
              <a:rPr lang="zh-TW" altLang="en-US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女</a:t>
            </a:r>
            <a:r>
              <a:rPr lang="zh-TW" altLang="en-US" b="1" dirty="0" smtClean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化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 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社會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大眾對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教育改革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的期待，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督促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政府加快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腳步</a:t>
            </a:r>
            <a:endPara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graphicFrame>
        <p:nvGraphicFramePr>
          <p:cNvPr id="5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929200"/>
              </p:ext>
            </p:extLst>
          </p:nvPr>
        </p:nvGraphicFramePr>
        <p:xfrm>
          <a:off x="1239863" y="2554993"/>
          <a:ext cx="9686441" cy="3943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581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標題 1">
            <a:extLst>
              <a:ext uri="{FF2B5EF4-FFF2-40B4-BE49-F238E27FC236}">
                <a16:creationId xmlns="" xmlns:a16="http://schemas.microsoft.com/office/drawing/2014/main" id="{5A82B351-53CF-422D-8777-63C6667256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466618"/>
            <a:ext cx="8229600" cy="1142735"/>
          </a:xfrm>
        </p:spPr>
        <p:txBody>
          <a:bodyPr/>
          <a:lstStyle/>
          <a:p>
            <a:pPr>
              <a:spcBef>
                <a:spcPct val="0"/>
              </a:spcBef>
              <a:buFont typeface="Calibri" panose="020F0502020204030204" pitchFamily="34" charset="0"/>
              <a:buNone/>
            </a:pP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  <a:sym typeface="Calibri" panose="020F0502020204030204" pitchFamily="34" charset="0"/>
              </a:rPr>
              <a:t>目  錄</a:t>
            </a:r>
          </a:p>
        </p:txBody>
      </p:sp>
      <p:sp>
        <p:nvSpPr>
          <p:cNvPr id="17411" name="文字版面配置區 2">
            <a:extLst>
              <a:ext uri="{FF2B5EF4-FFF2-40B4-BE49-F238E27FC236}">
                <a16:creationId xmlns="" xmlns:a16="http://schemas.microsoft.com/office/drawing/2014/main" id="{425B7CA4-D117-4C4D-BA06-C9B52ABCCB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93369" y="1701407"/>
            <a:ext cx="8955519" cy="4804251"/>
          </a:xfrm>
        </p:spPr>
        <p:txBody>
          <a:bodyPr/>
          <a:lstStyle/>
          <a:p>
            <a:pPr>
              <a:spcBef>
                <a:spcPts val="638"/>
              </a:spcBef>
              <a:buSzTx/>
              <a:buFontTx/>
              <a:buChar char="•"/>
            </a:pPr>
            <a:r>
              <a:rPr lang="zh-TW" altLang="en-US" sz="24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Calibri" panose="020F0502020204030204" pitchFamily="34" charset="0"/>
              </a:rPr>
              <a:t>望子成龍、望女成鳳</a:t>
            </a:r>
            <a:r>
              <a:rPr lang="en-US" altLang="zh-TW" sz="24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Calibri" panose="020F0502020204030204" pitchFamily="34" charset="0"/>
              </a:rPr>
              <a:t>~</a:t>
            </a:r>
            <a:r>
              <a:rPr lang="zh-TW" altLang="en-US" sz="24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Calibri" panose="020F0502020204030204" pitchFamily="34" charset="0"/>
              </a:rPr>
              <a:t>親子一同話生涯</a:t>
            </a:r>
            <a:r>
              <a:rPr lang="zh-TW" altLang="zh-TW" sz="24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Calibri" panose="020F0502020204030204" pitchFamily="34" charset="0"/>
              </a:rPr>
              <a:t> </a:t>
            </a:r>
            <a:endParaRPr lang="en-US" altLang="zh-TW" sz="24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  <a:sym typeface="Calibri" panose="020F0502020204030204" pitchFamily="34" charset="0"/>
            </a:endParaRPr>
          </a:p>
          <a:p>
            <a:pPr>
              <a:spcBef>
                <a:spcPts val="638"/>
              </a:spcBef>
              <a:buSzTx/>
              <a:buFontTx/>
              <a:buChar char="•"/>
            </a:pPr>
            <a:r>
              <a:rPr lang="zh-TW" altLang="zh-TW" sz="2400" b="1" dirty="0">
                <a:solidFill>
                  <a:srgbClr val="CC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Calibri" panose="020F0502020204030204" pitchFamily="34" charset="0"/>
              </a:rPr>
              <a:t>親子生涯發展規劃之旅</a:t>
            </a:r>
            <a:endParaRPr lang="en-US" altLang="zh-TW" sz="2400" b="1" dirty="0">
              <a:solidFill>
                <a:srgbClr val="CC99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  <a:sym typeface="Calibri" panose="020F0502020204030204" pitchFamily="34" charset="0"/>
            </a:endParaRPr>
          </a:p>
          <a:p>
            <a:pPr>
              <a:spcBef>
                <a:spcPts val="638"/>
              </a:spcBef>
              <a:buSzTx/>
              <a:buFontTx/>
              <a:buChar char="•"/>
            </a:pPr>
            <a:r>
              <a:rPr lang="zh-TW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Calibri" panose="020F0502020204030204" pitchFamily="34" charset="0"/>
              </a:rPr>
              <a:t>多元探索、發現亮點~了解孩子的</a:t>
            </a:r>
            <a:r>
              <a:rPr lang="zh-TW" altLang="zh-TW" sz="24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Calibri" panose="020F0502020204030204" pitchFamily="34" charset="0"/>
              </a:rPr>
              <a:t>學習表現</a:t>
            </a:r>
            <a:endParaRPr lang="en-US" altLang="zh-TW" sz="2400" b="1" dirty="0">
              <a:solidFill>
                <a:srgbClr val="FF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  <a:sym typeface="Calibri" panose="020F0502020204030204" pitchFamily="34" charset="0"/>
            </a:endParaRPr>
          </a:p>
          <a:p>
            <a:pPr>
              <a:spcBef>
                <a:spcPts val="638"/>
              </a:spcBef>
              <a:buSzTx/>
              <a:buFontTx/>
              <a:buChar char="•"/>
            </a:pPr>
            <a:r>
              <a:rPr lang="zh-TW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Calibri" panose="020F0502020204030204" pitchFamily="34" charset="0"/>
              </a:rPr>
              <a:t>天生我才必有用~認識</a:t>
            </a:r>
            <a:r>
              <a:rPr lang="zh-TW" altLang="zh-TW" sz="24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Calibri" panose="020F0502020204030204" pitchFamily="34" charset="0"/>
              </a:rPr>
              <a:t>性向</a:t>
            </a:r>
            <a:r>
              <a:rPr lang="zh-TW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Calibri" panose="020F0502020204030204" pitchFamily="34" charset="0"/>
              </a:rPr>
              <a:t>測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Calibri" panose="020F0502020204030204" pitchFamily="34" charset="0"/>
              </a:rPr>
              <a:t>驗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  <a:sym typeface="Calibri" panose="020F0502020204030204" pitchFamily="34" charset="0"/>
            </a:endParaRPr>
          </a:p>
          <a:p>
            <a:pPr>
              <a:spcBef>
                <a:spcPts val="638"/>
              </a:spcBef>
              <a:buSzTx/>
              <a:buFontTx/>
              <a:buChar char="•"/>
            </a:pPr>
            <a:r>
              <a:rPr lang="zh-TW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Calibri" panose="020F0502020204030204" pitchFamily="34" charset="0"/>
              </a:rPr>
              <a:t>鐘鼎山林、各有天性~認識</a:t>
            </a:r>
            <a:r>
              <a:rPr lang="zh-TW" altLang="zh-TW" sz="24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Calibri" panose="020F0502020204030204" pitchFamily="34" charset="0"/>
              </a:rPr>
              <a:t>多元智慧</a:t>
            </a:r>
            <a:endParaRPr lang="en-US" altLang="zh-TW" sz="2400" b="1" dirty="0">
              <a:solidFill>
                <a:srgbClr val="FF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  <a:sym typeface="Calibri" panose="020F0502020204030204" pitchFamily="34" charset="0"/>
            </a:endParaRPr>
          </a:p>
          <a:p>
            <a:pPr>
              <a:spcBef>
                <a:spcPts val="638"/>
              </a:spcBef>
              <a:buSzTx/>
              <a:buFontTx/>
              <a:buChar char="•"/>
            </a:pPr>
            <a:r>
              <a:rPr lang="zh-TW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Calibri" panose="020F0502020204030204" pitchFamily="34" charset="0"/>
              </a:rPr>
              <a:t>真我的風采~認識</a:t>
            </a:r>
            <a:r>
              <a:rPr lang="zh-TW" altLang="zh-TW" sz="24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Calibri" panose="020F0502020204030204" pitchFamily="34" charset="0"/>
              </a:rPr>
              <a:t>人格特質</a:t>
            </a:r>
            <a:endParaRPr lang="en-US" altLang="zh-TW" sz="2400" b="1" dirty="0">
              <a:solidFill>
                <a:srgbClr val="FF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  <a:sym typeface="Calibri" panose="020F0502020204030204" pitchFamily="34" charset="0"/>
            </a:endParaRPr>
          </a:p>
          <a:p>
            <a:pPr>
              <a:spcBef>
                <a:spcPts val="638"/>
              </a:spcBef>
              <a:buSzTx/>
              <a:buFontTx/>
              <a:buChar char="•"/>
            </a:pPr>
            <a:r>
              <a:rPr lang="zh-TW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Calibri" panose="020F0502020204030204" pitchFamily="34" charset="0"/>
              </a:rPr>
              <a:t>擇其所愛、愛其所選~認識</a:t>
            </a:r>
            <a:r>
              <a:rPr lang="zh-TW" altLang="zh-TW" sz="24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Calibri" panose="020F0502020204030204" pitchFamily="34" charset="0"/>
              </a:rPr>
              <a:t>興趣</a:t>
            </a:r>
            <a:r>
              <a:rPr lang="zh-TW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Calibri" panose="020F0502020204030204" pitchFamily="34" charset="0"/>
              </a:rPr>
              <a:t>測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Calibri" panose="020F0502020204030204" pitchFamily="34" charset="0"/>
              </a:rPr>
              <a:t>驗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  <a:sym typeface="Calibri" panose="020F0502020204030204" pitchFamily="34" charset="0"/>
            </a:endParaRPr>
          </a:p>
          <a:p>
            <a:pPr>
              <a:spcBef>
                <a:spcPts val="638"/>
              </a:spcBef>
              <a:buSzTx/>
              <a:buFontTx/>
              <a:buChar char="•"/>
            </a:pPr>
            <a:r>
              <a:rPr lang="zh-TW" altLang="zh-TW" sz="2400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Calibri" panose="020F0502020204030204" pitchFamily="34" charset="0"/>
              </a:rPr>
              <a:t>條條大路通羅馬~認識適性</a:t>
            </a:r>
            <a:r>
              <a:rPr lang="zh-TW" altLang="zh-TW" sz="2400" b="1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Calibri" panose="020F0502020204030204" pitchFamily="34" charset="0"/>
              </a:rPr>
              <a:t>入學管</a:t>
            </a:r>
            <a:r>
              <a:rPr lang="zh-TW" altLang="en-US" sz="2400" b="1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Calibri" panose="020F0502020204030204" pitchFamily="34" charset="0"/>
              </a:rPr>
              <a:t>道</a:t>
            </a:r>
            <a:endParaRPr lang="en-US" altLang="zh-TW" sz="2400" b="1" dirty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  <a:sym typeface="Calibri" panose="020F0502020204030204" pitchFamily="34" charset="0"/>
            </a:endParaRPr>
          </a:p>
          <a:p>
            <a:pPr>
              <a:spcBef>
                <a:spcPts val="638"/>
              </a:spcBef>
              <a:buSzTx/>
              <a:buFontTx/>
              <a:buChar char="•"/>
            </a:pPr>
            <a:r>
              <a:rPr lang="zh-TW" altLang="zh-TW" sz="2400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Calibri" panose="020F0502020204030204" pitchFamily="34" charset="0"/>
              </a:rPr>
              <a:t>明明白白我的心~</a:t>
            </a:r>
            <a:r>
              <a:rPr lang="zh-TW" altLang="zh-TW" sz="2400" b="1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Calibri" panose="020F0502020204030204" pitchFamily="34" charset="0"/>
              </a:rPr>
              <a:t>價值觀</a:t>
            </a:r>
            <a:r>
              <a:rPr lang="zh-TW" altLang="zh-TW" sz="2400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Calibri" panose="020F0502020204030204" pitchFamily="34" charset="0"/>
              </a:rPr>
              <a:t>與親子溝通</a:t>
            </a:r>
            <a:endParaRPr lang="en-US" altLang="zh-TW" sz="2400" b="1" dirty="0">
              <a:solidFill>
                <a:srgbClr val="3333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  <a:sym typeface="Calibri" panose="020F0502020204030204" pitchFamily="34" charset="0"/>
            </a:endParaRPr>
          </a:p>
          <a:p>
            <a:pPr>
              <a:spcBef>
                <a:spcPts val="638"/>
              </a:spcBef>
              <a:buSzTx/>
              <a:buFontTx/>
              <a:buChar char="•"/>
            </a:pPr>
            <a:r>
              <a:rPr lang="zh-TW" altLang="zh-TW" sz="2400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Calibri" panose="020F0502020204030204" pitchFamily="34" charset="0"/>
              </a:rPr>
              <a:t>附錄-認識</a:t>
            </a:r>
            <a:r>
              <a:rPr lang="zh-TW" altLang="zh-TW" sz="2400" b="1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Calibri" panose="020F0502020204030204" pitchFamily="34" charset="0"/>
              </a:rPr>
              <a:t>群科</a:t>
            </a:r>
          </a:p>
          <a:p>
            <a:pPr>
              <a:spcBef>
                <a:spcPts val="638"/>
              </a:spcBef>
              <a:buSzTx/>
              <a:buNone/>
            </a:pPr>
            <a:endParaRPr lang="zh-TW" altLang="zh-TW" sz="2800" b="1" dirty="0">
              <a:solidFill>
                <a:srgbClr val="FFC000"/>
              </a:solidFill>
              <a:latin typeface="Calibri" panose="020F0502020204030204" pitchFamily="34" charset="0"/>
              <a:ea typeface="新細明體" panose="02020500000000000000" pitchFamily="18" charset="-12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spcBef>
                <a:spcPts val="638"/>
              </a:spcBef>
              <a:buSzTx/>
              <a:buFontTx/>
              <a:buChar char="•"/>
            </a:pPr>
            <a:endParaRPr lang="zh-TW" altLang="zh-TW" sz="2800" b="1" dirty="0">
              <a:solidFill>
                <a:srgbClr val="6666FF"/>
              </a:solidFill>
              <a:latin typeface="Calibri" panose="020F0502020204030204" pitchFamily="34" charset="0"/>
              <a:ea typeface="新細明體" panose="02020500000000000000" pitchFamily="18" charset="-12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spcBef>
                <a:spcPts val="638"/>
              </a:spcBef>
              <a:buSzTx/>
              <a:buFontTx/>
              <a:buChar char="•"/>
            </a:pPr>
            <a:endParaRPr lang="zh-TW" altLang="zh-TW" sz="2800" b="1" dirty="0">
              <a:solidFill>
                <a:srgbClr val="FF9900"/>
              </a:solidFill>
              <a:latin typeface="Calibri" panose="020F0502020204030204" pitchFamily="34" charset="0"/>
              <a:ea typeface="新細明體" panose="02020500000000000000" pitchFamily="18" charset="-12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spcBef>
                <a:spcPts val="638"/>
              </a:spcBef>
              <a:buSzTx/>
              <a:buFontTx/>
              <a:buChar char="•"/>
            </a:pPr>
            <a:endParaRPr lang="zh-TW" altLang="zh-TW" sz="2800" b="1" dirty="0">
              <a:solidFill>
                <a:srgbClr val="FF99CC"/>
              </a:solidFill>
              <a:latin typeface="Calibri" panose="020F0502020204030204" pitchFamily="34" charset="0"/>
              <a:ea typeface="新細明體" panose="02020500000000000000" pitchFamily="18" charset="-12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spcBef>
                <a:spcPts val="638"/>
              </a:spcBef>
              <a:buSzTx/>
              <a:buFontTx/>
              <a:buChar char="•"/>
            </a:pPr>
            <a:endParaRPr lang="zh-TW" altLang="zh-TW" b="1" dirty="0">
              <a:solidFill>
                <a:srgbClr val="00B0F0"/>
              </a:solidFill>
              <a:latin typeface="Calibri" panose="020F0502020204030204" pitchFamily="34" charset="0"/>
              <a:ea typeface="新細明體" panose="02020500000000000000" pitchFamily="18" charset="-12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spcBef>
                <a:spcPts val="638"/>
              </a:spcBef>
              <a:buSzTx/>
              <a:buFontTx/>
              <a:buChar char="•"/>
            </a:pPr>
            <a:endParaRPr lang="zh-TW" altLang="zh-TW" b="1" dirty="0">
              <a:solidFill>
                <a:srgbClr val="92D050"/>
              </a:solidFill>
              <a:latin typeface="Calibri" panose="020F0502020204030204" pitchFamily="34" charset="0"/>
              <a:ea typeface="新細明體" panose="02020500000000000000" pitchFamily="18" charset="-12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spcBef>
                <a:spcPts val="638"/>
              </a:spcBef>
              <a:buSzTx/>
              <a:buFontTx/>
              <a:buChar char="•"/>
            </a:pPr>
            <a:endParaRPr lang="zh-TW" altLang="zh-TW" b="1" dirty="0">
              <a:solidFill>
                <a:srgbClr val="CC9900"/>
              </a:solidFill>
              <a:latin typeface="Calibri" panose="020F0502020204030204" pitchFamily="34" charset="0"/>
              <a:ea typeface="新細明體" panose="02020500000000000000" pitchFamily="18" charset="-12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spcBef>
                <a:spcPts val="638"/>
              </a:spcBef>
              <a:buSzTx/>
              <a:buFontTx/>
              <a:buChar char="•"/>
            </a:pPr>
            <a:endParaRPr lang="zh-TW" altLang="en-US" dirty="0">
              <a:latin typeface="Calibri" panose="020F0502020204030204" pitchFamily="34" charset="0"/>
              <a:ea typeface="新細明體" panose="02020500000000000000" pitchFamily="18" charset="-12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8382017" y="2143117"/>
            <a:ext cx="1871663" cy="1188847"/>
            <a:chOff x="6858016" y="2143116"/>
            <a:chExt cx="1871663" cy="1188847"/>
          </a:xfrm>
        </p:grpSpPr>
        <p:sp>
          <p:nvSpPr>
            <p:cNvPr id="9" name="矩形圖說文字 8">
              <a:extLst>
                <a:ext uri="{FF2B5EF4-FFF2-40B4-BE49-F238E27FC236}">
                  <a16:creationId xmlns="" xmlns:a16="http://schemas.microsoft.com/office/drawing/2014/main" id="{3C6149A7-0267-4E3F-95F3-7B8C7BE9F248}"/>
                </a:ext>
              </a:extLst>
            </p:cNvPr>
            <p:cNvSpPr/>
            <p:nvPr/>
          </p:nvSpPr>
          <p:spPr>
            <a:xfrm rot="5400000" flipH="1">
              <a:off x="7253429" y="1747703"/>
              <a:ext cx="1080837" cy="1871663"/>
            </a:xfrm>
            <a:prstGeom prst="wedgeRect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dirty="0">
                <a:solidFill>
                  <a:srgbClr val="FFFFFF"/>
                </a:solidFill>
                <a:latin typeface="Arial"/>
                <a:ea typeface="新細明體"/>
              </a:endParaRPr>
            </a:p>
          </p:txBody>
        </p:sp>
        <p:sp>
          <p:nvSpPr>
            <p:cNvPr id="17416" name="文字方塊 12">
              <a:extLst>
                <a:ext uri="{FF2B5EF4-FFF2-40B4-BE49-F238E27FC236}">
                  <a16:creationId xmlns="" xmlns:a16="http://schemas.microsoft.com/office/drawing/2014/main" id="{E2B9AF71-4554-4541-8365-7B96032425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72330" y="2500306"/>
              <a:ext cx="1511300" cy="831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認識孩子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dirty="0">
                <a:ea typeface="新細明體" pitchFamily="18" charset="-12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7739074" y="4286257"/>
            <a:ext cx="1800225" cy="1115823"/>
            <a:chOff x="6215073" y="4286256"/>
            <a:chExt cx="1800225" cy="1115823"/>
          </a:xfrm>
        </p:grpSpPr>
        <p:sp>
          <p:nvSpPr>
            <p:cNvPr id="10" name="矩形圖說文字 9">
              <a:extLst>
                <a:ext uri="{FF2B5EF4-FFF2-40B4-BE49-F238E27FC236}">
                  <a16:creationId xmlns="" xmlns:a16="http://schemas.microsoft.com/office/drawing/2014/main" id="{CA5803F4-8240-4A38-AEBA-B74583912235}"/>
                </a:ext>
              </a:extLst>
            </p:cNvPr>
            <p:cNvSpPr/>
            <p:nvPr/>
          </p:nvSpPr>
          <p:spPr>
            <a:xfrm rot="5400000" flipH="1">
              <a:off x="6575561" y="3925768"/>
              <a:ext cx="1079250" cy="1800225"/>
            </a:xfrm>
            <a:prstGeom prst="wedgeRect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>
                <a:solidFill>
                  <a:srgbClr val="FFFFFF"/>
                </a:solidFill>
                <a:latin typeface="Arial"/>
                <a:ea typeface="新細明體"/>
              </a:endParaRPr>
            </a:p>
          </p:txBody>
        </p:sp>
        <p:sp>
          <p:nvSpPr>
            <p:cNvPr id="17417" name="文字方塊 13">
              <a:extLst>
                <a:ext uri="{FF2B5EF4-FFF2-40B4-BE49-F238E27FC236}">
                  <a16:creationId xmlns="" xmlns:a16="http://schemas.microsoft.com/office/drawing/2014/main" id="{BF7316A4-F914-42BB-B470-FE931B5742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9388" y="4572008"/>
              <a:ext cx="1439862" cy="830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認識環境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dirty="0">
                <a:ea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468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Shape 94">
            <a:extLst>
              <a:ext uri="{FF2B5EF4-FFF2-40B4-BE49-F238E27FC236}">
                <a16:creationId xmlns="" xmlns:a16="http://schemas.microsoft.com/office/drawing/2014/main" id="{C65D5978-4E6F-49CF-BCB9-07FE156A182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4" t="10921" r="32651" b="10471"/>
          <a:stretch>
            <a:fillRect/>
          </a:stretch>
        </p:blipFill>
        <p:spPr bwMode="auto">
          <a:xfrm>
            <a:off x="1631950" y="1382394"/>
            <a:ext cx="3384550" cy="4823295"/>
          </a:xfrm>
          <a:prstGeom prst="rect">
            <a:avLst/>
          </a:prstGeom>
          <a:noFill/>
          <a:ln w="9525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Shape 95">
            <a:extLst>
              <a:ext uri="{FF2B5EF4-FFF2-40B4-BE49-F238E27FC236}">
                <a16:creationId xmlns="" xmlns:a16="http://schemas.microsoft.com/office/drawing/2014/main" id="{ED09692B-5A4A-4AAC-A320-C7458FDDAB9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3" t="10065" r="32890" b="11971"/>
          <a:stretch>
            <a:fillRect/>
          </a:stretch>
        </p:blipFill>
        <p:spPr bwMode="auto">
          <a:xfrm>
            <a:off x="4251325" y="1450640"/>
            <a:ext cx="3168650" cy="4736003"/>
          </a:xfrm>
          <a:prstGeom prst="rect">
            <a:avLst/>
          </a:prstGeom>
          <a:noFill/>
          <a:ln w="9525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Shape 96">
            <a:extLst>
              <a:ext uri="{FF2B5EF4-FFF2-40B4-BE49-F238E27FC236}">
                <a16:creationId xmlns="" xmlns:a16="http://schemas.microsoft.com/office/drawing/2014/main" id="{FFADF03B-C8D5-434D-A5AA-CBF2A53D5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2133107"/>
            <a:ext cx="4371814" cy="4298690"/>
          </a:xfrm>
          <a:prstGeom prst="wedgeRoundRectCallout">
            <a:avLst>
              <a:gd name="adj1" fmla="val -60949"/>
              <a:gd name="adj2" fmla="val -32139"/>
              <a:gd name="adj3" fmla="val 16667"/>
            </a:avLst>
          </a:prstGeom>
          <a:solidFill>
            <a:schemeClr val="bg1"/>
          </a:solidFill>
          <a:ln w="25400">
            <a:solidFill>
              <a:srgbClr val="FF9999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</a:pPr>
            <a:r>
              <a:rPr kumimoji="1"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kumimoji="1" lang="zh-TW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抓周</a:t>
            </a:r>
            <a:r>
              <a:rPr kumimoji="1"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等民俗活動為開端，喚起最初對</a:t>
            </a:r>
            <a:r>
              <a:rPr kumimoji="1" lang="zh-TW" altLang="zh-TW" sz="2800" b="1" u="sng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孩子的期待</a:t>
            </a:r>
            <a:r>
              <a:rPr kumimoji="1"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與對未來的寄望，除了隨機選擇與簡單的預測外，提供建議給家長在孩子的成長過程中，可以參照的客觀資訊及有條理的方式，</a:t>
            </a:r>
            <a:r>
              <a:rPr kumimoji="1" lang="zh-TW" altLang="zh-TW" sz="28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一起來協助孩子進行自我探索與認識</a:t>
            </a:r>
          </a:p>
        </p:txBody>
      </p:sp>
      <p:sp>
        <p:nvSpPr>
          <p:cNvPr id="18437" name="Shape 97">
            <a:extLst>
              <a:ext uri="{FF2B5EF4-FFF2-40B4-BE49-F238E27FC236}">
                <a16:creationId xmlns="" xmlns:a16="http://schemas.microsoft.com/office/drawing/2014/main" id="{B73C2A88-3F15-4031-B557-44D4E681E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57167"/>
            <a:ext cx="9144000" cy="71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</a:pPr>
            <a:r>
              <a:rPr kumimoji="1" lang="zh-TW" altLang="zh-TW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 panose="020F0502020204030204" pitchFamily="34" charset="0"/>
              </a:rPr>
              <a:t> </a:t>
            </a:r>
            <a:r>
              <a:rPr kumimoji="1" lang="zh-TW" altLang="zh-TW" sz="36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望子成龍、望女成鳳~親子一同話生涯</a:t>
            </a:r>
          </a:p>
        </p:txBody>
      </p:sp>
    </p:spTree>
    <p:extLst>
      <p:ext uri="{BB962C8B-B14F-4D97-AF65-F5344CB8AC3E}">
        <p14:creationId xmlns:p14="http://schemas.microsoft.com/office/powerpoint/2010/main" val="359605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Shape 102">
            <a:extLst>
              <a:ext uri="{FF2B5EF4-FFF2-40B4-BE49-F238E27FC236}">
                <a16:creationId xmlns="" xmlns:a16="http://schemas.microsoft.com/office/drawing/2014/main" id="{BBC0BA45-1314-4EFF-9FE8-935CA0096AC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1" t="9422" r="34096" b="11755"/>
          <a:stretch>
            <a:fillRect/>
          </a:stretch>
        </p:blipFill>
        <p:spPr bwMode="auto">
          <a:xfrm>
            <a:off x="5016502" y="1341129"/>
            <a:ext cx="3311525" cy="4607445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Shape 103">
            <a:extLst>
              <a:ext uri="{FF2B5EF4-FFF2-40B4-BE49-F238E27FC236}">
                <a16:creationId xmlns="" xmlns:a16="http://schemas.microsoft.com/office/drawing/2014/main" id="{0DF1CD3A-2F13-4103-B600-FB7BF8E0F14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2" t="9850" r="34096" b="10471"/>
          <a:stretch>
            <a:fillRect/>
          </a:stretch>
        </p:blipFill>
        <p:spPr bwMode="auto">
          <a:xfrm>
            <a:off x="1603376" y="1341129"/>
            <a:ext cx="3413125" cy="4607445"/>
          </a:xfrm>
          <a:prstGeom prst="rect">
            <a:avLst/>
          </a:prstGeom>
          <a:noFill/>
          <a:ln w="9525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Shape 104">
            <a:extLst>
              <a:ext uri="{FF2B5EF4-FFF2-40B4-BE49-F238E27FC236}">
                <a16:creationId xmlns="" xmlns:a16="http://schemas.microsoft.com/office/drawing/2014/main" id="{DE22872D-2E65-49F2-9639-68BA107BE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5952" y="2579092"/>
            <a:ext cx="3666746" cy="2984800"/>
          </a:xfrm>
          <a:prstGeom prst="wedgeRoundRectCallout">
            <a:avLst>
              <a:gd name="adj1" fmla="val -60949"/>
              <a:gd name="adj2" fmla="val -32139"/>
              <a:gd name="adj3" fmla="val 16667"/>
            </a:avLst>
          </a:prstGeom>
          <a:solidFill>
            <a:schemeClr val="bg1"/>
          </a:solidFill>
          <a:ln w="25400">
            <a:solidFill>
              <a:srgbClr val="FF00FF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</a:pPr>
            <a:r>
              <a:rPr kumimoji="1"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家長可先與孩子一起進行本手冊的「</a:t>
            </a:r>
            <a:r>
              <a:rPr kumimoji="1" lang="zh-TW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親子生涯發展規劃之旅</a:t>
            </a:r>
            <a:r>
              <a:rPr kumimoji="1"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」單元，檢核自己對孩子生涯資訊的基本認識程度</a:t>
            </a:r>
          </a:p>
        </p:txBody>
      </p:sp>
      <p:sp>
        <p:nvSpPr>
          <p:cNvPr id="19461" name="Shape 105">
            <a:extLst>
              <a:ext uri="{FF2B5EF4-FFF2-40B4-BE49-F238E27FC236}">
                <a16:creationId xmlns="" xmlns:a16="http://schemas.microsoft.com/office/drawing/2014/main" id="{A361758A-F328-4842-95BA-7E812D75D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76" y="415830"/>
            <a:ext cx="5167331" cy="64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</a:pPr>
            <a:r>
              <a:rPr kumimoji="1" lang="zh-TW" altLang="zh-TW" b="1" dirty="0">
                <a:solidFill>
                  <a:srgbClr val="333399"/>
                </a:solidFill>
                <a:latin typeface="Calibri" panose="020F0502020204030204" pitchFamily="34" charset="0"/>
                <a:ea typeface="新細明體" pitchFamily="18" charset="-120"/>
                <a:sym typeface="Calibri" panose="020F0502020204030204" pitchFamily="34" charset="0"/>
              </a:rPr>
              <a:t> </a:t>
            </a:r>
            <a:r>
              <a:rPr kumimoji="1" lang="zh-TW" altLang="zh-TW" sz="36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親子生涯發展規劃之旅</a:t>
            </a:r>
          </a:p>
        </p:txBody>
      </p:sp>
    </p:spTree>
    <p:extLst>
      <p:ext uri="{BB962C8B-B14F-4D97-AF65-F5344CB8AC3E}">
        <p14:creationId xmlns:p14="http://schemas.microsoft.com/office/powerpoint/2010/main" val="424969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Shape 110">
            <a:extLst>
              <a:ext uri="{FF2B5EF4-FFF2-40B4-BE49-F238E27FC236}">
                <a16:creationId xmlns="" xmlns:a16="http://schemas.microsoft.com/office/drawing/2014/main" id="{D40C5098-8E6C-4BF7-91DB-D1842BBAC36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2" t="8992" r="32410" b="11115"/>
          <a:stretch>
            <a:fillRect/>
          </a:stretch>
        </p:blipFill>
        <p:spPr bwMode="auto">
          <a:xfrm>
            <a:off x="1558927" y="698338"/>
            <a:ext cx="3744913" cy="495979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Shape 111">
            <a:extLst>
              <a:ext uri="{FF2B5EF4-FFF2-40B4-BE49-F238E27FC236}">
                <a16:creationId xmlns="" xmlns:a16="http://schemas.microsoft.com/office/drawing/2014/main" id="{31E1C3F5-BFF0-4241-A84E-41D7ABE8744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8" t="10278" r="33855" b="11111"/>
          <a:stretch>
            <a:fillRect/>
          </a:stretch>
        </p:blipFill>
        <p:spPr bwMode="auto">
          <a:xfrm>
            <a:off x="4124325" y="2133107"/>
            <a:ext cx="3600450" cy="4434448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Shape 112">
            <a:extLst>
              <a:ext uri="{FF2B5EF4-FFF2-40B4-BE49-F238E27FC236}">
                <a16:creationId xmlns="" xmlns:a16="http://schemas.microsoft.com/office/drawing/2014/main" id="{1EF20B56-7887-42E9-BB75-5A15084FB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787" y="2925086"/>
            <a:ext cx="4031416" cy="3375830"/>
          </a:xfrm>
          <a:prstGeom prst="wedgeRoundRectCallout">
            <a:avLst>
              <a:gd name="adj1" fmla="val -60949"/>
              <a:gd name="adj2" fmla="val -32139"/>
              <a:gd name="adj3" fmla="val 16667"/>
            </a:avLst>
          </a:prstGeom>
          <a:solidFill>
            <a:schemeClr val="bg1"/>
          </a:solidFill>
          <a:ln w="25400">
            <a:solidFill>
              <a:srgbClr val="00B050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</a:pPr>
            <a:r>
              <a:rPr kumimoji="1"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協助家長重新檢視孩子的</a:t>
            </a:r>
            <a:r>
              <a:rPr kumimoji="1" lang="zh-TW" altLang="zh-TW" sz="32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kumimoji="1" lang="zh-TW" altLang="zh-TW" sz="3200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紀錄</a:t>
            </a:r>
            <a:r>
              <a:rPr kumimoji="1" lang="zh-TW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kumimoji="1"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看見他在各項探索體驗學習上的</a:t>
            </a:r>
            <a:r>
              <a:rPr kumimoji="1" lang="zh-TW" altLang="zh-TW" sz="3200" b="1" u="sng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長處</a:t>
            </a:r>
            <a:r>
              <a:rPr kumimoji="1"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，才能從中提供孩子學習所需的資源與支援</a:t>
            </a:r>
          </a:p>
        </p:txBody>
      </p:sp>
      <p:sp>
        <p:nvSpPr>
          <p:cNvPr id="20485" name="Shape 113">
            <a:extLst>
              <a:ext uri="{FF2B5EF4-FFF2-40B4-BE49-F238E27FC236}">
                <a16:creationId xmlns="" xmlns:a16="http://schemas.microsoft.com/office/drawing/2014/main" id="{7E46D91E-B98A-4253-A253-AF5C3CC83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1439" y="333300"/>
            <a:ext cx="5553075" cy="131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</a:pPr>
            <a:r>
              <a:rPr kumimoji="1" lang="zh-TW" altLang="zh-TW" b="1" dirty="0">
                <a:solidFill>
                  <a:srgbClr val="333399"/>
                </a:solidFill>
                <a:latin typeface="Calibri" panose="020F0502020204030204" pitchFamily="34" charset="0"/>
                <a:ea typeface="新細明體" pitchFamily="18" charset="-120"/>
                <a:sym typeface="Calibri" panose="020F0502020204030204" pitchFamily="34" charset="0"/>
              </a:rPr>
              <a:t> </a:t>
            </a:r>
            <a:r>
              <a:rPr kumimoji="1" lang="zh-TW" altLang="zh-TW" sz="36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多元探索、發現亮點~</a:t>
            </a:r>
          </a:p>
          <a:p>
            <a:pPr algn="ctr" eaLnBrk="1" fontAlgn="base" hangingPunct="1">
              <a:spcBef>
                <a:spcPts val="725"/>
              </a:spcBef>
              <a:spcAft>
                <a:spcPct val="0"/>
              </a:spcAft>
              <a:buClr>
                <a:srgbClr val="000000"/>
              </a:buClr>
              <a:buSzPct val="25000"/>
            </a:pPr>
            <a:r>
              <a:rPr kumimoji="1" lang="zh-TW" altLang="zh-TW" sz="36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了解孩子的學習</a:t>
            </a:r>
            <a:r>
              <a:rPr kumimoji="1" lang="zh-TW" altLang="zh-TW" sz="3600" b="1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表現</a:t>
            </a:r>
            <a:endParaRPr kumimoji="1" lang="en-US" altLang="zh-TW" sz="3600" b="1" dirty="0" smtClean="0">
              <a:solidFill>
                <a:srgbClr val="FF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fontAlgn="base" hangingPunct="1">
              <a:spcBef>
                <a:spcPts val="725"/>
              </a:spcBef>
              <a:spcAft>
                <a:spcPct val="0"/>
              </a:spcAft>
              <a:buClr>
                <a:srgbClr val="000000"/>
              </a:buClr>
              <a:buSzPct val="25000"/>
            </a:pPr>
            <a:r>
              <a:rPr kumimoji="1" lang="en-US" altLang="zh-TW" sz="3600" b="1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(p.16)</a:t>
            </a:r>
            <a:endParaRPr kumimoji="1" lang="zh-TW" altLang="zh-TW" sz="3600" b="1" dirty="0">
              <a:solidFill>
                <a:srgbClr val="FF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7817057"/>
      </p:ext>
    </p:extLst>
  </p:cSld>
  <p:clrMapOvr>
    <a:masterClrMapping/>
  </p:clrMapOvr>
  <p:transition advTm="5000">
    <p:cut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hape 118">
            <a:extLst>
              <a:ext uri="{FF2B5EF4-FFF2-40B4-BE49-F238E27FC236}">
                <a16:creationId xmlns="" xmlns:a16="http://schemas.microsoft.com/office/drawing/2014/main" id="{69FC4F85-A5C3-43C7-B6AD-FA6045DEC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2" y="261879"/>
            <a:ext cx="5553075" cy="131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</a:pPr>
            <a:r>
              <a:rPr kumimoji="1" lang="zh-TW" altLang="zh-TW" sz="36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天生我才必有用~</a:t>
            </a:r>
          </a:p>
          <a:p>
            <a:pPr algn="ctr" eaLnBrk="1" fontAlgn="base" hangingPunct="1">
              <a:spcBef>
                <a:spcPts val="725"/>
              </a:spcBef>
              <a:spcAft>
                <a:spcPct val="0"/>
              </a:spcAft>
              <a:buClr>
                <a:srgbClr val="000000"/>
              </a:buClr>
              <a:buSzPct val="25000"/>
            </a:pPr>
            <a:r>
              <a:rPr kumimoji="1" lang="zh-TW" altLang="zh-TW" sz="36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認識性向測驗</a:t>
            </a:r>
          </a:p>
        </p:txBody>
      </p:sp>
      <p:pic>
        <p:nvPicPr>
          <p:cNvPr id="21507" name="Shape 119">
            <a:extLst>
              <a:ext uri="{FF2B5EF4-FFF2-40B4-BE49-F238E27FC236}">
                <a16:creationId xmlns="" xmlns:a16="http://schemas.microsoft.com/office/drawing/2014/main" id="{45B11E04-E5B2-4C1B-B3B4-FE54CBFB214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1" t="9850" r="36874" b="11328"/>
          <a:stretch>
            <a:fillRect/>
          </a:stretch>
        </p:blipFill>
        <p:spPr bwMode="auto">
          <a:xfrm>
            <a:off x="1612900" y="1053857"/>
            <a:ext cx="3600450" cy="5110567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Shape 120">
            <a:extLst>
              <a:ext uri="{FF2B5EF4-FFF2-40B4-BE49-F238E27FC236}">
                <a16:creationId xmlns="" xmlns:a16="http://schemas.microsoft.com/office/drawing/2014/main" id="{E477BDB5-054C-4695-97A6-7A5D7B72543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7" t="9850" r="32530" b="12183"/>
          <a:stretch>
            <a:fillRect/>
          </a:stretch>
        </p:blipFill>
        <p:spPr bwMode="auto">
          <a:xfrm>
            <a:off x="4008440" y="2277536"/>
            <a:ext cx="3095625" cy="4247167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Shape 121">
            <a:extLst>
              <a:ext uri="{FF2B5EF4-FFF2-40B4-BE49-F238E27FC236}">
                <a16:creationId xmlns="" xmlns:a16="http://schemas.microsoft.com/office/drawing/2014/main" id="{69B5AF14-28CB-47D9-AA4F-6D6A8EB30F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528" y="2493386"/>
            <a:ext cx="4359704" cy="3526608"/>
          </a:xfrm>
          <a:prstGeom prst="wedgeRoundRectCallout">
            <a:avLst>
              <a:gd name="adj1" fmla="val -60949"/>
              <a:gd name="adj2" fmla="val -32139"/>
              <a:gd name="adj3" fmla="val 16667"/>
            </a:avLst>
          </a:prstGeom>
          <a:solidFill>
            <a:schemeClr val="bg1"/>
          </a:solidFill>
          <a:ln w="25400">
            <a:solidFill>
              <a:schemeClr val="accent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</a:pPr>
            <a:r>
              <a:rPr kumimoji="1"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學校通常會在國二時，為學生實施</a:t>
            </a:r>
            <a:r>
              <a:rPr kumimoji="1" lang="zh-TW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性向測驗</a:t>
            </a:r>
            <a:r>
              <a:rPr kumimoji="1"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，並指導學生將測驗結果填寫或黏貼在「</a:t>
            </a:r>
            <a:r>
              <a:rPr kumimoji="1" lang="zh-TW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國中學生生涯輔導紀錄手冊</a:t>
            </a:r>
            <a:r>
              <a:rPr kumimoji="1"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」中，家長可參閱並與孩子一同討論測驗結果所代表的涵義</a:t>
            </a:r>
          </a:p>
        </p:txBody>
      </p:sp>
    </p:spTree>
    <p:extLst>
      <p:ext uri="{BB962C8B-B14F-4D97-AF65-F5344CB8AC3E}">
        <p14:creationId xmlns:p14="http://schemas.microsoft.com/office/powerpoint/2010/main" val="260282013"/>
      </p:ext>
    </p:extLst>
  </p:cSld>
  <p:clrMapOvr>
    <a:masterClrMapping/>
  </p:clrMapOvr>
  <p:transition advTm="5000">
    <p:cut thruBlk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hape 126">
            <a:extLst>
              <a:ext uri="{FF2B5EF4-FFF2-40B4-BE49-F238E27FC236}">
                <a16:creationId xmlns="" xmlns:a16="http://schemas.microsoft.com/office/drawing/2014/main" id="{0B0D12FF-B133-4B0D-B751-E44F7A939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427" y="261879"/>
            <a:ext cx="5553075" cy="131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</a:pPr>
            <a:r>
              <a:rPr kumimoji="1" lang="zh-TW" altLang="zh-TW" b="1" dirty="0">
                <a:solidFill>
                  <a:srgbClr val="333399"/>
                </a:solidFill>
                <a:latin typeface="Calibri" panose="020F0502020204030204" pitchFamily="34" charset="0"/>
                <a:ea typeface="新細明體" pitchFamily="18" charset="-120"/>
                <a:sym typeface="Calibri" panose="020F0502020204030204" pitchFamily="34" charset="0"/>
              </a:rPr>
              <a:t> </a:t>
            </a:r>
            <a:r>
              <a:rPr kumimoji="1" lang="zh-TW" altLang="zh-TW" sz="36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鐘鼎山林、各有天性~</a:t>
            </a:r>
          </a:p>
          <a:p>
            <a:pPr algn="ctr" eaLnBrk="1" fontAlgn="base" hangingPunct="1">
              <a:spcBef>
                <a:spcPts val="725"/>
              </a:spcBef>
              <a:spcAft>
                <a:spcPct val="0"/>
              </a:spcAft>
              <a:buClr>
                <a:srgbClr val="000000"/>
              </a:buClr>
              <a:buSzPct val="25000"/>
            </a:pPr>
            <a:r>
              <a:rPr kumimoji="1" lang="zh-TW" altLang="zh-TW" sz="36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認識多元智慧</a:t>
            </a:r>
          </a:p>
        </p:txBody>
      </p:sp>
      <p:pic>
        <p:nvPicPr>
          <p:cNvPr id="22531" name="Shape 127">
            <a:extLst>
              <a:ext uri="{FF2B5EF4-FFF2-40B4-BE49-F238E27FC236}">
                <a16:creationId xmlns="" xmlns:a16="http://schemas.microsoft.com/office/drawing/2014/main" id="{88E26E84-7CE6-4844-BA82-C4AC7E21CDB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7" t="9270" r="32196" b="11024"/>
          <a:stretch>
            <a:fillRect/>
          </a:stretch>
        </p:blipFill>
        <p:spPr bwMode="auto">
          <a:xfrm>
            <a:off x="1631950" y="1414136"/>
            <a:ext cx="3816350" cy="4678867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Shape 128">
            <a:extLst>
              <a:ext uri="{FF2B5EF4-FFF2-40B4-BE49-F238E27FC236}">
                <a16:creationId xmlns="" xmlns:a16="http://schemas.microsoft.com/office/drawing/2014/main" id="{DB89E180-A739-4AE9-A2C1-2A0430DA109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8" t="9982" r="32095" b="11380"/>
          <a:stretch>
            <a:fillRect/>
          </a:stretch>
        </p:blipFill>
        <p:spPr bwMode="auto">
          <a:xfrm>
            <a:off x="4367215" y="2493387"/>
            <a:ext cx="3736975" cy="4102737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Shape 129">
            <a:extLst>
              <a:ext uri="{FF2B5EF4-FFF2-40B4-BE49-F238E27FC236}">
                <a16:creationId xmlns="" xmlns:a16="http://schemas.microsoft.com/office/drawing/2014/main" id="{6E112E25-2F1E-47B9-91DA-051BEF395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7665" y="2709236"/>
            <a:ext cx="3485582" cy="2498195"/>
          </a:xfrm>
          <a:prstGeom prst="wedgeRoundRectCallout">
            <a:avLst>
              <a:gd name="adj1" fmla="val -60949"/>
              <a:gd name="adj2" fmla="val -32139"/>
              <a:gd name="adj3" fmla="val 16667"/>
            </a:avLst>
          </a:prstGeom>
          <a:solidFill>
            <a:schemeClr val="bg1"/>
          </a:solidFill>
          <a:ln w="25400">
            <a:solidFill>
              <a:srgbClr val="FF00FF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</a:pPr>
            <a:r>
              <a:rPr kumimoji="1"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kumimoji="1" lang="zh-TW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連連看</a:t>
            </a:r>
            <a:r>
              <a:rPr kumimoji="1"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遊戲為開端，幫助家長了解孩子的多元智慧表現，進一步與孩子討論未來適合的工作或職業等</a:t>
            </a:r>
          </a:p>
        </p:txBody>
      </p:sp>
    </p:spTree>
    <p:extLst>
      <p:ext uri="{BB962C8B-B14F-4D97-AF65-F5344CB8AC3E}">
        <p14:creationId xmlns:p14="http://schemas.microsoft.com/office/powerpoint/2010/main" val="2216735700"/>
      </p:ext>
    </p:extLst>
  </p:cSld>
  <p:clrMapOvr>
    <a:masterClrMapping/>
  </p:clrMapOvr>
  <p:transition advTm="5000">
    <p:cut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hape 134">
            <a:extLst>
              <a:ext uri="{FF2B5EF4-FFF2-40B4-BE49-F238E27FC236}">
                <a16:creationId xmlns="" xmlns:a16="http://schemas.microsoft.com/office/drawing/2014/main" id="{58DBD314-CD3E-43F6-B1F3-A0C866AD2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57166"/>
            <a:ext cx="9144000" cy="64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</a:pPr>
            <a:r>
              <a:rPr kumimoji="1" lang="zh-TW" altLang="zh-TW" b="1" dirty="0">
                <a:solidFill>
                  <a:srgbClr val="333399"/>
                </a:solidFill>
                <a:latin typeface="Calibri" panose="020F0502020204030204" pitchFamily="34" charset="0"/>
                <a:ea typeface="新細明體" pitchFamily="18" charset="-120"/>
                <a:sym typeface="Calibri" panose="020F0502020204030204" pitchFamily="34" charset="0"/>
              </a:rPr>
              <a:t> </a:t>
            </a:r>
            <a:r>
              <a:rPr kumimoji="1" lang="zh-TW" altLang="zh-TW" sz="36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真我的風采~認識人格特質</a:t>
            </a:r>
          </a:p>
        </p:txBody>
      </p:sp>
      <p:pic>
        <p:nvPicPr>
          <p:cNvPr id="23555" name="Shape 135">
            <a:extLst>
              <a:ext uri="{FF2B5EF4-FFF2-40B4-BE49-F238E27FC236}">
                <a16:creationId xmlns="" xmlns:a16="http://schemas.microsoft.com/office/drawing/2014/main" id="{11EF0AC3-0E82-4EAE-BC33-4F9A0950E1B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1" t="9209" r="34563" b="11113"/>
          <a:stretch>
            <a:fillRect/>
          </a:stretch>
        </p:blipFill>
        <p:spPr bwMode="auto">
          <a:xfrm>
            <a:off x="1619250" y="1450640"/>
            <a:ext cx="3613150" cy="4607446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Shape 136">
            <a:extLst>
              <a:ext uri="{FF2B5EF4-FFF2-40B4-BE49-F238E27FC236}">
                <a16:creationId xmlns="" xmlns:a16="http://schemas.microsoft.com/office/drawing/2014/main" id="{A6BAA981-847D-44FD-8C4A-EADD2B55621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6" t="9850" r="32169" b="12183"/>
          <a:stretch>
            <a:fillRect/>
          </a:stretch>
        </p:blipFill>
        <p:spPr bwMode="auto">
          <a:xfrm>
            <a:off x="4440240" y="2420379"/>
            <a:ext cx="3559175" cy="4248753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7" name="Shape 137">
            <a:extLst>
              <a:ext uri="{FF2B5EF4-FFF2-40B4-BE49-F238E27FC236}">
                <a16:creationId xmlns="" xmlns:a16="http://schemas.microsoft.com/office/drawing/2014/main" id="{04669EB7-7433-434F-9562-1169CEE73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0852" y="2637815"/>
            <a:ext cx="3971331" cy="2383636"/>
          </a:xfrm>
          <a:prstGeom prst="wedgeRoundRectCallout">
            <a:avLst>
              <a:gd name="adj1" fmla="val -60949"/>
              <a:gd name="adj2" fmla="val -32139"/>
              <a:gd name="adj3" fmla="val 16667"/>
            </a:avLst>
          </a:prstGeom>
          <a:solidFill>
            <a:schemeClr val="bg1"/>
          </a:solidFill>
          <a:ln w="25400">
            <a:solidFill>
              <a:srgbClr val="7030A0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</a:pPr>
            <a:r>
              <a:rPr kumimoji="1" lang="zh-TW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搭配</a:t>
            </a:r>
            <a:r>
              <a:rPr kumimoji="1" lang="zh-TW" altLang="zh-TW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</a:t>
            </a:r>
            <a:r>
              <a:rPr kumimoji="1" lang="zh-TW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學生生涯輔導紀錄</a:t>
            </a:r>
            <a:r>
              <a:rPr kumimoji="1" lang="zh-TW" altLang="zh-TW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手冊</a:t>
            </a:r>
            <a:r>
              <a:rPr kumimoji="1" lang="zh-TW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kumimoji="1" lang="zh-TW" altLang="zh-TW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生涯檔案</a:t>
            </a:r>
            <a:r>
              <a:rPr kumimoji="1" lang="zh-TW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kumimoji="1"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檢視家長對孩子人格特質的觀察與了解</a:t>
            </a:r>
          </a:p>
        </p:txBody>
      </p:sp>
    </p:spTree>
    <p:extLst>
      <p:ext uri="{BB962C8B-B14F-4D97-AF65-F5344CB8AC3E}">
        <p14:creationId xmlns:p14="http://schemas.microsoft.com/office/powerpoint/2010/main" val="157615164"/>
      </p:ext>
    </p:extLst>
  </p:cSld>
  <p:clrMapOvr>
    <a:masterClrMapping/>
  </p:clrMapOvr>
  <p:transition advTm="5000">
    <p:cut thruBlk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hape 142">
            <a:extLst>
              <a:ext uri="{FF2B5EF4-FFF2-40B4-BE49-F238E27FC236}">
                <a16:creationId xmlns="" xmlns:a16="http://schemas.microsoft.com/office/drawing/2014/main" id="{3CE69FA4-1EC3-4E8C-BD07-CFB7E72B0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428604"/>
            <a:ext cx="9144001" cy="64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</a:pPr>
            <a:r>
              <a:rPr kumimoji="1" lang="zh-TW" altLang="zh-TW" b="1" dirty="0">
                <a:solidFill>
                  <a:srgbClr val="333399"/>
                </a:solidFill>
                <a:latin typeface="Calibri" panose="020F0502020204030204" pitchFamily="34" charset="0"/>
                <a:ea typeface="新細明體" pitchFamily="18" charset="-120"/>
                <a:sym typeface="Calibri" panose="020F0502020204030204" pitchFamily="34" charset="0"/>
              </a:rPr>
              <a:t> </a:t>
            </a:r>
            <a:r>
              <a:rPr kumimoji="1" lang="zh-TW" altLang="zh-TW" sz="36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擇其所愛、愛其所選~認識</a:t>
            </a:r>
            <a:r>
              <a:rPr kumimoji="1" lang="zh-TW" altLang="zh-TW" sz="3600" b="1" u="sng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興趣測驗</a:t>
            </a:r>
          </a:p>
        </p:txBody>
      </p:sp>
      <p:pic>
        <p:nvPicPr>
          <p:cNvPr id="24579" name="Shape 143">
            <a:extLst>
              <a:ext uri="{FF2B5EF4-FFF2-40B4-BE49-F238E27FC236}">
                <a16:creationId xmlns="" xmlns:a16="http://schemas.microsoft.com/office/drawing/2014/main" id="{672C697B-B3BF-4D3E-939A-30245ED21DD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9850" r="30846" b="11971"/>
          <a:stretch>
            <a:fillRect/>
          </a:stretch>
        </p:blipFill>
        <p:spPr bwMode="auto">
          <a:xfrm>
            <a:off x="1647825" y="1496667"/>
            <a:ext cx="3600450" cy="4667756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Shape 144">
            <a:extLst>
              <a:ext uri="{FF2B5EF4-FFF2-40B4-BE49-F238E27FC236}">
                <a16:creationId xmlns="" xmlns:a16="http://schemas.microsoft.com/office/drawing/2014/main" id="{2001988D-768E-4FC9-B13D-6B158F9D45B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4" t="20773" r="34302" b="10899"/>
          <a:stretch>
            <a:fillRect/>
          </a:stretch>
        </p:blipFill>
        <p:spPr bwMode="auto">
          <a:xfrm>
            <a:off x="4411663" y="2531477"/>
            <a:ext cx="3567112" cy="4137654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Shape 145">
            <a:extLst>
              <a:ext uri="{FF2B5EF4-FFF2-40B4-BE49-F238E27FC236}">
                <a16:creationId xmlns="" xmlns:a16="http://schemas.microsoft.com/office/drawing/2014/main" id="{DA7DE308-8308-4499-8A1E-7D209DFC6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2523541"/>
            <a:ext cx="4010186" cy="3882126"/>
          </a:xfrm>
          <a:prstGeom prst="wedgeRoundRectCallout">
            <a:avLst>
              <a:gd name="adj1" fmla="val -60949"/>
              <a:gd name="adj2" fmla="val -32139"/>
              <a:gd name="adj3" fmla="val 16667"/>
            </a:avLst>
          </a:prstGeom>
          <a:solidFill>
            <a:schemeClr val="bg1"/>
          </a:solidFill>
          <a:ln w="25400">
            <a:solidFill>
              <a:srgbClr val="FABF8E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</a:pPr>
            <a:r>
              <a:rPr kumimoji="1"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家長可以透過孩子喜歡的休閒活動類別了解其興趣，生涯抉擇時，除了在日常生活進行觀察外，亦可透過</a:t>
            </a:r>
            <a:r>
              <a:rPr kumimoji="1" lang="zh-TW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興趣測驗</a:t>
            </a:r>
            <a:r>
              <a:rPr kumimoji="1"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，認識個人的</a:t>
            </a:r>
            <a:r>
              <a:rPr kumimoji="1" lang="zh-TW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職業興趣</a:t>
            </a:r>
            <a:r>
              <a:rPr kumimoji="1"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kumimoji="1" lang="zh-TW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生涯選擇</a:t>
            </a:r>
            <a:r>
              <a:rPr kumimoji="1"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間的關係</a:t>
            </a:r>
          </a:p>
        </p:txBody>
      </p:sp>
    </p:spTree>
    <p:extLst>
      <p:ext uri="{BB962C8B-B14F-4D97-AF65-F5344CB8AC3E}">
        <p14:creationId xmlns:p14="http://schemas.microsoft.com/office/powerpoint/2010/main" val="2048428827"/>
      </p:ext>
    </p:extLst>
  </p:cSld>
  <p:clrMapOvr>
    <a:masterClrMapping/>
  </p:clrMapOvr>
  <p:transition advTm="5000">
    <p:cut thruBlk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hape 150">
            <a:extLst>
              <a:ext uri="{FF2B5EF4-FFF2-40B4-BE49-F238E27FC236}">
                <a16:creationId xmlns="" xmlns:a16="http://schemas.microsoft.com/office/drawing/2014/main" id="{0D1F7A4F-492E-4D17-8671-7BC19E145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57166"/>
            <a:ext cx="9144000" cy="66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</a:pPr>
            <a:r>
              <a:rPr kumimoji="1" lang="zh-TW" altLang="zh-TW" b="1" dirty="0">
                <a:solidFill>
                  <a:srgbClr val="6666FF"/>
                </a:solidFill>
                <a:latin typeface="Calibri" panose="020F0502020204030204" pitchFamily="34" charset="0"/>
                <a:ea typeface="新細明體" pitchFamily="18" charset="-120"/>
                <a:sym typeface="Calibri" panose="020F0502020204030204" pitchFamily="34" charset="0"/>
              </a:rPr>
              <a:t> </a:t>
            </a:r>
            <a:r>
              <a:rPr kumimoji="1" lang="zh-TW" altLang="zh-TW" sz="36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條條大路通羅馬~認識適性入學管道</a:t>
            </a:r>
          </a:p>
        </p:txBody>
      </p:sp>
      <p:pic>
        <p:nvPicPr>
          <p:cNvPr id="25603" name="Shape 151">
            <a:extLst>
              <a:ext uri="{FF2B5EF4-FFF2-40B4-BE49-F238E27FC236}">
                <a16:creationId xmlns="" xmlns:a16="http://schemas.microsoft.com/office/drawing/2014/main" id="{6CCFA2CA-B1E5-4D4B-B914-C9B32D39B04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2" t="10278" r="34734" b="11111"/>
          <a:stretch>
            <a:fillRect/>
          </a:stretch>
        </p:blipFill>
        <p:spPr bwMode="auto">
          <a:xfrm>
            <a:off x="1631950" y="1269707"/>
            <a:ext cx="3708400" cy="4823296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Shape 152">
            <a:extLst>
              <a:ext uri="{FF2B5EF4-FFF2-40B4-BE49-F238E27FC236}">
                <a16:creationId xmlns="" xmlns:a16="http://schemas.microsoft.com/office/drawing/2014/main" id="{A3F89518-3F96-4D10-9F8C-4C0F3FCFA93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5" t="10706" r="33975" b="26805"/>
          <a:stretch>
            <a:fillRect/>
          </a:stretch>
        </p:blipFill>
        <p:spPr bwMode="auto">
          <a:xfrm>
            <a:off x="4079875" y="2996506"/>
            <a:ext cx="3600450" cy="3677386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Shape 153">
            <a:extLst>
              <a:ext uri="{FF2B5EF4-FFF2-40B4-BE49-F238E27FC236}">
                <a16:creationId xmlns="" xmlns:a16="http://schemas.microsoft.com/office/drawing/2014/main" id="{1F647F7D-B06A-4894-8ED8-4B5477BE9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88" y="2523542"/>
            <a:ext cx="4355804" cy="4067821"/>
          </a:xfrm>
          <a:prstGeom prst="wedgeRoundRectCallout">
            <a:avLst>
              <a:gd name="adj1" fmla="val -60949"/>
              <a:gd name="adj2" fmla="val -32139"/>
              <a:gd name="adj3" fmla="val 16667"/>
            </a:avLst>
          </a:prstGeom>
          <a:solidFill>
            <a:schemeClr val="bg1"/>
          </a:solidFill>
          <a:ln w="25400">
            <a:solidFill>
              <a:srgbClr val="8CB3E3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</a:pPr>
            <a:r>
              <a:rPr kumimoji="1" lang="zh-TW" altLang="zh-TW" sz="2400" b="1" dirty="0">
                <a:latin typeface="Calibri" panose="020F0502020204030204" pitchFamily="34" charset="0"/>
                <a:ea typeface="新細明體" pitchFamily="18" charset="-120"/>
                <a:sym typeface="Calibri" panose="020F0502020204030204" pitchFamily="34" charset="0"/>
              </a:rPr>
              <a:t> </a:t>
            </a:r>
            <a:r>
              <a:rPr kumimoji="1"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高級中等學校有多元入學管道，要進入某個學校或科別，可考慮孩子的專長、興趣及特殊表現等，選擇適合管道，家長可參考「</a:t>
            </a:r>
            <a:r>
              <a:rPr kumimoji="1" lang="zh-TW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國中學生生涯輔導紀錄手冊-生涯統整面面觀</a:t>
            </a:r>
            <a:r>
              <a:rPr kumimoji="1"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」與孩子一同進行討論</a:t>
            </a:r>
          </a:p>
        </p:txBody>
      </p:sp>
    </p:spTree>
    <p:extLst>
      <p:ext uri="{BB962C8B-B14F-4D97-AF65-F5344CB8AC3E}">
        <p14:creationId xmlns:p14="http://schemas.microsoft.com/office/powerpoint/2010/main" val="3939721429"/>
      </p:ext>
    </p:extLst>
  </p:cSld>
  <p:clrMapOvr>
    <a:masterClrMapping/>
  </p:clrMapOvr>
  <p:transition advTm="5000">
    <p:cut thruBlk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hape 158">
            <a:extLst>
              <a:ext uri="{FF2B5EF4-FFF2-40B4-BE49-F238E27FC236}">
                <a16:creationId xmlns="" xmlns:a16="http://schemas.microsoft.com/office/drawing/2014/main" id="{9F269C69-A710-41A4-B444-413081D4B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5938" y="295208"/>
            <a:ext cx="5040312" cy="131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</a:pPr>
            <a:r>
              <a:rPr kumimoji="1" lang="zh-TW" altLang="zh-TW" b="1" dirty="0">
                <a:solidFill>
                  <a:srgbClr val="FFC000"/>
                </a:solidFill>
                <a:latin typeface="Calibri" panose="020F0502020204030204" pitchFamily="34" charset="0"/>
                <a:ea typeface="新細明體" pitchFamily="18" charset="-120"/>
                <a:sym typeface="Calibri" panose="020F0502020204030204" pitchFamily="34" charset="0"/>
              </a:rPr>
              <a:t> </a:t>
            </a:r>
            <a:r>
              <a:rPr kumimoji="1" lang="zh-TW" altLang="zh-TW" sz="36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明明白白我的心~</a:t>
            </a:r>
          </a:p>
          <a:p>
            <a:pPr algn="ctr" eaLnBrk="1" fontAlgn="base" hangingPunct="1">
              <a:spcBef>
                <a:spcPts val="725"/>
              </a:spcBef>
              <a:spcAft>
                <a:spcPct val="0"/>
              </a:spcAft>
              <a:buClr>
                <a:srgbClr val="000000"/>
              </a:buClr>
              <a:buSzPct val="25000"/>
            </a:pPr>
            <a:r>
              <a:rPr kumimoji="1" lang="zh-TW" altLang="zh-TW" sz="36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價值觀與親子溝通</a:t>
            </a:r>
          </a:p>
        </p:txBody>
      </p:sp>
      <p:pic>
        <p:nvPicPr>
          <p:cNvPr id="26627" name="Shape 159">
            <a:extLst>
              <a:ext uri="{FF2B5EF4-FFF2-40B4-BE49-F238E27FC236}">
                <a16:creationId xmlns="" xmlns:a16="http://schemas.microsoft.com/office/drawing/2014/main" id="{1ACA348A-5C4D-441F-8B02-9B1D27CFAB2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3" t="9850" r="35181" b="12613"/>
          <a:stretch>
            <a:fillRect/>
          </a:stretch>
        </p:blipFill>
        <p:spPr bwMode="auto">
          <a:xfrm>
            <a:off x="510100" y="671725"/>
            <a:ext cx="4176713" cy="5183575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Shape 160">
            <a:extLst>
              <a:ext uri="{FF2B5EF4-FFF2-40B4-BE49-F238E27FC236}">
                <a16:creationId xmlns="" xmlns:a16="http://schemas.microsoft.com/office/drawing/2014/main" id="{5E55D172-6642-462F-B29C-B0B59915E63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0" t="9209" r="33977" b="11113"/>
          <a:stretch>
            <a:fillRect/>
          </a:stretch>
        </p:blipFill>
        <p:spPr bwMode="auto">
          <a:xfrm>
            <a:off x="2732599" y="2034127"/>
            <a:ext cx="3671888" cy="3958308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Shape 161">
            <a:extLst>
              <a:ext uri="{FF2B5EF4-FFF2-40B4-BE49-F238E27FC236}">
                <a16:creationId xmlns="" xmlns:a16="http://schemas.microsoft.com/office/drawing/2014/main" id="{53B0DE77-43FD-4C56-A21B-CF758B64C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2759" y="2348957"/>
            <a:ext cx="5269424" cy="4175746"/>
          </a:xfrm>
          <a:prstGeom prst="wedgeRoundRectCallout">
            <a:avLst>
              <a:gd name="adj1" fmla="val -60949"/>
              <a:gd name="adj2" fmla="val -32139"/>
              <a:gd name="adj3" fmla="val 16667"/>
            </a:avLst>
          </a:prstGeom>
          <a:solidFill>
            <a:schemeClr val="bg1"/>
          </a:solidFill>
          <a:ln w="25400">
            <a:solidFill>
              <a:srgbClr val="FF6600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</a:pPr>
            <a:r>
              <a:rPr kumimoji="1"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作文題目「我的志願」為引導，並搭配動動手活動，讓家長了解其與孩子價值觀之不同，藉由與孩子溝通討論的過程中，多一點傾聽、同理，多一些機會讓孩子表達，或許會發現孩子有自己的想法，他們需要的是家人的理解、支持與引導</a:t>
            </a:r>
          </a:p>
          <a:p>
            <a:pPr eaLnBrk="1" fontAlgn="base" hangingPunct="1">
              <a:spcBef>
                <a:spcPts val="438"/>
              </a:spcBef>
              <a:spcAft>
                <a:spcPct val="0"/>
              </a:spcAft>
              <a:buClr>
                <a:srgbClr val="000000"/>
              </a:buClr>
            </a:pPr>
            <a:endParaRPr kumimoji="1" lang="zh-TW" altLang="zh-TW" sz="2200" dirty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7617536"/>
      </p:ext>
    </p:extLst>
  </p:cSld>
  <p:clrMapOvr>
    <a:masterClrMapping/>
  </p:clrMapOvr>
  <p:transition advTm="5000">
    <p:cut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/>
          </p:cNvSpPr>
          <p:nvPr/>
        </p:nvSpPr>
        <p:spPr bwMode="auto">
          <a:xfrm>
            <a:off x="1952596" y="857233"/>
            <a:ext cx="8424862" cy="7905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6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基北區</a:t>
            </a:r>
            <a:r>
              <a:rPr kumimoji="1" lang="zh-TW" altLang="en-US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國中畢業生人數逐年減少</a:t>
            </a:r>
          </a:p>
        </p:txBody>
      </p:sp>
      <p:graphicFrame>
        <p:nvGraphicFramePr>
          <p:cNvPr id="7" name="Group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898340"/>
              </p:ext>
            </p:extLst>
          </p:nvPr>
        </p:nvGraphicFramePr>
        <p:xfrm>
          <a:off x="1558345" y="1854554"/>
          <a:ext cx="8950815" cy="3644724"/>
        </p:xfrm>
        <a:graphic>
          <a:graphicData uri="http://schemas.openxmlformats.org/drawingml/2006/table">
            <a:tbl>
              <a:tblPr/>
              <a:tblGrid>
                <a:gridCol w="16629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143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43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1435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1604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1435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1435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607454"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學年度</a:t>
                      </a:r>
                      <a:endParaRPr kumimoji="1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105 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106 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107 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108 </a:t>
                      </a:r>
                      <a:endParaRPr kumimoji="1" lang="zh-TW" altLang="zh-TW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109 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110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07454"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全國人數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271,978 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239,736 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227,039</a:t>
                      </a:r>
                      <a:endParaRPr kumimoji="1" lang="zh-TW" altLang="zh-TW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211,571</a:t>
                      </a:r>
                      <a:endParaRPr kumimoji="1" lang="zh-TW" altLang="zh-TW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206,977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199,873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7454"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基隆市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4,344 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3,685 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3,454</a:t>
                      </a:r>
                      <a:endParaRPr kumimoji="1" lang="zh-TW" altLang="zh-TW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3,109</a:t>
                      </a:r>
                      <a:endParaRPr kumimoji="1" lang="zh-TW" altLang="zh-TW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3,003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2,828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7454"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臺北市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26,675 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23,116 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22,312</a:t>
                      </a:r>
                      <a:endParaRPr kumimoji="1" lang="zh-TW" altLang="zh-TW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20,366</a:t>
                      </a:r>
                      <a:endParaRPr kumimoji="1" lang="zh-TW" altLang="zh-TW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21,293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20,466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07454"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新北市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42,885 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37,480 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35,539</a:t>
                      </a:r>
                      <a:endParaRPr kumimoji="1" lang="zh-TW" altLang="zh-TW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33,493</a:t>
                      </a:r>
                      <a:endParaRPr kumimoji="1" lang="zh-TW" altLang="zh-TW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32,042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31,356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07454"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基北區合計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73,904 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64,281 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61,305</a:t>
                      </a:r>
                      <a:endParaRPr kumimoji="1" lang="zh-TW" altLang="zh-TW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56,968</a:t>
                      </a:r>
                      <a:endParaRPr kumimoji="1" lang="zh-TW" altLang="zh-TW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56,338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54,650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5247934" y="5646210"/>
            <a:ext cx="15716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-2,976</a:t>
            </a:r>
            <a:endParaRPr lang="zh-TW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4025507" y="5643578"/>
            <a:ext cx="15716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-9,623</a:t>
            </a:r>
            <a:endParaRPr lang="zh-TW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6390942" y="5633331"/>
            <a:ext cx="15716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-4,337</a:t>
            </a:r>
            <a:endParaRPr lang="zh-TW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11" name="文字方塊 10"/>
          <p:cNvSpPr txBox="1">
            <a:spLocks noChangeArrowheads="1"/>
          </p:cNvSpPr>
          <p:nvPr/>
        </p:nvSpPr>
        <p:spPr bwMode="auto">
          <a:xfrm>
            <a:off x="8739206" y="5643578"/>
            <a:ext cx="15716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-1,688</a:t>
            </a:r>
            <a:endParaRPr lang="zh-TW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7438249" y="5643578"/>
            <a:ext cx="15716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-630</a:t>
            </a:r>
            <a:endParaRPr lang="zh-TW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86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hape 166">
            <a:extLst>
              <a:ext uri="{FF2B5EF4-FFF2-40B4-BE49-F238E27FC236}">
                <a16:creationId xmlns="" xmlns:a16="http://schemas.microsoft.com/office/drawing/2014/main" id="{5047301D-F833-4607-847D-EAE9BCBAC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5" y="2066446"/>
            <a:ext cx="5456856" cy="3810706"/>
          </a:xfrm>
          <a:prstGeom prst="wedgeRoundRectCallout">
            <a:avLst>
              <a:gd name="adj1" fmla="val -60949"/>
              <a:gd name="adj2" fmla="val -32139"/>
              <a:gd name="adj3" fmla="val 16667"/>
            </a:avLst>
          </a:prstGeom>
          <a:solidFill>
            <a:schemeClr val="bg1"/>
          </a:solidFill>
          <a:ln w="25400">
            <a:solidFill>
              <a:srgbClr val="6666FF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</a:pPr>
            <a:r>
              <a:rPr kumimoji="1"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目前技術型高中(高職)所設的科目相當豐富多元，學校也安排了許多參訪活動與課程，供同學試探與了解，家長可以透過附錄認識職群與就讀該職群所需的興趣、性向，以及對應的工作產業。</a:t>
            </a:r>
          </a:p>
        </p:txBody>
      </p:sp>
      <p:sp>
        <p:nvSpPr>
          <p:cNvPr id="27651" name="Shape 167">
            <a:extLst>
              <a:ext uri="{FF2B5EF4-FFF2-40B4-BE49-F238E27FC236}">
                <a16:creationId xmlns="" xmlns:a16="http://schemas.microsoft.com/office/drawing/2014/main" id="{33FDFF81-4B62-4511-BB1F-17E6B03FA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69824"/>
            <a:ext cx="9144000" cy="64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</a:pPr>
            <a:r>
              <a:rPr kumimoji="1" lang="zh-TW" altLang="zh-TW" sz="36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附錄-認識群科</a:t>
            </a:r>
          </a:p>
        </p:txBody>
      </p:sp>
      <p:pic>
        <p:nvPicPr>
          <p:cNvPr id="27652" name="Shape 168" descr="C:\Users\NTNU\Documents\My Screen Captures\家長版宣導手冊-修改版-FINAL - PDF-XChange Viewer.jpg">
            <a:extLst>
              <a:ext uri="{FF2B5EF4-FFF2-40B4-BE49-F238E27FC236}">
                <a16:creationId xmlns="" xmlns:a16="http://schemas.microsoft.com/office/drawing/2014/main" id="{BDE4976C-A1C6-42A2-B6D9-167C9793060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" r="1672" b="1340"/>
          <a:stretch>
            <a:fillRect/>
          </a:stretch>
        </p:blipFill>
        <p:spPr bwMode="auto">
          <a:xfrm>
            <a:off x="1882775" y="909427"/>
            <a:ext cx="4249738" cy="5624798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808922"/>
      </p:ext>
    </p:extLst>
  </p:cSld>
  <p:clrMapOvr>
    <a:masterClrMapping/>
  </p:clrMapOvr>
  <p:transition advTm="5000">
    <p:cut thruBlk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92313" y="1"/>
            <a:ext cx="82296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找到一條最</a:t>
            </a:r>
            <a:r>
              <a:rPr lang="zh-TW" altLang="en-US" sz="6600" b="1" dirty="0">
                <a:solidFill>
                  <a:srgbClr val="CC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適合</a:t>
            </a:r>
            <a:r>
              <a:rPr lang="zh-TW" altLang="en-US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自己的路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600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創造自己的最大價值</a:t>
            </a:r>
            <a:endParaRPr lang="en-US" altLang="zh-TW" sz="3600" b="1" dirty="0">
              <a:solidFill>
                <a:srgbClr val="0000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78532" name="Picture 6" descr="AY2819Bb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76" y="2286001"/>
            <a:ext cx="5597525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68979"/>
      </p:ext>
    </p:extLst>
  </p:cSld>
  <p:clrMapOvr>
    <a:masterClrMapping/>
  </p:clrMapOvr>
  <p:transition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49918" y="2184482"/>
            <a:ext cx="5843930" cy="2513642"/>
          </a:xfrm>
        </p:spPr>
        <p:txBody>
          <a:bodyPr>
            <a:no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十二年國民基本教育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b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u="sng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</a:t>
            </a:r>
            <a:r>
              <a:rPr lang="zh-TW" altLang="en-US" b="1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架構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en-US" b="1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核心精神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598" y="1387365"/>
            <a:ext cx="4462133" cy="44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0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圓角矩形 5"/>
          <p:cNvSpPr>
            <a:spLocks/>
          </p:cNvSpPr>
          <p:nvPr/>
        </p:nvSpPr>
        <p:spPr bwMode="auto">
          <a:xfrm>
            <a:off x="2525714" y="142876"/>
            <a:ext cx="7845425" cy="6030913"/>
          </a:xfrm>
          <a:custGeom>
            <a:avLst/>
            <a:gdLst>
              <a:gd name="T0" fmla="*/ 599514 w 7845151"/>
              <a:gd name="T1" fmla="*/ 128192 h 6030670"/>
              <a:gd name="T2" fmla="*/ 727705 w 7845151"/>
              <a:gd name="T3" fmla="*/ 0 h 6030670"/>
              <a:gd name="T4" fmla="*/ 7719169 w 7845151"/>
              <a:gd name="T5" fmla="*/ 0 h 6030670"/>
              <a:gd name="T6" fmla="*/ 7847353 w 7845151"/>
              <a:gd name="T7" fmla="*/ 128192 h 6030670"/>
              <a:gd name="T8" fmla="*/ 7847353 w 7845151"/>
              <a:gd name="T9" fmla="*/ 5904432 h 6030670"/>
              <a:gd name="T10" fmla="*/ 7719169 w 7845151"/>
              <a:gd name="T11" fmla="*/ 6032621 h 6030670"/>
              <a:gd name="T12" fmla="*/ 727705 w 7845151"/>
              <a:gd name="T13" fmla="*/ 6032621 h 6030670"/>
              <a:gd name="T14" fmla="*/ 599514 w 7845151"/>
              <a:gd name="T15" fmla="*/ 5904432 h 6030670"/>
              <a:gd name="T16" fmla="*/ 0 w 7845151"/>
              <a:gd name="T17" fmla="*/ 3057752 h 6030670"/>
              <a:gd name="T18" fmla="*/ 599514 w 7845151"/>
              <a:gd name="T19" fmla="*/ 128192 h 603067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845151"/>
              <a:gd name="T31" fmla="*/ 0 h 6030670"/>
              <a:gd name="T32" fmla="*/ 7845151 w 7845151"/>
              <a:gd name="T33" fmla="*/ 6030670 h 603067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845151" h="6030670">
                <a:moveTo>
                  <a:pt x="599346" y="128152"/>
                </a:moveTo>
                <a:cubicBezTo>
                  <a:pt x="599346" y="57376"/>
                  <a:pt x="656722" y="0"/>
                  <a:pt x="727498" y="0"/>
                </a:cubicBezTo>
                <a:lnTo>
                  <a:pt x="7716999" y="0"/>
                </a:lnTo>
                <a:cubicBezTo>
                  <a:pt x="7787775" y="0"/>
                  <a:pt x="7845151" y="57376"/>
                  <a:pt x="7845151" y="128152"/>
                </a:cubicBezTo>
                <a:lnTo>
                  <a:pt x="7845151" y="5902518"/>
                </a:lnTo>
                <a:cubicBezTo>
                  <a:pt x="7845151" y="5973294"/>
                  <a:pt x="7787775" y="6030670"/>
                  <a:pt x="7716999" y="6030670"/>
                </a:cubicBezTo>
                <a:lnTo>
                  <a:pt x="727498" y="6030670"/>
                </a:lnTo>
                <a:cubicBezTo>
                  <a:pt x="656722" y="6030670"/>
                  <a:pt x="599346" y="5973294"/>
                  <a:pt x="599346" y="5902518"/>
                </a:cubicBezTo>
                <a:lnTo>
                  <a:pt x="0" y="3056763"/>
                </a:lnTo>
                <a:lnTo>
                  <a:pt x="599346" y="128152"/>
                </a:lnTo>
                <a:close/>
              </a:path>
            </a:pathLst>
          </a:custGeom>
          <a:gradFill rotWithShape="0">
            <a:gsLst>
              <a:gs pos="0">
                <a:schemeClr val="tx1">
                  <a:alpha val="20000"/>
                </a:schemeClr>
              </a:gs>
              <a:gs pos="100000">
                <a:schemeClr val="tx1">
                  <a:alpha val="50000"/>
                </a:schemeClr>
              </a:gs>
            </a:gsLst>
            <a:lin ang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165959" name="Picture 71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639616" y="142852"/>
            <a:ext cx="8317418" cy="64347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693" y="287605"/>
            <a:ext cx="908050" cy="614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2952728" y="357166"/>
            <a:ext cx="7143800" cy="1000132"/>
          </a:xfrm>
          <a:prstGeom prst="rect">
            <a:avLst/>
          </a:prstGeom>
          <a:noFill/>
          <a:ln w="50800" algn="ctr">
            <a:solidFill>
              <a:srgbClr val="3333FF"/>
            </a:solidFill>
            <a:miter lim="800000"/>
            <a:headEnd/>
            <a:tailEnd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3200">
              <a:solidFill>
                <a:srgbClr val="FFFFFF"/>
              </a:solidFill>
              <a:latin typeface="Arial"/>
              <a:ea typeface="新細明體"/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2952728" y="1500174"/>
            <a:ext cx="7143800" cy="928694"/>
          </a:xfrm>
          <a:prstGeom prst="rect">
            <a:avLst/>
          </a:prstGeom>
          <a:noFill/>
          <a:ln w="50800" algn="ctr">
            <a:solidFill>
              <a:srgbClr val="FF0000"/>
            </a:solidFill>
            <a:miter lim="800000"/>
            <a:headEnd/>
            <a:tailEnd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3200">
              <a:solidFill>
                <a:srgbClr val="FFFFFF"/>
              </a:solidFill>
              <a:latin typeface="Arial"/>
              <a:ea typeface="新細明體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2952728" y="2500306"/>
            <a:ext cx="7143800" cy="928694"/>
          </a:xfrm>
          <a:prstGeom prst="rect">
            <a:avLst/>
          </a:prstGeom>
          <a:noFill/>
          <a:ln w="50800" algn="ctr">
            <a:solidFill>
              <a:srgbClr val="3333FF"/>
            </a:solidFill>
            <a:miter lim="800000"/>
            <a:headEnd/>
            <a:tailEnd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3200">
              <a:solidFill>
                <a:srgbClr val="FFFFFF"/>
              </a:solidFill>
              <a:latin typeface="Arial"/>
              <a:ea typeface="新細明體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2952728" y="3571876"/>
            <a:ext cx="7143800" cy="2357454"/>
          </a:xfrm>
          <a:prstGeom prst="rect">
            <a:avLst/>
          </a:prstGeom>
          <a:noFill/>
          <a:ln w="50800" algn="ctr">
            <a:solidFill>
              <a:srgbClr val="FF0000"/>
            </a:solidFill>
            <a:miter lim="800000"/>
            <a:headEnd/>
            <a:tailEnd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3200">
              <a:solidFill>
                <a:srgbClr val="FFFFFF"/>
              </a:solidFill>
              <a:latin typeface="Arial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25170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FF"/>
        </a:solidFill>
        <a:scene3d>
          <a:camera prst="orthographicFront"/>
          <a:lightRig rig="threePt" dir="t"/>
        </a:scene3d>
        <a:sp3d>
          <a:bevelT w="6350"/>
        </a:sp3d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FF"/>
        </a:solidFill>
        <a:scene3d>
          <a:camera prst="orthographicFront"/>
          <a:lightRig rig="threePt" dir="t"/>
        </a:scene3d>
        <a:sp3d>
          <a:bevelT w="6350"/>
        </a:sp3d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FF"/>
        </a:solidFill>
        <a:scene3d>
          <a:camera prst="orthographicFront"/>
          <a:lightRig rig="threePt" dir="t"/>
        </a:scene3d>
        <a:sp3d>
          <a:bevelT w="6350"/>
        </a:sp3d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FF"/>
        </a:solidFill>
        <a:scene3d>
          <a:camera prst="orthographicFront"/>
          <a:lightRig rig="threePt" dir="t"/>
        </a:scene3d>
        <a:sp3d>
          <a:bevelT w="6350"/>
        </a:sp3d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FF"/>
        </a:solidFill>
        <a:scene3d>
          <a:camera prst="orthographicFront"/>
          <a:lightRig rig="threePt" dir="t"/>
        </a:scene3d>
        <a:sp3d>
          <a:bevelT w="6350"/>
        </a:sp3d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</TotalTime>
  <Words>3803</Words>
  <Application>Microsoft Office PowerPoint</Application>
  <PresentationFormat>寬螢幕</PresentationFormat>
  <Paragraphs>607</Paragraphs>
  <Slides>71</Slides>
  <Notes>29</Notes>
  <HiddenSlides>0</HiddenSlides>
  <MMClips>0</MMClips>
  <ScaleCrop>false</ScaleCrop>
  <HeadingPairs>
    <vt:vector size="8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6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71</vt:i4>
      </vt:variant>
    </vt:vector>
  </HeadingPairs>
  <TitlesOfParts>
    <vt:vector size="93" baseType="lpstr">
      <vt:lpstr>全真顏體</vt:lpstr>
      <vt:lpstr>金梅毛隸書</vt:lpstr>
      <vt:lpstr>華康超黑體(P)</vt:lpstr>
      <vt:lpstr>華康新特黑體</vt:lpstr>
      <vt:lpstr>華康儷中黑</vt:lpstr>
      <vt:lpstr>華康儷特圓</vt:lpstr>
      <vt:lpstr>微軟正黑體</vt:lpstr>
      <vt:lpstr>新細明體</vt:lpstr>
      <vt:lpstr>標楷體</vt:lpstr>
      <vt:lpstr>Arial</vt:lpstr>
      <vt:lpstr>Arial Black</vt:lpstr>
      <vt:lpstr>Calibri</vt:lpstr>
      <vt:lpstr>Calibri Light</vt:lpstr>
      <vt:lpstr>Times New Roman</vt:lpstr>
      <vt:lpstr>Wingdings</vt:lpstr>
      <vt:lpstr>Office 佈景主題</vt:lpstr>
      <vt:lpstr>預設簡報設計</vt:lpstr>
      <vt:lpstr>1_預設簡報設計</vt:lpstr>
      <vt:lpstr>2_預設簡報設計</vt:lpstr>
      <vt:lpstr>3_預設簡報設計</vt:lpstr>
      <vt:lpstr>4_預設簡報設計</vt:lpstr>
      <vt:lpstr>Word 2007 文件</vt:lpstr>
      <vt:lpstr>輕鬆面對十二年國教</vt:lpstr>
      <vt:lpstr>內容簡介</vt:lpstr>
      <vt:lpstr>為什麼要實施十二年國教</vt:lpstr>
      <vt:lpstr>為什麼要實施十二年國教</vt:lpstr>
      <vt:lpstr>為什麼要實施十二年國教</vt:lpstr>
      <vt:lpstr>為什麼要實施十二年國教</vt:lpstr>
      <vt:lpstr>PowerPoint 簡報</vt:lpstr>
      <vt:lpstr>十二年國民基本教育的  系統架構和核心精神 </vt:lpstr>
      <vt:lpstr>PowerPoint 簡報</vt:lpstr>
      <vt:lpstr>十二年國民基本教育基本架構示意圖</vt:lpstr>
      <vt:lpstr>十二年國教-核心精神</vt:lpstr>
      <vt:lpstr>PowerPoint 簡報</vt:lpstr>
      <vt:lpstr> 免學費政策 </vt:lpstr>
      <vt:lpstr>PowerPoint 簡報</vt:lpstr>
      <vt:lpstr> 國中教育會考 </vt:lpstr>
      <vt:lpstr>為什麼要考國中教育會考</vt:lpstr>
      <vt:lpstr>重要澄清</vt:lpstr>
      <vt:lpstr>國中教育會考考什麼</vt:lpstr>
      <vt:lpstr>國中教育會考怎麼考</vt:lpstr>
      <vt:lpstr>測驗結果呈現方式</vt:lpstr>
      <vt:lpstr>PowerPoint 簡報</vt:lpstr>
      <vt:lpstr>PowerPoint 簡報</vt:lpstr>
      <vt:lpstr>PowerPoint 簡報</vt:lpstr>
      <vt:lpstr>國中教育會考 成績單</vt:lpstr>
      <vt:lpstr> 國中畢業後的升學進路 </vt:lpstr>
      <vt:lpstr>台灣的教育學制</vt:lpstr>
      <vt:lpstr>PowerPoint 簡報</vt:lpstr>
      <vt:lpstr>普通高中</vt:lpstr>
      <vt:lpstr>技術高中</vt:lpstr>
      <vt:lpstr>綜合高中</vt:lpstr>
      <vt:lpstr>單科高中</vt:lpstr>
      <vt:lpstr>五　專</vt:lpstr>
      <vt:lpstr>PowerPoint 簡報</vt:lpstr>
      <vt:lpstr>免試入學相關招生管道</vt:lpstr>
      <vt:lpstr>特色招生相關入學管道</vt:lpstr>
      <vt:lpstr>其它相關招生管道</vt:lpstr>
      <vt:lpstr>PowerPoint 簡報</vt:lpstr>
      <vt:lpstr>國中教育會考網站</vt:lpstr>
      <vt:lpstr>PowerPoint 簡報</vt:lpstr>
      <vt:lpstr>PowerPoint 簡報</vt:lpstr>
      <vt:lpstr>PowerPoint 簡報</vt:lpstr>
      <vt:lpstr> 本學年度政大附中升學概況 </vt:lpstr>
      <vt:lpstr>PowerPoint 簡報</vt:lpstr>
      <vt:lpstr>107學年度九年級免試入學</vt:lpstr>
      <vt:lpstr> 本學年重要活動 </vt:lpstr>
      <vt:lpstr>本學年重要活動</vt:lpstr>
      <vt:lpstr>二代校務系統操作介紹</vt:lpstr>
      <vt:lpstr>PowerPoint 簡報</vt:lpstr>
      <vt:lpstr>PowerPoint 簡報</vt:lpstr>
      <vt:lpstr>PowerPoint 簡報</vt:lpstr>
      <vt:lpstr>PowerPoint 簡報</vt:lpstr>
      <vt:lpstr>PowerPoint 簡報</vt:lpstr>
      <vt:lpstr>建議家長查看及填寫以下項目 </vt:lpstr>
      <vt:lpstr>PowerPoint 簡報</vt:lpstr>
      <vt:lpstr>PowerPoint 簡報</vt:lpstr>
      <vt:lpstr>PowerPoint 簡報</vt:lpstr>
      <vt:lpstr>PowerPoint 簡報</vt:lpstr>
      <vt:lpstr>PowerPoint 簡報</vt:lpstr>
      <vt:lpstr> 生涯發展家長手冊使用說明 </vt:lpstr>
      <vt:lpstr>目  錄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輔導室</dc:creator>
  <cp:lastModifiedBy>雙雙 陳</cp:lastModifiedBy>
  <cp:revision>61</cp:revision>
  <dcterms:created xsi:type="dcterms:W3CDTF">2018-09-04T08:31:47Z</dcterms:created>
  <dcterms:modified xsi:type="dcterms:W3CDTF">2018-09-15T04:07:07Z</dcterms:modified>
</cp:coreProperties>
</file>