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304" r:id="rId7"/>
    <p:sldId id="267" r:id="rId8"/>
    <p:sldId id="262" r:id="rId9"/>
    <p:sldId id="290" r:id="rId10"/>
    <p:sldId id="292" r:id="rId11"/>
    <p:sldId id="296" r:id="rId12"/>
    <p:sldId id="295" r:id="rId13"/>
    <p:sldId id="294" r:id="rId14"/>
    <p:sldId id="306" r:id="rId15"/>
    <p:sldId id="300" r:id="rId16"/>
    <p:sldId id="293" r:id="rId17"/>
    <p:sldId id="297" r:id="rId18"/>
    <p:sldId id="275" r:id="rId19"/>
    <p:sldId id="277" r:id="rId20"/>
    <p:sldId id="279" r:id="rId21"/>
    <p:sldId id="272" r:id="rId22"/>
    <p:sldId id="276" r:id="rId23"/>
    <p:sldId id="299" r:id="rId24"/>
    <p:sldId id="301" r:id="rId25"/>
    <p:sldId id="280" r:id="rId26"/>
    <p:sldId id="281" r:id="rId27"/>
    <p:sldId id="283" r:id="rId28"/>
    <p:sldId id="284" r:id="rId29"/>
    <p:sldId id="285" r:id="rId30"/>
    <p:sldId id="298" r:id="rId31"/>
    <p:sldId id="302" r:id="rId32"/>
    <p:sldId id="303" r:id="rId33"/>
    <p:sldId id="288" r:id="rId34"/>
    <p:sldId id="289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8A"/>
    <a:srgbClr val="539EC8"/>
    <a:srgbClr val="D04646"/>
    <a:srgbClr val="93634C"/>
    <a:srgbClr val="946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3273" autoAdjust="0"/>
  </p:normalViewPr>
  <p:slideViewPr>
    <p:cSldViewPr>
      <p:cViewPr varScale="1">
        <p:scale>
          <a:sx n="75" d="100"/>
          <a:sy n="75" d="100"/>
        </p:scale>
        <p:origin x="-18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39599-F7C2-4FDD-B455-AB28F9695B1B}" type="doc">
      <dgm:prSet loTypeId="urn:microsoft.com/office/officeart/2005/8/layout/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A1119D8D-B52E-4C38-AA39-8C36EA153E4C}">
      <dgm:prSet phldrT="[文字]" custT="1"/>
      <dgm:spPr/>
      <dgm:t>
        <a:bodyPr/>
        <a:lstStyle/>
        <a:p>
          <a:pPr algn="ctr"/>
          <a:r>
            <a:rPr 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</a:t>
          </a:r>
          <a:r>
            <a:rPr 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１</a:t>
          </a:r>
          <a:r>
            <a:rPr 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.</a:t>
          </a:r>
        </a:p>
        <a:p>
          <a:pPr algn="l"/>
          <a:r>
            <a:rPr 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初次約會</a:t>
          </a:r>
          <a:r>
            <a:rPr 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避免單獨</a:t>
          </a:r>
          <a:r>
            <a:rPr 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赴約或選擇</a:t>
          </a:r>
          <a:r>
            <a:rPr 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適當的約會場所</a:t>
          </a:r>
          <a:endParaRPr lang="zh-TW" altLang="en-US" sz="20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6312C92F-1D10-4E2C-987B-BD1D499AC69F}" type="parTrans" cxnId="{F3C7B38C-4B38-46BC-8107-CAE8D459A603}">
      <dgm:prSet/>
      <dgm:spPr/>
      <dgm:t>
        <a:bodyPr/>
        <a:lstStyle/>
        <a:p>
          <a:endParaRPr lang="zh-TW" altLang="en-US"/>
        </a:p>
      </dgm:t>
    </dgm:pt>
    <dgm:pt modelId="{0E1C84DA-4967-4754-AD37-DF93D782CDA8}" type="sibTrans" cxnId="{F3C7B38C-4B38-46BC-8107-CAE8D459A603}">
      <dgm:prSet/>
      <dgm:spPr/>
      <dgm:t>
        <a:bodyPr/>
        <a:lstStyle/>
        <a:p>
          <a:endParaRPr lang="zh-TW" altLang="en-US"/>
        </a:p>
      </dgm:t>
    </dgm:pt>
    <dgm:pt modelId="{682CDA7A-2690-485F-9519-D064D0CA997B}">
      <dgm:prSet phldrT="[文字]" custT="1"/>
      <dgm:spPr/>
      <dgm:t>
        <a:bodyPr/>
        <a:lstStyle/>
        <a:p>
          <a:pPr algn="ctr"/>
          <a:r>
            <a:rPr 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</a:t>
          </a:r>
          <a:r>
            <a:rPr 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２</a:t>
          </a:r>
          <a:r>
            <a:rPr 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.</a:t>
          </a:r>
        </a:p>
        <a:p>
          <a:pPr algn="l"/>
          <a:r>
            <a:rPr 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清楚了解自己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對性行為的底線</a:t>
          </a:r>
          <a:endParaRPr lang="zh-TW" altLang="en-US" sz="20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02EE84B2-D886-4A60-BBE7-B3C6C50DE579}" type="parTrans" cxnId="{3D03FA71-0339-462C-8C1D-10BF95750BDF}">
      <dgm:prSet/>
      <dgm:spPr/>
      <dgm:t>
        <a:bodyPr/>
        <a:lstStyle/>
        <a:p>
          <a:endParaRPr lang="zh-TW" altLang="en-US"/>
        </a:p>
      </dgm:t>
    </dgm:pt>
    <dgm:pt modelId="{81D22C93-A778-4F15-8B41-32128D38ECBF}" type="sibTrans" cxnId="{3D03FA71-0339-462C-8C1D-10BF95750BDF}">
      <dgm:prSet/>
      <dgm:spPr/>
      <dgm:t>
        <a:bodyPr/>
        <a:lstStyle/>
        <a:p>
          <a:endParaRPr lang="zh-TW" altLang="en-US"/>
        </a:p>
      </dgm:t>
    </dgm:pt>
    <dgm:pt modelId="{8712E525-F123-4616-98FE-E7E652BBEE2E}">
      <dgm:prSet phldrT="[文字]" custT="1"/>
      <dgm:spPr/>
      <dgm:t>
        <a:bodyPr/>
        <a:lstStyle/>
        <a:p>
          <a:pPr algn="ctr"/>
          <a:r>
            <a:rPr 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</a:t>
          </a:r>
          <a:r>
            <a:rPr 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３</a:t>
          </a:r>
          <a:r>
            <a:rPr 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.</a:t>
          </a:r>
        </a:p>
        <a:p>
          <a:pPr algn="l"/>
          <a:r>
            <a:rPr 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不要傳達不明確的訊息給對方，要</a:t>
          </a:r>
          <a:r>
            <a:rPr 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明確表達妳</a:t>
          </a:r>
          <a:r>
            <a:rPr lang="en-US" alt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/</a:t>
          </a:r>
          <a:r>
            <a:rPr lang="zh-TW" altLang="en-US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你</a:t>
          </a:r>
          <a:r>
            <a:rPr 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的意思</a:t>
          </a:r>
          <a:endParaRPr lang="zh-TW" altLang="en-US" sz="20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92E9D9C6-E928-4369-A002-EA771ED97F07}" type="parTrans" cxnId="{EA8F99CD-5342-400C-AD7B-0190AF30736B}">
      <dgm:prSet/>
      <dgm:spPr/>
      <dgm:t>
        <a:bodyPr/>
        <a:lstStyle/>
        <a:p>
          <a:endParaRPr lang="zh-TW" altLang="en-US"/>
        </a:p>
      </dgm:t>
    </dgm:pt>
    <dgm:pt modelId="{74C3A44D-93EA-4F6E-90DB-700234112453}" type="sibTrans" cxnId="{EA8F99CD-5342-400C-AD7B-0190AF30736B}">
      <dgm:prSet/>
      <dgm:spPr/>
      <dgm:t>
        <a:bodyPr/>
        <a:lstStyle/>
        <a:p>
          <a:endParaRPr lang="zh-TW" altLang="en-US"/>
        </a:p>
      </dgm:t>
    </dgm:pt>
    <dgm:pt modelId="{1B6530E6-EE0F-45A2-9765-F65C21257F11}">
      <dgm:prSet phldrT="[文字]" custT="1"/>
      <dgm:spPr/>
      <dgm:t>
        <a:bodyPr/>
        <a:lstStyle/>
        <a:p>
          <a:r>
            <a:rPr 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</a:t>
          </a:r>
          <a:r>
            <a:rPr 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４</a:t>
          </a:r>
          <a:r>
            <a:rPr 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.</a:t>
          </a:r>
        </a:p>
        <a:p>
          <a:r>
            <a:rPr 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表現</a:t>
          </a:r>
          <a:r>
            <a:rPr 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堅定的態度</a:t>
          </a:r>
          <a:endParaRPr lang="zh-TW" altLang="en-US" sz="2000" b="1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E42693AF-2956-4869-9695-13B182D5AF26}" type="parTrans" cxnId="{5C8D1CE0-75C9-4A26-A0A7-C0100911DAEF}">
      <dgm:prSet/>
      <dgm:spPr/>
      <dgm:t>
        <a:bodyPr/>
        <a:lstStyle/>
        <a:p>
          <a:endParaRPr lang="zh-TW" altLang="en-US"/>
        </a:p>
      </dgm:t>
    </dgm:pt>
    <dgm:pt modelId="{F372055E-4356-46F7-AA4F-56E81B5B5A45}" type="sibTrans" cxnId="{5C8D1CE0-75C9-4A26-A0A7-C0100911DAEF}">
      <dgm:prSet/>
      <dgm:spPr/>
      <dgm:t>
        <a:bodyPr/>
        <a:lstStyle/>
        <a:p>
          <a:endParaRPr lang="zh-TW" altLang="en-US"/>
        </a:p>
      </dgm:t>
    </dgm:pt>
    <dgm:pt modelId="{8CFB1744-C729-4959-84E2-26948D5F9B3A}">
      <dgm:prSet phldrT="[文字]" custT="1"/>
      <dgm:spPr/>
      <dgm:t>
        <a:bodyPr/>
        <a:lstStyle/>
        <a:p>
          <a:r>
            <a:rPr 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Step5.</a:t>
          </a:r>
        </a:p>
        <a:p>
          <a:r>
            <a:rPr 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相信你的</a:t>
          </a:r>
          <a:r>
            <a:rPr 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直覺</a:t>
          </a:r>
          <a:endParaRPr lang="zh-TW" altLang="en-US" sz="2000" b="1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1F2D50A2-5926-4FDC-93FD-20C87B2B39AF}" type="parTrans" cxnId="{D9D4D272-7759-48E9-95A7-A53C81512664}">
      <dgm:prSet/>
      <dgm:spPr/>
      <dgm:t>
        <a:bodyPr/>
        <a:lstStyle/>
        <a:p>
          <a:endParaRPr lang="zh-TW" altLang="en-US"/>
        </a:p>
      </dgm:t>
    </dgm:pt>
    <dgm:pt modelId="{503E7D38-23E8-461C-8174-68ECBF21A611}" type="sibTrans" cxnId="{D9D4D272-7759-48E9-95A7-A53C81512664}">
      <dgm:prSet/>
      <dgm:spPr/>
      <dgm:t>
        <a:bodyPr/>
        <a:lstStyle/>
        <a:p>
          <a:endParaRPr lang="zh-TW" altLang="en-US"/>
        </a:p>
      </dgm:t>
    </dgm:pt>
    <dgm:pt modelId="{937A59E6-D480-4596-87AC-FC18532F1FB1}">
      <dgm:prSet custT="1"/>
      <dgm:spPr/>
      <dgm:t>
        <a:bodyPr/>
        <a:lstStyle/>
        <a:p>
          <a:pPr algn="ctr"/>
          <a:r>
            <a:rPr 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Step6.</a:t>
          </a:r>
        </a:p>
        <a:p>
          <a:pPr algn="l"/>
          <a:r>
            <a:rPr 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避免接觸酒精或藥物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D0744190-4ACB-4FC5-B9F9-7C2742E2D47E}" type="parTrans" cxnId="{E7743E77-E12C-4331-A20B-98EF3D13795E}">
      <dgm:prSet/>
      <dgm:spPr/>
      <dgm:t>
        <a:bodyPr/>
        <a:lstStyle/>
        <a:p>
          <a:endParaRPr lang="zh-TW" altLang="en-US"/>
        </a:p>
      </dgm:t>
    </dgm:pt>
    <dgm:pt modelId="{2C6D8B67-0B22-48AC-B121-EF9DABF98491}" type="sibTrans" cxnId="{E7743E77-E12C-4331-A20B-98EF3D13795E}">
      <dgm:prSet/>
      <dgm:spPr/>
      <dgm:t>
        <a:bodyPr/>
        <a:lstStyle/>
        <a:p>
          <a:endParaRPr lang="zh-TW" altLang="en-US"/>
        </a:p>
      </dgm:t>
    </dgm:pt>
    <dgm:pt modelId="{3EC1F916-F00D-49BF-B586-2C1A18AA3347}">
      <dgm:prSet custT="1"/>
      <dgm:spPr/>
      <dgm:t>
        <a:bodyPr/>
        <a:lstStyle/>
        <a:p>
          <a:r>
            <a:rPr 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Step7.</a:t>
          </a:r>
        </a:p>
        <a:p>
          <a:r>
            <a:rPr 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避免陷入甜蜜的陷阱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19C689CF-A8C1-4472-8A10-6D1E86D1258B}" type="parTrans" cxnId="{30492D3F-5AD5-4DC5-B18E-2AE777112B8E}">
      <dgm:prSet/>
      <dgm:spPr/>
      <dgm:t>
        <a:bodyPr/>
        <a:lstStyle/>
        <a:p>
          <a:endParaRPr lang="zh-TW" altLang="en-US"/>
        </a:p>
      </dgm:t>
    </dgm:pt>
    <dgm:pt modelId="{42338F25-992D-49A6-8010-6FCD3EC0ECC5}" type="sibTrans" cxnId="{30492D3F-5AD5-4DC5-B18E-2AE777112B8E}">
      <dgm:prSet/>
      <dgm:spPr/>
      <dgm:t>
        <a:bodyPr/>
        <a:lstStyle/>
        <a:p>
          <a:endParaRPr lang="zh-TW" altLang="en-US"/>
        </a:p>
      </dgm:t>
    </dgm:pt>
    <dgm:pt modelId="{C4D260F5-DDBA-48F0-979A-FD07650F61E2}" type="pres">
      <dgm:prSet presAssocID="{72D39599-F7C2-4FDD-B455-AB28F9695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F0F161-7C03-4451-94AB-D0BD0A2670F1}" type="pres">
      <dgm:prSet presAssocID="{A1119D8D-B52E-4C38-AA39-8C36EA153E4C}" presName="node" presStyleLbl="node1" presStyleIdx="0" presStyleCnt="7" custScaleX="206593" custScaleY="2721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6EB28B-F8C7-4805-BFEC-A8C441DEA0A0}" type="pres">
      <dgm:prSet presAssocID="{0E1C84DA-4967-4754-AD37-DF93D782CDA8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8B969954-DB24-4F98-AED8-1484E7D97926}" type="pres">
      <dgm:prSet presAssocID="{0E1C84DA-4967-4754-AD37-DF93D782CDA8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71E09A70-93C3-4A75-9BDF-53B60145D3D0}" type="pres">
      <dgm:prSet presAssocID="{682CDA7A-2690-485F-9519-D064D0CA997B}" presName="node" presStyleLbl="node1" presStyleIdx="1" presStyleCnt="7" custScaleX="183853" custScaleY="2175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745705-6C77-46C8-9E3F-F2A3B53B5B0C}" type="pres">
      <dgm:prSet presAssocID="{81D22C93-A778-4F15-8B41-32128D38ECBF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5CB6D408-A4BE-4B36-BD7E-945AD2501B13}" type="pres">
      <dgm:prSet presAssocID="{81D22C93-A778-4F15-8B41-32128D38ECBF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80B2D001-C930-487F-BA77-DF11947B737C}" type="pres">
      <dgm:prSet presAssocID="{8712E525-F123-4616-98FE-E7E652BBEE2E}" presName="node" presStyleLbl="node1" presStyleIdx="2" presStyleCnt="7" custScaleX="235309" custScaleY="2478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2D25C3-88AB-48BB-B6D7-2A7AE4C0E9A6}" type="pres">
      <dgm:prSet presAssocID="{74C3A44D-93EA-4F6E-90DB-700234112453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491E7B84-1721-40B2-A22C-BE2B96826402}" type="pres">
      <dgm:prSet presAssocID="{74C3A44D-93EA-4F6E-90DB-700234112453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934AB614-FBFF-48EC-801A-8F974594D6C6}" type="pres">
      <dgm:prSet presAssocID="{1B6530E6-EE0F-45A2-9765-F65C21257F11}" presName="node" presStyleLbl="node1" presStyleIdx="3" presStyleCnt="7" custScaleX="228396" custScaleY="168143" custLinFactNeighborX="-27674" custLinFactNeighborY="-163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77B7F4-2E61-40B0-9210-3C7BF3A5A809}" type="pres">
      <dgm:prSet presAssocID="{F372055E-4356-46F7-AA4F-56E81B5B5A45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6CA1935C-13DF-4459-9788-AA462EB11CF1}" type="pres">
      <dgm:prSet presAssocID="{F372055E-4356-46F7-AA4F-56E81B5B5A45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F0973169-232C-4D3F-8827-3588EB585C76}" type="pres">
      <dgm:prSet presAssocID="{8CFB1744-C729-4959-84E2-26948D5F9B3A}" presName="node" presStyleLbl="node1" presStyleIdx="4" presStyleCnt="7" custScaleX="166176" custScaleY="159013" custLinFactY="100000" custLinFactNeighborX="73937" custLinFactNeighborY="1087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F21591-6565-44C2-8F83-0E5B9A76D7DE}" type="pres">
      <dgm:prSet presAssocID="{503E7D38-23E8-461C-8174-68ECBF21A611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ED3E9865-6172-4E75-A88D-CF6D2957FEF7}" type="pres">
      <dgm:prSet presAssocID="{503E7D38-23E8-461C-8174-68ECBF21A611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C9120424-B0F8-4A2A-8444-03FD82408773}" type="pres">
      <dgm:prSet presAssocID="{937A59E6-D480-4596-87AC-FC18532F1FB1}" presName="node" presStyleLbl="node1" presStyleIdx="5" presStyleCnt="7" custScaleX="193957" custScaleY="184284" custLinFactY="100000" custLinFactNeighborX="52428" custLinFactNeighborY="1050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9B7995-B2B9-4AD0-8237-BF83C01A3E50}" type="pres">
      <dgm:prSet presAssocID="{2C6D8B67-0B22-48AC-B121-EF9DABF98491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B6987138-C35D-4C99-A823-2A3D9E148D8D}" type="pres">
      <dgm:prSet presAssocID="{2C6D8B67-0B22-48AC-B121-EF9DABF98491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C98D9DEB-A3D5-4045-9DD8-540C8495F6AD}" type="pres">
      <dgm:prSet presAssocID="{3EC1F916-F00D-49BF-B586-2C1A18AA3347}" presName="node" presStyleLbl="node1" presStyleIdx="6" presStyleCnt="7" custScaleX="250829" custScaleY="154548" custLinFactY="-100000" custLinFactNeighborX="-60258" custLinFactNeighborY="-1407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D4D272-7759-48E9-95A7-A53C81512664}" srcId="{72D39599-F7C2-4FDD-B455-AB28F9695B1B}" destId="{8CFB1744-C729-4959-84E2-26948D5F9B3A}" srcOrd="4" destOrd="0" parTransId="{1F2D50A2-5926-4FDC-93FD-20C87B2B39AF}" sibTransId="{503E7D38-23E8-461C-8174-68ECBF21A611}"/>
    <dgm:cxn modelId="{BB187564-0FE6-475B-B618-148BBDE015A3}" type="presOf" srcId="{8712E525-F123-4616-98FE-E7E652BBEE2E}" destId="{80B2D001-C930-487F-BA77-DF11947B737C}" srcOrd="0" destOrd="0" presId="urn:microsoft.com/office/officeart/2005/8/layout/process5"/>
    <dgm:cxn modelId="{3ACDA317-54A3-40A9-ADC5-752D0AF874CB}" type="presOf" srcId="{81D22C93-A778-4F15-8B41-32128D38ECBF}" destId="{68745705-6C77-46C8-9E3F-F2A3B53B5B0C}" srcOrd="0" destOrd="0" presId="urn:microsoft.com/office/officeart/2005/8/layout/process5"/>
    <dgm:cxn modelId="{9F42FB1C-BAFE-4BFD-A05C-1D06639D17E8}" type="presOf" srcId="{3EC1F916-F00D-49BF-B586-2C1A18AA3347}" destId="{C98D9DEB-A3D5-4045-9DD8-540C8495F6AD}" srcOrd="0" destOrd="0" presId="urn:microsoft.com/office/officeart/2005/8/layout/process5"/>
    <dgm:cxn modelId="{7252670E-607A-4D73-A7DB-57689DAE0FA8}" type="presOf" srcId="{8CFB1744-C729-4959-84E2-26948D5F9B3A}" destId="{F0973169-232C-4D3F-8827-3588EB585C76}" srcOrd="0" destOrd="0" presId="urn:microsoft.com/office/officeart/2005/8/layout/process5"/>
    <dgm:cxn modelId="{5C8D1CE0-75C9-4A26-A0A7-C0100911DAEF}" srcId="{72D39599-F7C2-4FDD-B455-AB28F9695B1B}" destId="{1B6530E6-EE0F-45A2-9765-F65C21257F11}" srcOrd="3" destOrd="0" parTransId="{E42693AF-2956-4869-9695-13B182D5AF26}" sibTransId="{F372055E-4356-46F7-AA4F-56E81B5B5A45}"/>
    <dgm:cxn modelId="{67EA4FAB-A5CE-496D-88C7-7AAD1B3BD9D4}" type="presOf" srcId="{81D22C93-A778-4F15-8B41-32128D38ECBF}" destId="{5CB6D408-A4BE-4B36-BD7E-945AD2501B13}" srcOrd="1" destOrd="0" presId="urn:microsoft.com/office/officeart/2005/8/layout/process5"/>
    <dgm:cxn modelId="{F3C7B38C-4B38-46BC-8107-CAE8D459A603}" srcId="{72D39599-F7C2-4FDD-B455-AB28F9695B1B}" destId="{A1119D8D-B52E-4C38-AA39-8C36EA153E4C}" srcOrd="0" destOrd="0" parTransId="{6312C92F-1D10-4E2C-987B-BD1D499AC69F}" sibTransId="{0E1C84DA-4967-4754-AD37-DF93D782CDA8}"/>
    <dgm:cxn modelId="{9536DAE9-BE98-4E94-AF0B-42A64AAAD1C5}" type="presOf" srcId="{F372055E-4356-46F7-AA4F-56E81B5B5A45}" destId="{2677B7F4-2E61-40B0-9210-3C7BF3A5A809}" srcOrd="0" destOrd="0" presId="urn:microsoft.com/office/officeart/2005/8/layout/process5"/>
    <dgm:cxn modelId="{E877C712-FADF-4B8F-90B3-405E0761D311}" type="presOf" srcId="{72D39599-F7C2-4FDD-B455-AB28F9695B1B}" destId="{C4D260F5-DDBA-48F0-979A-FD07650F61E2}" srcOrd="0" destOrd="0" presId="urn:microsoft.com/office/officeart/2005/8/layout/process5"/>
    <dgm:cxn modelId="{B5CAC530-7014-4687-88A9-01660A12A671}" type="presOf" srcId="{937A59E6-D480-4596-87AC-FC18532F1FB1}" destId="{C9120424-B0F8-4A2A-8444-03FD82408773}" srcOrd="0" destOrd="0" presId="urn:microsoft.com/office/officeart/2005/8/layout/process5"/>
    <dgm:cxn modelId="{80A8BA93-3B2A-444D-BDC8-DC7F20B45A8B}" type="presOf" srcId="{A1119D8D-B52E-4C38-AA39-8C36EA153E4C}" destId="{FBF0F161-7C03-4451-94AB-D0BD0A2670F1}" srcOrd="0" destOrd="0" presId="urn:microsoft.com/office/officeart/2005/8/layout/process5"/>
    <dgm:cxn modelId="{21CE9524-6838-4E91-B99D-C57AB2968778}" type="presOf" srcId="{74C3A44D-93EA-4F6E-90DB-700234112453}" destId="{5B2D25C3-88AB-48BB-B6D7-2A7AE4C0E9A6}" srcOrd="0" destOrd="0" presId="urn:microsoft.com/office/officeart/2005/8/layout/process5"/>
    <dgm:cxn modelId="{30492D3F-5AD5-4DC5-B18E-2AE777112B8E}" srcId="{72D39599-F7C2-4FDD-B455-AB28F9695B1B}" destId="{3EC1F916-F00D-49BF-B586-2C1A18AA3347}" srcOrd="6" destOrd="0" parTransId="{19C689CF-A8C1-4472-8A10-6D1E86D1258B}" sibTransId="{42338F25-992D-49A6-8010-6FCD3EC0ECC5}"/>
    <dgm:cxn modelId="{8D73032A-6868-491B-9100-1ECA60A63B47}" type="presOf" srcId="{74C3A44D-93EA-4F6E-90DB-700234112453}" destId="{491E7B84-1721-40B2-A22C-BE2B96826402}" srcOrd="1" destOrd="0" presId="urn:microsoft.com/office/officeart/2005/8/layout/process5"/>
    <dgm:cxn modelId="{A4EC788F-553A-43C7-BDC5-AA0C20590B3F}" type="presOf" srcId="{682CDA7A-2690-485F-9519-D064D0CA997B}" destId="{71E09A70-93C3-4A75-9BDF-53B60145D3D0}" srcOrd="0" destOrd="0" presId="urn:microsoft.com/office/officeart/2005/8/layout/process5"/>
    <dgm:cxn modelId="{45A60F9D-283D-4503-BBD6-40E69CA34A1E}" type="presOf" srcId="{2C6D8B67-0B22-48AC-B121-EF9DABF98491}" destId="{B6987138-C35D-4C99-A823-2A3D9E148D8D}" srcOrd="1" destOrd="0" presId="urn:microsoft.com/office/officeart/2005/8/layout/process5"/>
    <dgm:cxn modelId="{B7B70F1B-DA12-4060-8853-C96C9B1F5970}" type="presOf" srcId="{503E7D38-23E8-461C-8174-68ECBF21A611}" destId="{ED3E9865-6172-4E75-A88D-CF6D2957FEF7}" srcOrd="1" destOrd="0" presId="urn:microsoft.com/office/officeart/2005/8/layout/process5"/>
    <dgm:cxn modelId="{6B4791B2-804A-4301-AE43-92C8BD5F4D9B}" type="presOf" srcId="{1B6530E6-EE0F-45A2-9765-F65C21257F11}" destId="{934AB614-FBFF-48EC-801A-8F974594D6C6}" srcOrd="0" destOrd="0" presId="urn:microsoft.com/office/officeart/2005/8/layout/process5"/>
    <dgm:cxn modelId="{EA8F99CD-5342-400C-AD7B-0190AF30736B}" srcId="{72D39599-F7C2-4FDD-B455-AB28F9695B1B}" destId="{8712E525-F123-4616-98FE-E7E652BBEE2E}" srcOrd="2" destOrd="0" parTransId="{92E9D9C6-E928-4369-A002-EA771ED97F07}" sibTransId="{74C3A44D-93EA-4F6E-90DB-700234112453}"/>
    <dgm:cxn modelId="{941C979D-FB6F-4E0E-A497-ADC7529415A6}" type="presOf" srcId="{0E1C84DA-4967-4754-AD37-DF93D782CDA8}" destId="{8B969954-DB24-4F98-AED8-1484E7D97926}" srcOrd="1" destOrd="0" presId="urn:microsoft.com/office/officeart/2005/8/layout/process5"/>
    <dgm:cxn modelId="{1E05D6F6-67F2-45B6-9D91-B1F0B0C7D6AD}" type="presOf" srcId="{0E1C84DA-4967-4754-AD37-DF93D782CDA8}" destId="{E26EB28B-F8C7-4805-BFEC-A8C441DEA0A0}" srcOrd="0" destOrd="0" presId="urn:microsoft.com/office/officeart/2005/8/layout/process5"/>
    <dgm:cxn modelId="{18B0FB7C-E9AD-4122-8CD1-628981B9522E}" type="presOf" srcId="{F372055E-4356-46F7-AA4F-56E81B5B5A45}" destId="{6CA1935C-13DF-4459-9788-AA462EB11CF1}" srcOrd="1" destOrd="0" presId="urn:microsoft.com/office/officeart/2005/8/layout/process5"/>
    <dgm:cxn modelId="{E7743E77-E12C-4331-A20B-98EF3D13795E}" srcId="{72D39599-F7C2-4FDD-B455-AB28F9695B1B}" destId="{937A59E6-D480-4596-87AC-FC18532F1FB1}" srcOrd="5" destOrd="0" parTransId="{D0744190-4ACB-4FC5-B9F9-7C2742E2D47E}" sibTransId="{2C6D8B67-0B22-48AC-B121-EF9DABF98491}"/>
    <dgm:cxn modelId="{89C81CB2-CAF8-4227-A803-5650CD224E41}" type="presOf" srcId="{2C6D8B67-0B22-48AC-B121-EF9DABF98491}" destId="{2D9B7995-B2B9-4AD0-8237-BF83C01A3E50}" srcOrd="0" destOrd="0" presId="urn:microsoft.com/office/officeart/2005/8/layout/process5"/>
    <dgm:cxn modelId="{CD6EB6FB-23F3-423B-B27C-A633768F870D}" type="presOf" srcId="{503E7D38-23E8-461C-8174-68ECBF21A611}" destId="{91F21591-6565-44C2-8F83-0E5B9A76D7DE}" srcOrd="0" destOrd="0" presId="urn:microsoft.com/office/officeart/2005/8/layout/process5"/>
    <dgm:cxn modelId="{3D03FA71-0339-462C-8C1D-10BF95750BDF}" srcId="{72D39599-F7C2-4FDD-B455-AB28F9695B1B}" destId="{682CDA7A-2690-485F-9519-D064D0CA997B}" srcOrd="1" destOrd="0" parTransId="{02EE84B2-D886-4A60-BBE7-B3C6C50DE579}" sibTransId="{81D22C93-A778-4F15-8B41-32128D38ECBF}"/>
    <dgm:cxn modelId="{CA333904-69D2-4643-A5E4-C731BF381828}" type="presParOf" srcId="{C4D260F5-DDBA-48F0-979A-FD07650F61E2}" destId="{FBF0F161-7C03-4451-94AB-D0BD0A2670F1}" srcOrd="0" destOrd="0" presId="urn:microsoft.com/office/officeart/2005/8/layout/process5"/>
    <dgm:cxn modelId="{9490B9C0-D7B3-4120-9FC0-F43B7B4D6137}" type="presParOf" srcId="{C4D260F5-DDBA-48F0-979A-FD07650F61E2}" destId="{E26EB28B-F8C7-4805-BFEC-A8C441DEA0A0}" srcOrd="1" destOrd="0" presId="urn:microsoft.com/office/officeart/2005/8/layout/process5"/>
    <dgm:cxn modelId="{98E90C96-FD87-4277-89E0-ADEAF62A800C}" type="presParOf" srcId="{E26EB28B-F8C7-4805-BFEC-A8C441DEA0A0}" destId="{8B969954-DB24-4F98-AED8-1484E7D97926}" srcOrd="0" destOrd="0" presId="urn:microsoft.com/office/officeart/2005/8/layout/process5"/>
    <dgm:cxn modelId="{4EB85F94-6F4F-4560-BF89-A4B337A7052C}" type="presParOf" srcId="{C4D260F5-DDBA-48F0-979A-FD07650F61E2}" destId="{71E09A70-93C3-4A75-9BDF-53B60145D3D0}" srcOrd="2" destOrd="0" presId="urn:microsoft.com/office/officeart/2005/8/layout/process5"/>
    <dgm:cxn modelId="{EDF14562-EE8A-4EB2-87D8-2104023861A5}" type="presParOf" srcId="{C4D260F5-DDBA-48F0-979A-FD07650F61E2}" destId="{68745705-6C77-46C8-9E3F-F2A3B53B5B0C}" srcOrd="3" destOrd="0" presId="urn:microsoft.com/office/officeart/2005/8/layout/process5"/>
    <dgm:cxn modelId="{30631D62-4AC3-4C26-B84A-2562FB82BEB0}" type="presParOf" srcId="{68745705-6C77-46C8-9E3F-F2A3B53B5B0C}" destId="{5CB6D408-A4BE-4B36-BD7E-945AD2501B13}" srcOrd="0" destOrd="0" presId="urn:microsoft.com/office/officeart/2005/8/layout/process5"/>
    <dgm:cxn modelId="{6CE2E212-E4F6-4DEE-81D5-DA7BD52F9260}" type="presParOf" srcId="{C4D260F5-DDBA-48F0-979A-FD07650F61E2}" destId="{80B2D001-C930-487F-BA77-DF11947B737C}" srcOrd="4" destOrd="0" presId="urn:microsoft.com/office/officeart/2005/8/layout/process5"/>
    <dgm:cxn modelId="{0106EFFB-958C-4B4C-9A11-E7506D3E404F}" type="presParOf" srcId="{C4D260F5-DDBA-48F0-979A-FD07650F61E2}" destId="{5B2D25C3-88AB-48BB-B6D7-2A7AE4C0E9A6}" srcOrd="5" destOrd="0" presId="urn:microsoft.com/office/officeart/2005/8/layout/process5"/>
    <dgm:cxn modelId="{8A2413E5-299B-479E-857F-256B9B112364}" type="presParOf" srcId="{5B2D25C3-88AB-48BB-B6D7-2A7AE4C0E9A6}" destId="{491E7B84-1721-40B2-A22C-BE2B96826402}" srcOrd="0" destOrd="0" presId="urn:microsoft.com/office/officeart/2005/8/layout/process5"/>
    <dgm:cxn modelId="{DCAFBF28-E3F2-4C48-9A22-030F889C3159}" type="presParOf" srcId="{C4D260F5-DDBA-48F0-979A-FD07650F61E2}" destId="{934AB614-FBFF-48EC-801A-8F974594D6C6}" srcOrd="6" destOrd="0" presId="urn:microsoft.com/office/officeart/2005/8/layout/process5"/>
    <dgm:cxn modelId="{2E1A91DA-71AD-4975-8B4A-1CA4941DAFB5}" type="presParOf" srcId="{C4D260F5-DDBA-48F0-979A-FD07650F61E2}" destId="{2677B7F4-2E61-40B0-9210-3C7BF3A5A809}" srcOrd="7" destOrd="0" presId="urn:microsoft.com/office/officeart/2005/8/layout/process5"/>
    <dgm:cxn modelId="{411ED013-390A-4F11-9FCB-EAF41A7D49A2}" type="presParOf" srcId="{2677B7F4-2E61-40B0-9210-3C7BF3A5A809}" destId="{6CA1935C-13DF-4459-9788-AA462EB11CF1}" srcOrd="0" destOrd="0" presId="urn:microsoft.com/office/officeart/2005/8/layout/process5"/>
    <dgm:cxn modelId="{2F06AB7C-0697-47BE-8FD7-255FC92214B2}" type="presParOf" srcId="{C4D260F5-DDBA-48F0-979A-FD07650F61E2}" destId="{F0973169-232C-4D3F-8827-3588EB585C76}" srcOrd="8" destOrd="0" presId="urn:microsoft.com/office/officeart/2005/8/layout/process5"/>
    <dgm:cxn modelId="{FE5151FD-3ADF-4637-A2AC-659E10E47EC3}" type="presParOf" srcId="{C4D260F5-DDBA-48F0-979A-FD07650F61E2}" destId="{91F21591-6565-44C2-8F83-0E5B9A76D7DE}" srcOrd="9" destOrd="0" presId="urn:microsoft.com/office/officeart/2005/8/layout/process5"/>
    <dgm:cxn modelId="{A1C6BF1B-FE0A-4FF5-9631-8CF770C7605B}" type="presParOf" srcId="{91F21591-6565-44C2-8F83-0E5B9A76D7DE}" destId="{ED3E9865-6172-4E75-A88D-CF6D2957FEF7}" srcOrd="0" destOrd="0" presId="urn:microsoft.com/office/officeart/2005/8/layout/process5"/>
    <dgm:cxn modelId="{B5AE2F4B-20C5-47D4-ACEF-DC0189A2B831}" type="presParOf" srcId="{C4D260F5-DDBA-48F0-979A-FD07650F61E2}" destId="{C9120424-B0F8-4A2A-8444-03FD82408773}" srcOrd="10" destOrd="0" presId="urn:microsoft.com/office/officeart/2005/8/layout/process5"/>
    <dgm:cxn modelId="{E434CE51-F085-447A-BEF6-9B095EFFDD79}" type="presParOf" srcId="{C4D260F5-DDBA-48F0-979A-FD07650F61E2}" destId="{2D9B7995-B2B9-4AD0-8237-BF83C01A3E50}" srcOrd="11" destOrd="0" presId="urn:microsoft.com/office/officeart/2005/8/layout/process5"/>
    <dgm:cxn modelId="{2709985F-447B-43CD-9ECD-7F3F4BE4CC99}" type="presParOf" srcId="{2D9B7995-B2B9-4AD0-8237-BF83C01A3E50}" destId="{B6987138-C35D-4C99-A823-2A3D9E148D8D}" srcOrd="0" destOrd="0" presId="urn:microsoft.com/office/officeart/2005/8/layout/process5"/>
    <dgm:cxn modelId="{8955F491-000B-4DFC-90E8-3D0EC3B540D1}" type="presParOf" srcId="{C4D260F5-DDBA-48F0-979A-FD07650F61E2}" destId="{C98D9DEB-A3D5-4045-9DD8-540C8495F6AD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0F161-7C03-4451-94AB-D0BD0A2670F1}">
      <dsp:nvSpPr>
        <dsp:cNvPr id="0" name=""/>
        <dsp:cNvSpPr/>
      </dsp:nvSpPr>
      <dsp:spPr>
        <a:xfrm>
          <a:off x="378106" y="2992"/>
          <a:ext cx="2329150" cy="1840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</a:t>
          </a: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１</a:t>
          </a: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初次約會</a:t>
          </a:r>
          <a:r>
            <a:rPr lang="zh-TW" sz="20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避免單獨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赴約或選擇</a:t>
          </a:r>
          <a:r>
            <a:rPr lang="zh-TW" sz="20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適當的約會場所</a:t>
          </a:r>
          <a:endParaRPr lang="zh-TW" altLang="en-US" sz="20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432016" y="56902"/>
        <a:ext cx="2221330" cy="1732810"/>
      </dsp:txXfrm>
    </dsp:sp>
    <dsp:sp modelId="{E26EB28B-F8C7-4805-BFEC-A8C441DEA0A0}">
      <dsp:nvSpPr>
        <dsp:cNvPr id="0" name=""/>
        <dsp:cNvSpPr/>
      </dsp:nvSpPr>
      <dsp:spPr>
        <a:xfrm>
          <a:off x="2806469" y="783508"/>
          <a:ext cx="239011" cy="279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2806469" y="839427"/>
        <a:ext cx="167308" cy="167759"/>
      </dsp:txXfrm>
    </dsp:sp>
    <dsp:sp modelId="{71E09A70-93C3-4A75-9BDF-53B60145D3D0}">
      <dsp:nvSpPr>
        <dsp:cNvPr id="0" name=""/>
        <dsp:cNvSpPr/>
      </dsp:nvSpPr>
      <dsp:spPr>
        <a:xfrm>
          <a:off x="3158221" y="187608"/>
          <a:ext cx="2072777" cy="1471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</a:t>
          </a: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２</a:t>
          </a: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清楚了解自己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對性行為的底線</a:t>
          </a:r>
          <a:endParaRPr lang="zh-TW" altLang="en-US" sz="20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3201317" y="230704"/>
        <a:ext cx="1986585" cy="1385207"/>
      </dsp:txXfrm>
    </dsp:sp>
    <dsp:sp modelId="{68745705-6C77-46C8-9E3F-F2A3B53B5B0C}">
      <dsp:nvSpPr>
        <dsp:cNvPr id="0" name=""/>
        <dsp:cNvSpPr/>
      </dsp:nvSpPr>
      <dsp:spPr>
        <a:xfrm>
          <a:off x="5330211" y="783508"/>
          <a:ext cx="239011" cy="279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5330211" y="839427"/>
        <a:ext cx="167308" cy="167759"/>
      </dsp:txXfrm>
    </dsp:sp>
    <dsp:sp modelId="{80B2D001-C930-487F-BA77-DF11947B737C}">
      <dsp:nvSpPr>
        <dsp:cNvPr id="0" name=""/>
        <dsp:cNvSpPr/>
      </dsp:nvSpPr>
      <dsp:spPr>
        <a:xfrm>
          <a:off x="5681963" y="85065"/>
          <a:ext cx="2652898" cy="1676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</a:t>
          </a: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３</a:t>
          </a: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不要傳達不明確的訊息給對方，要</a:t>
          </a:r>
          <a:r>
            <a:rPr lang="zh-TW" sz="20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明確表達妳</a:t>
          </a:r>
          <a:r>
            <a:rPr lang="en-US" altLang="zh-TW" sz="20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/</a:t>
          </a:r>
          <a:r>
            <a:rPr lang="zh-TW" altLang="en-US" sz="20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你</a:t>
          </a:r>
          <a:r>
            <a:rPr lang="zh-TW" sz="20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的意思</a:t>
          </a:r>
          <a:endParaRPr lang="zh-TW" altLang="en-US" sz="20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5731066" y="134168"/>
        <a:ext cx="2554692" cy="1578278"/>
      </dsp:txXfrm>
    </dsp:sp>
    <dsp:sp modelId="{5B2D25C3-88AB-48BB-B6D7-2A7AE4C0E9A6}">
      <dsp:nvSpPr>
        <dsp:cNvPr id="0" name=""/>
        <dsp:cNvSpPr/>
      </dsp:nvSpPr>
      <dsp:spPr>
        <a:xfrm rot="5894751">
          <a:off x="6725656" y="1853133"/>
          <a:ext cx="255492" cy="279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-5400000">
        <a:off x="6775018" y="1865582"/>
        <a:ext cx="167759" cy="178844"/>
      </dsp:txXfrm>
    </dsp:sp>
    <dsp:sp modelId="{934AB614-FBFF-48EC-801A-8F974594D6C6}">
      <dsp:nvSpPr>
        <dsp:cNvPr id="0" name=""/>
        <dsp:cNvSpPr/>
      </dsp:nvSpPr>
      <dsp:spPr>
        <a:xfrm>
          <a:off x="5447901" y="2238628"/>
          <a:ext cx="2574960" cy="1137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</a:t>
          </a: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４</a:t>
          </a: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表現</a:t>
          </a:r>
          <a:r>
            <a:rPr lang="zh-TW" sz="20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堅定的態度</a:t>
          </a:r>
          <a:endParaRPr lang="zh-TW" altLang="en-US" sz="2000" b="1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5481214" y="2271941"/>
        <a:ext cx="2508334" cy="1070771"/>
      </dsp:txXfrm>
    </dsp:sp>
    <dsp:sp modelId="{2677B7F4-2E61-40B0-9210-3C7BF3A5A809}">
      <dsp:nvSpPr>
        <dsp:cNvPr id="0" name=""/>
        <dsp:cNvSpPr/>
      </dsp:nvSpPr>
      <dsp:spPr>
        <a:xfrm rot="8107511">
          <a:off x="5804936" y="3438193"/>
          <a:ext cx="312810" cy="279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5876596" y="3464521"/>
        <a:ext cx="228931" cy="167759"/>
      </dsp:txXfrm>
    </dsp:sp>
    <dsp:sp modelId="{F0973169-232C-4D3F-8827-3588EB585C76}">
      <dsp:nvSpPr>
        <dsp:cNvPr id="0" name=""/>
        <dsp:cNvSpPr/>
      </dsp:nvSpPr>
      <dsp:spPr>
        <a:xfrm>
          <a:off x="4269025" y="3792452"/>
          <a:ext cx="1873485" cy="107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Step5.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相信你的</a:t>
          </a:r>
          <a:r>
            <a:rPr lang="zh-TW" sz="20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直覺</a:t>
          </a:r>
          <a:endParaRPr lang="zh-TW" altLang="en-US" sz="2000" b="1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4300529" y="3823956"/>
        <a:ext cx="1810477" cy="1012629"/>
      </dsp:txXfrm>
    </dsp:sp>
    <dsp:sp modelId="{91F21591-6565-44C2-8F83-0E5B9A76D7DE}">
      <dsp:nvSpPr>
        <dsp:cNvPr id="0" name=""/>
        <dsp:cNvSpPr/>
      </dsp:nvSpPr>
      <dsp:spPr>
        <a:xfrm rot="10832078">
          <a:off x="3748922" y="4178592"/>
          <a:ext cx="367549" cy="279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3832799" y="4234902"/>
        <a:ext cx="283670" cy="167759"/>
      </dsp:txXfrm>
    </dsp:sp>
    <dsp:sp modelId="{C9120424-B0F8-4A2A-8444-03FD82408773}">
      <dsp:nvSpPr>
        <dsp:cNvPr id="0" name=""/>
        <dsp:cNvSpPr/>
      </dsp:nvSpPr>
      <dsp:spPr>
        <a:xfrm>
          <a:off x="1388874" y="3681565"/>
          <a:ext cx="2186691" cy="1246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Step6.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避免接觸酒精或藥物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1425385" y="3718076"/>
        <a:ext cx="2113669" cy="1173560"/>
      </dsp:txXfrm>
    </dsp:sp>
    <dsp:sp modelId="{2D9B7995-B2B9-4AD0-8237-BF83C01A3E50}">
      <dsp:nvSpPr>
        <dsp:cNvPr id="0" name=""/>
        <dsp:cNvSpPr/>
      </dsp:nvSpPr>
      <dsp:spPr>
        <a:xfrm rot="14171609">
          <a:off x="1889456" y="3409603"/>
          <a:ext cx="173814" cy="279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 rot="5400000">
        <a:off x="1906990" y="3510230"/>
        <a:ext cx="167759" cy="121670"/>
      </dsp:txXfrm>
    </dsp:sp>
    <dsp:sp modelId="{C98D9DEB-A3D5-4045-9DD8-540C8495F6AD}">
      <dsp:nvSpPr>
        <dsp:cNvPr id="0" name=""/>
        <dsp:cNvSpPr/>
      </dsp:nvSpPr>
      <dsp:spPr>
        <a:xfrm>
          <a:off x="118441" y="2363629"/>
          <a:ext cx="2827872" cy="1045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Step7.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避免陷入甜蜜的陷阱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149061" y="2394249"/>
        <a:ext cx="2766632" cy="984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EB7C0DF-7F69-4A40-86C4-68987BAAE4E4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860559-D209-4599-BCB1-91BB99848D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15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愛是什麼</a:t>
            </a:r>
            <a:r>
              <a:rPr lang="en-US" altLang="zh-TW" dirty="0" smtClean="0"/>
              <a:t>??</a:t>
            </a:r>
          </a:p>
          <a:p>
            <a:r>
              <a:rPr lang="zh-TW" altLang="en-US" dirty="0" smtClean="0"/>
              <a:t>引導孩子解說，詢問孩子意見。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91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同學最喜歡的表白方式以及同學最討厭的表白方式為何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要怎麼告白</a:t>
            </a:r>
            <a:r>
              <a:rPr lang="en-US" altLang="zh-TW" dirty="0" smtClean="0"/>
              <a:t>?</a:t>
            </a:r>
          </a:p>
          <a:p>
            <a:pPr>
              <a:lnSpc>
                <a:spcPct val="130000"/>
              </a:lnSpc>
            </a:pPr>
            <a:r>
              <a:rPr lang="en-US" altLang="zh-TW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1.</a:t>
            </a:r>
            <a:r>
              <a:rPr lang="zh-TW" altLang="en-US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讓彼此都安心、輕鬆的場合</a:t>
            </a:r>
          </a:p>
          <a:p>
            <a:pPr>
              <a:lnSpc>
                <a:spcPct val="130000"/>
              </a:lnSpc>
            </a:pPr>
            <a:r>
              <a:rPr lang="en-US" altLang="zh-TW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2.</a:t>
            </a:r>
            <a:r>
              <a:rPr lang="zh-TW" altLang="en-US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彼此都覺得舒服自在不尷尬的時機</a:t>
            </a:r>
          </a:p>
          <a:p>
            <a:pPr>
              <a:lnSpc>
                <a:spcPct val="130000"/>
              </a:lnSpc>
            </a:pPr>
            <a:r>
              <a:rPr lang="en-US" altLang="zh-TW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3.</a:t>
            </a:r>
            <a:r>
              <a:rPr lang="zh-TW" altLang="en-US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誠懇的態度、認真的口吻以及令人感動的言詞</a:t>
            </a:r>
          </a:p>
          <a:p>
            <a:pPr>
              <a:lnSpc>
                <a:spcPct val="130000"/>
              </a:lnSpc>
            </a:pPr>
            <a:r>
              <a:rPr lang="en-US" altLang="zh-TW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4.</a:t>
            </a:r>
            <a:r>
              <a:rPr lang="zh-TW" altLang="en-US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製造驚喜的氣氛及貼心的小動作</a:t>
            </a:r>
          </a:p>
          <a:p>
            <a:pPr>
              <a:lnSpc>
                <a:spcPct val="130000"/>
              </a:lnSpc>
            </a:pPr>
            <a:r>
              <a:rPr lang="en-US" altLang="zh-TW" sz="12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5.</a:t>
            </a:r>
            <a:r>
              <a:rPr lang="zh-TW" altLang="en-US" sz="12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把握「</a:t>
            </a:r>
            <a:r>
              <a:rPr lang="zh-TW" altLang="en-US" sz="1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進可攻、退可守</a:t>
            </a:r>
            <a:r>
              <a:rPr lang="zh-TW" altLang="en-US" sz="12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海報體" pitchFamily="49" charset="-120"/>
              </a:rPr>
              <a:t>」的原則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拒絕發生的可能原因有很多，有時連拒絕者自己也弄不清楚到底為什麼？</a:t>
            </a:r>
          </a:p>
          <a:p>
            <a:r>
              <a:rPr lang="zh-TW" altLang="en-US" dirty="0" smtClean="0"/>
              <a:t>被拒絕者一定很難過，即使如此也不應把過錯全部歸咎自己或怪罪別人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每個人的身體界線都不同，應該</a:t>
            </a:r>
            <a:r>
              <a:rPr lang="zh-TW" altLang="en-US" sz="1200" dirty="0" smtClean="0">
                <a:solidFill>
                  <a:srgbClr val="FF0000"/>
                </a:solidFill>
              </a:rPr>
              <a:t>相互尊重</a:t>
            </a:r>
            <a:r>
              <a:rPr lang="zh-TW" altLang="en-US" sz="1200" dirty="0" smtClean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004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愛就是要保護彼此不受傷害</a:t>
            </a:r>
            <a:endParaRPr lang="en-US" altLang="zh-TW" dirty="0" smtClean="0"/>
          </a:p>
          <a:p>
            <a:r>
              <a:rPr lang="zh-TW" altLang="en-US" dirty="0" smtClean="0"/>
              <a:t>積極同意才是同意</a:t>
            </a:r>
            <a:endParaRPr lang="en-US" altLang="zh-TW" dirty="0" smtClean="0"/>
          </a:p>
          <a:p>
            <a:r>
              <a:rPr lang="zh-TW" altLang="en-US" dirty="0" smtClean="0"/>
              <a:t>兩性交往時，由於男女的性生理與心理發展速度的不一樣，常會有男性急於想要發展身體的溝通，而女性則較重視心理的溝通 </a:t>
            </a:r>
          </a:p>
          <a:p>
            <a:r>
              <a:rPr lang="zh-TW" altLang="en-US" dirty="0" smtClean="0"/>
              <a:t>太早發生性關係並不會加速彼此的感情的發展，反而會阻礙彼此心靈的溝通。</a:t>
            </a:r>
          </a:p>
          <a:p>
            <a:r>
              <a:rPr lang="zh-TW" altLang="en-US" dirty="0" smtClean="0"/>
              <a:t>勇於拒絕男友的性要求，如果因為這樣，男友離開妳，那正可證明他並不是真正愛妳。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38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愛情像甚麼顏色</a:t>
            </a:r>
            <a:r>
              <a:rPr lang="en-US" altLang="zh-TW" dirty="0" smtClean="0"/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引導孩子解說，詢問孩子意見，為什麼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01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不要欲拒還迎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700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08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避免做一個死纏爛打的人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請孩子用一種水果形容愛情是什麼</a:t>
            </a:r>
            <a:r>
              <a:rPr lang="en-US" altLang="zh-TW" dirty="0" smtClean="0"/>
              <a:t>?</a:t>
            </a:r>
            <a:r>
              <a:rPr lang="zh-TW" altLang="en-US" dirty="0" smtClean="0"/>
              <a:t>為什麼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97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綜上所述，所以孩子們認為愛情是什麼</a:t>
            </a:r>
            <a:r>
              <a:rPr lang="en-US" altLang="zh-TW" dirty="0" smtClean="0"/>
              <a:t>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1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是像王子公主一樣的愛情嗎</a:t>
            </a:r>
            <a:r>
              <a:rPr lang="en-US" altLang="zh-TW" dirty="0" smtClean="0"/>
              <a:t>??</a:t>
            </a:r>
          </a:p>
          <a:p>
            <a:r>
              <a:rPr lang="zh-TW" altLang="en-US" dirty="0" smtClean="0"/>
              <a:t>孩子認同嗎</a:t>
            </a:r>
            <a:r>
              <a:rPr lang="en-US" altLang="zh-TW" dirty="0" smtClean="0"/>
              <a:t>??</a:t>
            </a:r>
            <a:r>
              <a:rPr lang="zh-TW" altLang="en-US" dirty="0" smtClean="0"/>
              <a:t>還是孩子有期待呢</a:t>
            </a:r>
            <a:r>
              <a:rPr lang="en-US" altLang="zh-TW" dirty="0" smtClean="0"/>
              <a:t>??</a:t>
            </a:r>
          </a:p>
          <a:p>
            <a:r>
              <a:rPr lang="zh-TW" altLang="en-US" dirty="0" smtClean="0"/>
              <a:t>孩子覺得王子公主的愛情真實嗎</a:t>
            </a:r>
            <a:r>
              <a:rPr lang="en-US" altLang="zh-TW" dirty="0" smtClean="0"/>
              <a:t>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11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是像偶像劇那樣嗎</a:t>
            </a:r>
            <a:r>
              <a:rPr lang="en-US" altLang="zh-TW" dirty="0" smtClean="0"/>
              <a:t>???</a:t>
            </a:r>
          </a:p>
          <a:p>
            <a:r>
              <a:rPr lang="zh-TW" altLang="en-US" dirty="0" smtClean="0"/>
              <a:t>偶像劇通常都怎麼演</a:t>
            </a:r>
            <a:r>
              <a:rPr lang="en-US" altLang="zh-TW" dirty="0" smtClean="0"/>
              <a:t>??</a:t>
            </a:r>
            <a:r>
              <a:rPr lang="zh-TW" altLang="en-US" dirty="0" smtClean="0"/>
              <a:t>引導孩子討論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24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你想像的交往步驟是什麼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怎麼認識</a:t>
            </a:r>
            <a:r>
              <a:rPr lang="en-US" altLang="zh-TW" dirty="0" smtClean="0"/>
              <a:t>?</a:t>
            </a:r>
            <a:r>
              <a:rPr lang="zh-TW" altLang="en-US" dirty="0" smtClean="0"/>
              <a:t>認識管道</a:t>
            </a:r>
            <a:r>
              <a:rPr lang="en-US" altLang="zh-TW" dirty="0" smtClean="0"/>
              <a:t>?</a:t>
            </a:r>
            <a:r>
              <a:rPr lang="zh-TW" altLang="en-US" dirty="0" smtClean="0"/>
              <a:t>認識多久可以交往</a:t>
            </a:r>
            <a:r>
              <a:rPr lang="en-US" altLang="zh-TW" dirty="0" smtClean="0"/>
              <a:t>?</a:t>
            </a:r>
            <a:r>
              <a:rPr lang="zh-TW" altLang="en-US" dirty="0" smtClean="0"/>
              <a:t>怎麼突破曖昧期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要告白才算交往嗎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你覺得交往後可以做哪些事情</a:t>
            </a:r>
            <a:r>
              <a:rPr lang="en-US" altLang="zh-TW" dirty="0" smtClean="0"/>
              <a:t>??</a:t>
            </a:r>
          </a:p>
          <a:p>
            <a:r>
              <a:rPr lang="zh-TW" altLang="en-US" dirty="0" smtClean="0"/>
              <a:t>交往多久可以結婚</a:t>
            </a:r>
            <a:r>
              <a:rPr lang="en-US" altLang="zh-TW" dirty="0" smtClean="0"/>
              <a:t>??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詢問孩子是否有暗戀的經驗</a:t>
            </a:r>
            <a:r>
              <a:rPr lang="en-US" altLang="zh-TW" dirty="0" smtClean="0"/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衍生討論孩子認為暗戀一個人一定要讓對方知道嗎</a:t>
            </a:r>
            <a:r>
              <a:rPr lang="en-US" altLang="zh-TW" dirty="0" smtClean="0"/>
              <a:t>??</a:t>
            </a:r>
            <a:r>
              <a:rPr lang="zh-TW" altLang="en-US" dirty="0" smtClean="0"/>
              <a:t>通常孩子都怎麼做</a:t>
            </a:r>
            <a:r>
              <a:rPr lang="en-US" altLang="zh-TW" dirty="0" smtClean="0"/>
              <a:t>??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是觀察看他是否也喜歡我，再決定要不要告白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是不一定會告白，但會讓他感受到我的好感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?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  <a:cs typeface="新細明體" pitchFamily="18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  <a:cs typeface="新細明體" pitchFamily="18" charset="-120"/>
              </a:rPr>
              <a:t>是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偷偷欣賞他就好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?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  <a:cs typeface="新細明體" pitchFamily="18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  <a:cs typeface="新細明體" pitchFamily="18" charset="-120"/>
              </a:rPr>
              <a:t>是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喜歡他當然要大聲告訴他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?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  <a:cs typeface="新細明體" pitchFamily="18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  <a:cs typeface="新細明體" pitchFamily="18" charset="-120"/>
              </a:rPr>
              <a:t>還是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請朋友放風聲，讓他知道有這麼ㄧ回事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  <a:cs typeface="新細明體" pitchFamily="18" charset="-120"/>
              </a:rPr>
              <a:t>??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  <a:cs typeface="新細明體" pitchFamily="18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文鼎海報體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 smtClean="0"/>
              <a:t>當你和他處於友達以上，戀人未滿時，你會選擇怎麼做</a:t>
            </a:r>
            <a:r>
              <a:rPr lang="en-US" altLang="zh-TW" b="0" dirty="0" smtClean="0"/>
              <a:t>??</a:t>
            </a:r>
          </a:p>
          <a:p>
            <a:pPr>
              <a:lnSpc>
                <a:spcPct val="130000"/>
              </a:lnSpc>
            </a:pPr>
            <a:r>
              <a:rPr lang="zh-TW" altLang="en-US" sz="1200" b="0" dirty="0" smtClean="0">
                <a:effectLst/>
                <a:latin typeface="新細明體" pitchFamily="18" charset="-120"/>
              </a:rPr>
              <a:t>「喜歡一個人」其實是很美的一件事，不必難為情，也不見得一定要付諸「行動」</a:t>
            </a:r>
          </a:p>
          <a:p>
            <a:pPr>
              <a:lnSpc>
                <a:spcPct val="130000"/>
              </a:lnSpc>
            </a:pPr>
            <a:r>
              <a:rPr lang="zh-TW" altLang="en-US" sz="1200" b="0" dirty="0" smtClean="0">
                <a:effectLst/>
              </a:rPr>
              <a:t>有時太急於表白</a:t>
            </a:r>
            <a:r>
              <a:rPr lang="zh-TW" altLang="en-US" b="0" dirty="0" smtClean="0">
                <a:effectLst/>
              </a:rPr>
              <a:t>，反而會</a:t>
            </a:r>
            <a:r>
              <a:rPr lang="zh-TW" alt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嚇跑對方</a:t>
            </a:r>
            <a:r>
              <a:rPr lang="en-US" altLang="zh-TW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!!</a:t>
            </a:r>
            <a:endParaRPr lang="en-US" altLang="zh-TW" sz="1200" b="0" dirty="0" smtClean="0">
              <a:effectLst/>
              <a:latin typeface="新細明體" pitchFamily="18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1200" b="0" dirty="0" smtClean="0">
                <a:effectLst/>
                <a:latin typeface="新細明體" pitchFamily="18" charset="-120"/>
              </a:rPr>
              <a:t>給自己一些時間，欣賞他</a:t>
            </a:r>
            <a:r>
              <a:rPr lang="en-US" altLang="zh-TW" sz="1200" b="0" dirty="0" smtClean="0">
                <a:effectLst/>
                <a:latin typeface="新細明體" pitchFamily="18" charset="-120"/>
              </a:rPr>
              <a:t>/</a:t>
            </a:r>
            <a:r>
              <a:rPr lang="zh-TW" altLang="en-US" sz="1200" b="0" dirty="0" smtClean="0">
                <a:effectLst/>
                <a:latin typeface="新細明體" pitchFamily="18" charset="-120"/>
              </a:rPr>
              <a:t>她從「</a:t>
            </a:r>
            <a:r>
              <a:rPr lang="zh-TW" altLang="en-US" sz="1600" b="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做朋友</a:t>
            </a:r>
            <a:r>
              <a:rPr lang="zh-TW" altLang="en-US" sz="1200" b="0" dirty="0" smtClean="0">
                <a:effectLst/>
                <a:latin typeface="新細明體" pitchFamily="18" charset="-120"/>
              </a:rPr>
              <a:t>」開始</a:t>
            </a:r>
          </a:p>
          <a:p>
            <a:pPr>
              <a:lnSpc>
                <a:spcPct val="130000"/>
              </a:lnSpc>
            </a:pPr>
            <a:r>
              <a:rPr lang="zh-TW" altLang="en-US" sz="1200" b="0" dirty="0" smtClean="0">
                <a:effectLst/>
              </a:rPr>
              <a:t>多點相處時間，去瞭解對方，也可瞭解對方對你的感覺 </a:t>
            </a:r>
          </a:p>
          <a:p>
            <a:pPr>
              <a:lnSpc>
                <a:spcPct val="130000"/>
              </a:lnSpc>
            </a:pPr>
            <a:r>
              <a:rPr lang="zh-TW" altLang="en-US" sz="1200" b="0" dirty="0" smtClean="0">
                <a:effectLst/>
                <a:latin typeface="新細明體" pitchFamily="18" charset="-120"/>
              </a:rPr>
              <a:t>好好享受這酸酸甜甜的時刻</a:t>
            </a:r>
            <a:r>
              <a:rPr lang="en-US" altLang="zh-TW" sz="1200" b="0" dirty="0" smtClean="0">
                <a:effectLst/>
                <a:latin typeface="新細明體" pitchFamily="18" charset="-120"/>
              </a:rPr>
              <a:t>!!</a:t>
            </a:r>
            <a:r>
              <a:rPr lang="zh-TW" altLang="en-US" sz="1200" b="0" dirty="0" smtClean="0">
                <a:effectLst/>
                <a:latin typeface="+mn-lt"/>
              </a:rPr>
              <a:t>愛在曖昧的時候最美</a:t>
            </a:r>
            <a:r>
              <a:rPr lang="en-US" altLang="zh-TW" sz="1200" b="0" dirty="0" smtClean="0">
                <a:effectLst/>
                <a:latin typeface="+mn-lt"/>
              </a:rPr>
              <a:t>!!!</a:t>
            </a:r>
            <a:endParaRPr lang="en-US" altLang="zh-TW" sz="1200" b="0" dirty="0" smtClean="0">
              <a:effectLst/>
              <a:latin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60559-D209-4599-BCB1-91BB99848D0E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7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34435-A8F2-47C0-8C5E-0F08F987B5A9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3BEA-1A79-4075-9707-BEB6151DA6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CC25-5628-4B3D-BE0A-6783B340E69A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85F5-E71F-47EB-9CC4-60CDFDC3EE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6929-9FB1-475C-A2C8-83CC06E23AF6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0D05-8AF4-4A84-A4F2-5CBB8E89DF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C29A-56C0-4ABB-BF9E-8A53F873960D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7EBD-3845-446D-9A99-73C2ADEEC9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8F093-7B66-4BAE-A7B5-9365F1C915AB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D330-E8D5-44B5-9012-E3B20A6621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B1C5-E038-4875-B44E-09EA5031D717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8880-5CF9-433C-BFBA-00DBDBD157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1ED9-FA82-4337-9B8E-73757F8CBD76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4A2B-1600-44BA-A240-E747C06726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0D67-28D5-46A0-A8DD-5BC81C3C99C8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3D1C-DA29-4570-B86E-B8D2365C69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E420-7E25-478C-BE74-3AF43A0086CB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4CF8-4107-4C2A-8BAF-82C33CAF01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9C90-5BAA-4524-AC8C-9840E7B8D078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F4DD-75C7-497D-8E77-631DDCC738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69D9-883D-4A4A-9614-091CB0D04376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74D6-3E13-44FB-BB33-C8C6AF89AE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97AA1C-E499-4770-94C5-4674D18577E2}" type="datetimeFigureOut">
              <a:rPr lang="zh-CN" altLang="en-US"/>
              <a:pPr>
                <a:defRPr/>
              </a:pPr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33A30D-11F4-4780-B5CA-414E441EC4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\\goh-tpserver\台北市公共區\宜蘭中心\7性侵方案\4服務DM\勵馨基金會-宜蘭版\一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37524"/>
            <a:ext cx="4752528" cy="19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87624" y="867994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兩性情感教育</a:t>
            </a:r>
            <a:r>
              <a:rPr lang="en-US" altLang="zh-TW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讓我們來聊聊愛情這件小事</a:t>
            </a:r>
            <a:endParaRPr lang="zh-TW" altLang="en-US" sz="40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8" descr="http://trade.1111.com.tw/Include/getPhoto.ashx?vNo=30113&amp;vType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797961" cy="7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474714" y="2492896"/>
            <a:ext cx="41945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講師：廖</a:t>
            </a:r>
            <a:r>
              <a:rPr lang="zh-TW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泓凱</a:t>
            </a:r>
            <a:r>
              <a:rPr lang="zh-TW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社工</a:t>
            </a:r>
            <a:r>
              <a:rPr lang="zh-TW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endParaRPr lang="en-US" altLang="zh-TW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2017/09/29</a:t>
            </a:r>
            <a:endParaRPr lang="zh-TW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2747118" y="991929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戀愛首部</a:t>
            </a:r>
            <a:r>
              <a:rPr lang="zh-TW" altLang="en-US" sz="4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516560" y="218038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EA71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暗戀</a:t>
            </a:r>
            <a:endParaRPr lang="zh-TW" altLang="en-US" sz="6000" b="1" dirty="0">
              <a:solidFill>
                <a:srgbClr val="EA718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34" y="3481803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接點 11"/>
          <p:cNvCxnSpPr/>
          <p:nvPr/>
        </p:nvCxnSpPr>
        <p:spPr>
          <a:xfrm>
            <a:off x="2739904" y="1845380"/>
            <a:ext cx="32768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矩形 5"/>
          <p:cNvSpPr/>
          <p:nvPr/>
        </p:nvSpPr>
        <p:spPr>
          <a:xfrm>
            <a:off x="2747118" y="991929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戀愛二部曲</a:t>
            </a:r>
            <a:endParaRPr lang="zh-TW" altLang="en-US" sz="4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16560" y="218038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EA71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曖昧</a:t>
            </a:r>
            <a:endParaRPr lang="zh-TW" altLang="en-US" sz="6000" b="1" dirty="0">
              <a:solidFill>
                <a:srgbClr val="EA718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「曖昧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43" y="3356992"/>
            <a:ext cx="5553981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2747118" y="1870432"/>
            <a:ext cx="32768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矩形 5"/>
          <p:cNvSpPr/>
          <p:nvPr/>
        </p:nvSpPr>
        <p:spPr>
          <a:xfrm>
            <a:off x="2747118" y="991929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戀愛三部曲</a:t>
            </a:r>
            <a:endParaRPr lang="zh-TW" altLang="en-US" sz="4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16560" y="218038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EA71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表白</a:t>
            </a:r>
            <a:endParaRPr lang="zh-TW" altLang="en-US" sz="6000" b="1" dirty="0">
              <a:solidFill>
                <a:srgbClr val="EA718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「表白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84" y="3429000"/>
            <a:ext cx="5343499" cy="3099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2747118" y="1832854"/>
            <a:ext cx="32768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2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5122" name="Picture 2" descr="「壁咚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2" y="1354104"/>
            <a:ext cx="2313101" cy="2571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遞情書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37" y="1382388"/>
            <a:ext cx="3364966" cy="1940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「請跟我交往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8" y="4558761"/>
            <a:ext cx="3155380" cy="1735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「請跟我交往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0" descr="「請跟我交往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2" descr="「請跟我交往」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4" descr="「請跟我交往」的圖片搜尋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35" name="Picture 15" descr="C:\Users\Yilan\Desktop\下載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65" y="4149080"/>
            <a:ext cx="4407441" cy="2554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475656" y="458564"/>
            <a:ext cx="6635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這樣的表白你會點頭嗎</a:t>
            </a:r>
            <a:r>
              <a:rPr lang="en-US" altLang="zh-TW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37" name="Picture 17" descr="「請跟我交往」的圖片搜尋結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4870"/>
            <a:ext cx="3449714" cy="1940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:\Users\Yilan\Desktop\貼圖區\熊大&amp;兔兔(冬日約會篇)\2733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28737"/>
            <a:ext cx="1549718" cy="143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Yilan\Desktop\貼圖區\熊大&amp;兔兔(約會篇♪)\400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86" y="5426491"/>
            <a:ext cx="1456032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矩形 5"/>
          <p:cNvSpPr/>
          <p:nvPr/>
        </p:nvSpPr>
        <p:spPr>
          <a:xfrm>
            <a:off x="3707904" y="60682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endParaRPr lang="zh-TW" altLang="en-US" sz="4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915815" y="1437824"/>
            <a:ext cx="32768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1976" y="155679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真心的接受嗎？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真心的喜歡嗎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知道自己想要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的嗎？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我真的對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對方了解嗎？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還是你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妳只想要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有人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陪呢？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0833" y="1868872"/>
            <a:ext cx="3513167" cy="43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60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矩形 5"/>
          <p:cNvSpPr/>
          <p:nvPr/>
        </p:nvSpPr>
        <p:spPr>
          <a:xfrm>
            <a:off x="2627784" y="606827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拒絕與被拒絕</a:t>
            </a:r>
            <a:endParaRPr lang="zh-TW" altLang="en-US" sz="4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915815" y="1437824"/>
            <a:ext cx="32768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1976" y="155679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怎麼拒絕？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好人卡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「你人真的很好，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不適合。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「我現在只想專注在課業上，還不想談戀愛。」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表達感謝，態度堅定，不可模糊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「謝謝你向我告白，我很開心，也很珍惜我們之間的友情，但我相信我們當朋友會比當情人好。」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 descr="「好人卡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69" y="1041364"/>
            <a:ext cx="2511532" cy="1816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矩形 5"/>
          <p:cNvSpPr/>
          <p:nvPr/>
        </p:nvSpPr>
        <p:spPr>
          <a:xfrm>
            <a:off x="2627784" y="606827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拒絕與被拒絕</a:t>
            </a:r>
            <a:endParaRPr lang="zh-TW" altLang="en-US" sz="4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915815" y="1437824"/>
            <a:ext cx="32768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51976" y="15539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被拒絕怎麼辦？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告白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失敗≠世界末日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更加了解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自己進而努力自我成長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找到更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適合自己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大方祝福對方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08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矩形 5"/>
          <p:cNvSpPr/>
          <p:nvPr/>
        </p:nvSpPr>
        <p:spPr>
          <a:xfrm>
            <a:off x="2747118" y="991929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戀愛四部曲</a:t>
            </a:r>
            <a:endParaRPr lang="zh-TW" altLang="en-US" sz="4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16560" y="218038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EA71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熱戀</a:t>
            </a:r>
            <a:endParaRPr lang="zh-TW" altLang="en-US" sz="6000" b="1" dirty="0">
              <a:solidFill>
                <a:srgbClr val="EA718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 descr="「熱戀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1" y="3196052"/>
            <a:ext cx="5000625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2747118" y="1822926"/>
            <a:ext cx="32768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986797" y="40169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可以這樣嗎？</a:t>
            </a:r>
            <a:endParaRPr lang="zh-TW" altLang="en-US" sz="4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 descr="「勾肩搭背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7" y="2092844"/>
            <a:ext cx="7793720" cy="4216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986797" y="40169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可以這樣嗎？</a:t>
            </a:r>
            <a:endParaRPr lang="zh-TW" altLang="en-US" sz="4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6" name="Picture 4" descr="「抱抱 動物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" y="1714499"/>
            <a:ext cx="6858000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4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5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6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1026" name="Picture 2" descr="「愛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69617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95536" y="2780928"/>
            <a:ext cx="4509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愛是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？！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6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772816"/>
            <a:ext cx="7272808" cy="506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 txBox="1">
            <a:spLocks/>
          </p:cNvSpPr>
          <p:nvPr/>
        </p:nvSpPr>
        <p:spPr bwMode="auto">
          <a:xfrm>
            <a:off x="986797" y="40169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可以這樣嗎？</a:t>
            </a:r>
            <a:endParaRPr lang="zh-TW" altLang="en-US" sz="4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57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986797" y="40169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可以這樣嗎？</a:t>
            </a:r>
            <a:endParaRPr lang="zh-TW" altLang="en-US" sz="4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《親吻》喜歡身體的哪個部位呢？每一個部位所代表的你性格特徵 - 圖片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492"/>
            <a:ext cx="6061672" cy="530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986797" y="40169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可以這樣嗎？</a:t>
            </a:r>
            <a:endParaRPr lang="zh-TW" altLang="en-US" sz="4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21469" y="1484784"/>
            <a:ext cx="5901062" cy="537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82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382766" y="622299"/>
            <a:ext cx="6624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我的底限在那裡？</a:t>
            </a:r>
          </a:p>
        </p:txBody>
      </p:sp>
      <p:pic>
        <p:nvPicPr>
          <p:cNvPr id="10241" name="Picture 1" descr="C:\Users\Yilan\Desktop\貼圖區\熊大&amp;兔兔(約會篇♪)\40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2" y="1566784"/>
            <a:ext cx="1809874" cy="17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130491" y="2198116"/>
            <a:ext cx="1587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摟腰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00192" y="2198115"/>
            <a:ext cx="1587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牽手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2" name="Picture 2" descr="C:\Users\Yilan\Desktop\貼圖區\熊大&amp;兔兔(冬日約會篇)\273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33" y="1563786"/>
            <a:ext cx="1843459" cy="16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1619672" y="3709801"/>
            <a:ext cx="1587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擁抱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3" name="Picture 3" descr="C:\Users\Yilan\Desktop\貼圖區\熊大&amp;兔兔(冬日約會篇)\2733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31976"/>
            <a:ext cx="1512168" cy="15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6008265" y="3709801"/>
            <a:ext cx="1587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親吻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4" name="Picture 4" descr="C:\Users\Yilan\Desktop\貼圖區\熊大&amp;兔兔(約會篇♪)\40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33" y="3188160"/>
            <a:ext cx="1900932" cy="172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Yilan\Desktop\貼圖區\熊大&amp;兔兔(冬日約會篇)\2733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0" y="5055733"/>
            <a:ext cx="1592424" cy="15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2138118" y="5436861"/>
            <a:ext cx="2715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彼此觸摸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6" name="Picture 6" descr="C:\Users\Yilan\Desktop\貼圖區\熊大&amp;兔兔(約會篇♪)\403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13" y="5012678"/>
            <a:ext cx="1756894" cy="161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6305556" y="5387849"/>
            <a:ext cx="2715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同床共枕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5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" name="AutoShape 2" descr="http://pics6.yamedia.tw/42/userfile/l/lucifar2919/album/152fe7a68e77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4991" y="476672"/>
            <a:ext cx="86058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6000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因為愛，</a:t>
            </a:r>
          </a:p>
          <a:p>
            <a:pPr algn="l">
              <a:spcBef>
                <a:spcPct val="50000"/>
              </a:spcBef>
            </a:pPr>
            <a:r>
              <a:rPr lang="zh-TW" altLang="en-US" sz="6000" dirty="0" smtClean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6000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什麼都可以嗎？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71599" y="2854747"/>
            <a:ext cx="748823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渴望親密</a:t>
            </a:r>
          </a:p>
          <a:p>
            <a:pPr algn="l"/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≠肢體接觸</a:t>
            </a:r>
          </a:p>
          <a:p>
            <a:pPr algn="l"/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≠增進</a:t>
            </a:r>
            <a:r>
              <a:rPr lang="zh-TW" alt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感情</a:t>
            </a:r>
            <a:endParaRPr lang="en-US" altLang="zh-TW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小童的好</a:t>
            </a: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傻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好天真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4400" dirty="0" smtClean="0">
                <a:solidFill>
                  <a:srgbClr val="EACF5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4400" dirty="0">
              <a:solidFill>
                <a:srgbClr val="EACF5E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 descr="C:\Users\Yilan\Desktop\貼圖區\熊大&amp;兔兔(約會篇♪)\40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2952328" cy="245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38586" y="404664"/>
            <a:ext cx="892899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你的身體你決定</a:t>
            </a:r>
            <a:endParaRPr lang="zh-TW" altLang="en-US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51300" y="1600200"/>
            <a:ext cx="8503563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身體自主權：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身體是你自己的，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有自己做主的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權利，也有保護身體的責任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身體界線：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個人能夠忍受別人碰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觸、凝視的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極限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界線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會因對象、時間、年齡、性別的不同而有所改變，但都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由自己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4" descr="界線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732503"/>
            <a:ext cx="3680115" cy="2125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1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矩形 5"/>
          <p:cNvSpPr/>
          <p:nvPr/>
        </p:nvSpPr>
        <p:spPr>
          <a:xfrm>
            <a:off x="135038" y="1412776"/>
            <a:ext cx="8928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93A299"/>
              </a:buClr>
              <a:buSzPct val="85000"/>
              <a:buFont typeface="Wingdings" pitchFamily="2" charset="2"/>
              <a:buChar char="p"/>
            </a:pPr>
            <a:r>
              <a:rPr lang="zh-TW" altLang="en-US" sz="3200" b="1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沒有經過你的同意，任何人都不可以跨越妳的</a:t>
            </a:r>
            <a:r>
              <a:rPr lang="zh-TW" altLang="en-US" sz="3200" b="1" dirty="0" smtClean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界線！</a:t>
            </a:r>
            <a:endParaRPr lang="en-US" altLang="zh-TW" sz="3200" b="1" dirty="0" smtClean="0">
              <a:solidFill>
                <a:srgbClr val="2929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每一個動作前，都要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徵詢對方的同意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喔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ct val="20000"/>
              </a:spcBef>
              <a:buClr>
                <a:srgbClr val="93A299"/>
              </a:buClr>
              <a:buSzPct val="85000"/>
              <a:buFont typeface="Wingdings" pitchFamily="2" charset="2"/>
              <a:buChar char="p"/>
            </a:pPr>
            <a:r>
              <a:rPr lang="zh-TW" altLang="en-US" sz="3200" b="1" dirty="0" smtClean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應該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清楚而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明確</a:t>
            </a:r>
            <a:r>
              <a:rPr lang="zh-TW" altLang="en-US" sz="3200" b="1" dirty="0" smtClean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告知對方</a:t>
            </a:r>
            <a:r>
              <a:rPr lang="zh-TW" altLang="en-US" sz="3200" b="1" dirty="0" smtClean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，你</a:t>
            </a:r>
            <a:r>
              <a:rPr lang="en-US" altLang="zh-TW" sz="3200" b="1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妳</a:t>
            </a:r>
            <a:r>
              <a:rPr lang="zh-TW" altLang="en-US" sz="3200" b="1" dirty="0" smtClean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3200" b="1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與不可以</a:t>
            </a:r>
            <a:r>
              <a:rPr lang="zh-TW" altLang="en-US" sz="3200" b="1" dirty="0" smtClean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r>
              <a:rPr lang="zh-TW" altLang="en-US" sz="3200" b="1" dirty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的範圍</a:t>
            </a:r>
            <a:r>
              <a:rPr lang="zh-TW" altLang="en-US" sz="3200" b="1" dirty="0" smtClean="0">
                <a:solidFill>
                  <a:srgbClr val="2929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200" b="1" dirty="0" smtClean="0">
              <a:solidFill>
                <a:srgbClr val="2929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在當下要學會勇於說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，並勇於溝通對彼此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的期待。 </a:t>
            </a:r>
            <a:endParaRPr lang="en-US" altLang="zh-TW" sz="3600" b="1" dirty="0" smtClean="0">
              <a:solidFill>
                <a:srgbClr val="2929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ct val="20000"/>
              </a:spcBef>
              <a:buClr>
                <a:srgbClr val="93A299"/>
              </a:buClr>
              <a:buSzPct val="85000"/>
              <a:buFont typeface="Wingdings" pitchFamily="2" charset="2"/>
              <a:buChar char="p"/>
            </a:pPr>
            <a:r>
              <a:rPr lang="zh-TW" altLang="en-US" sz="3200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不論是男孩或女孩們，也請尊重另一伴的決定！</a:t>
            </a:r>
            <a:endParaRPr lang="en-US" altLang="zh-TW" sz="3200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ct val="20000"/>
              </a:spcBef>
              <a:buClr>
                <a:srgbClr val="93A299"/>
              </a:buClr>
              <a:buSzPct val="85000"/>
              <a:buFont typeface="Wingdings" pitchFamily="2" charset="2"/>
              <a:buChar char="p"/>
            </a:pPr>
            <a:endParaRPr lang="en-US" altLang="zh-TW" sz="3600" b="1" dirty="0">
              <a:solidFill>
                <a:srgbClr val="2929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4000" b="1" dirty="0">
              <a:solidFill>
                <a:srgbClr val="2929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35038" y="422176"/>
            <a:ext cx="892899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你的身體你決定</a:t>
            </a:r>
            <a:endParaRPr lang="zh-TW" altLang="en-US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 descr="C:\Users\Yilan\Desktop\貼圖區\LINE卡通明星變童話人物了☆\76707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64840"/>
            <a:ext cx="2232248" cy="207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23528" y="404664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拒絕的技巧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611560" y="1827728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b="1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表情</a:t>
            </a:r>
            <a:endParaRPr lang="en-US" altLang="zh-TW" b="1" u="sng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正經、嚴肅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明確、堅定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動作</a:t>
            </a:r>
            <a:endParaRPr lang="en-US" altLang="zh-TW" b="1" u="sng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雙手握胸前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避免肢體接觸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離開容易引起慾望的場所</a:t>
            </a:r>
          </a:p>
          <a:p>
            <a:pPr algn="l">
              <a:buFont typeface="Wingdings" pitchFamily="2" charset="2"/>
              <a:buAutoNum type="circleNumWdWhitePlain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「拒絕的表情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30" y="423502"/>
            <a:ext cx="3322669" cy="2213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雙臂環胸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51" y="2924944"/>
            <a:ext cx="2051209" cy="3205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Yilan\Desktop\貼圖區\熊大&amp;兔兔(約會篇♪)\403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82" y="1268760"/>
            <a:ext cx="2112764" cy="20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Yilan\Desktop\貼圖區\LINE卡通明星(純情篇)\304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02950"/>
            <a:ext cx="1977950" cy="181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79512" y="5373216"/>
            <a:ext cx="2758081" cy="1152128"/>
          </a:xfrm>
          <a:prstGeom prst="wedgeEllipseCallout">
            <a:avLst>
              <a:gd name="adj1" fmla="val 55233"/>
              <a:gd name="adj2" fmla="val -28064"/>
            </a:avLst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sz="2700">
              <a:ea typeface="華康粗圓體" pitchFamily="49" charset="-12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6371781" y="2636912"/>
            <a:ext cx="2704943" cy="1652869"/>
          </a:xfrm>
          <a:prstGeom prst="wedgeEllipseCallout">
            <a:avLst>
              <a:gd name="adj1" fmla="val -36792"/>
              <a:gd name="adj2" fmla="val -46466"/>
            </a:avLst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sz="2700">
              <a:ea typeface="華康粗圓體" pitchFamily="49" charset="-120"/>
            </a:endParaRPr>
          </a:p>
        </p:txBody>
      </p:sp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780994" y="476672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拒絕法寶大公開！！</a:t>
            </a:r>
            <a:endParaRPr lang="zh-TW" altLang="en-US" sz="4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http://dl.stickershop.line.naver.jp/products/0/0/5/1029/android/stickers/167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80" y="1312393"/>
            <a:ext cx="2088232" cy="19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97036" y="1205481"/>
            <a:ext cx="2354044" cy="1431431"/>
            <a:chOff x="214" y="470"/>
            <a:chExt cx="1476" cy="953"/>
          </a:xfrm>
        </p:grpSpPr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214" y="470"/>
              <a:ext cx="1476" cy="953"/>
            </a:xfrm>
            <a:prstGeom prst="wedgeEllipseCallout">
              <a:avLst>
                <a:gd name="adj1" fmla="val 55625"/>
                <a:gd name="adj2" fmla="val 25236"/>
              </a:avLst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TW" altLang="zh-TW" sz="2700">
                <a:ea typeface="華康粗圓體" pitchFamily="49" charset="-12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92" y="685"/>
              <a:ext cx="1326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朋友找我</a:t>
              </a:r>
              <a:r>
                <a:rPr lang="en-US" altLang="zh-TW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</a:t>
              </a:r>
              <a:r>
                <a:rPr lang="zh-TW" alt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要趕快離開了</a:t>
              </a:r>
              <a:r>
                <a:rPr lang="en-US" altLang="zh-TW" sz="2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</a:t>
              </a:r>
            </a:p>
          </p:txBody>
        </p:sp>
      </p:grpSp>
      <p:pic>
        <p:nvPicPr>
          <p:cNvPr id="3075" name="Picture 3" descr="C:\Users\Yilan\Desktop\貼圖區\LINE卡通明星變童話人物了☆\76707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12" y="1278113"/>
            <a:ext cx="2178191" cy="20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607511" y="2955514"/>
            <a:ext cx="22334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為何一定要發生性行為才能證明我愛你？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2000" dirty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6" name="Picture 4" descr="C:\Users\Yilan\Desktop\貼圖區\兔兔(特別篇)\263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255728"/>
            <a:ext cx="1999585" cy="17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637367" y="2996954"/>
            <a:ext cx="2795226" cy="1292828"/>
          </a:xfrm>
          <a:prstGeom prst="wedgeEllipseCallout">
            <a:avLst>
              <a:gd name="adj1" fmla="val 60099"/>
              <a:gd name="adj2" fmla="val 14650"/>
            </a:avLst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sz="2700">
              <a:ea typeface="華康粗圓體" pitchFamily="49" charset="-12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80994" y="3338961"/>
            <a:ext cx="25263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我會被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我爸媽罵死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我們不要做這件事吧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3078" name="Picture 6" descr="http://dl.stickershop.line.naver.jp/products/0/0/10/614/android/stickers/57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99" y="4797152"/>
            <a:ext cx="1492793" cy="18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21437" y="5591072"/>
            <a:ext cx="23251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我年紀還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太小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那方面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不懂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啦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3079" name="Picture 7" descr="C:\Users\Yilan\Desktop\貼圖區\超可愛♪LINE卡通明星\698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67" y="4954762"/>
            <a:ext cx="1747479" cy="158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6835364" y="5104447"/>
            <a:ext cx="1957341" cy="973251"/>
          </a:xfrm>
          <a:prstGeom prst="wedgeEllipseCallout">
            <a:avLst>
              <a:gd name="adj1" fmla="val -62343"/>
              <a:gd name="adj2" fmla="val 10755"/>
            </a:avLst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我生病了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不舒服</a:t>
            </a:r>
            <a:endParaRPr lang="zh-TW" altLang="zh-TW" sz="2000" dirty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2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612248" y="404664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b="1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學習安全的約會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863151"/>
              </p:ext>
            </p:extLst>
          </p:nvPr>
        </p:nvGraphicFramePr>
        <p:xfrm>
          <a:off x="251520" y="1628800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C:\Users\Yilan\Desktop\貼圖區\熊大&amp;兔兔(約會篇♪)\403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119114" cy="196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「彩色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0" y="494912"/>
            <a:ext cx="9183871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3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" name="AutoShape 2" descr="「愛心 彩色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「愛心 彩色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Rectangle 1"/>
          <p:cNvSpPr>
            <a:spLocks/>
          </p:cNvSpPr>
          <p:nvPr/>
        </p:nvSpPr>
        <p:spPr bwMode="auto">
          <a:xfrm>
            <a:off x="1115615" y="1052736"/>
            <a:ext cx="7173563" cy="936104"/>
          </a:xfrm>
          <a:prstGeom prst="rect">
            <a:avLst/>
          </a:prstGeom>
          <a:solidFill>
            <a:srgbClr val="FFFFCC">
              <a:alpha val="50196"/>
            </a:srgbClr>
          </a:solidFill>
          <a:ln>
            <a:noFill/>
          </a:ln>
          <a:extLst/>
        </p:spPr>
        <p:txBody>
          <a:bodyPr lIns="0" tIns="0" rIns="40639" bIns="0"/>
          <a:lstStyle>
            <a:lvl1pPr marL="382588" indent="-34131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8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600">
                <a:solidFill>
                  <a:schemeClr val="accent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400">
                <a:solidFill>
                  <a:schemeClr val="accent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200">
                <a:solidFill>
                  <a:schemeClr val="accent1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zh-TW" altLang="en-US" sz="5500" b="1" dirty="0">
                <a:latin typeface="微軟正黑體" pitchFamily="34" charset="-120"/>
                <a:ea typeface="微軟正黑體" pitchFamily="34" charset="-120"/>
                <a:cs typeface="Heiti TC Light" charset="0"/>
                <a:sym typeface="標楷體" charset="-120"/>
              </a:rPr>
              <a:t>「愛情」像什麼顏色？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矩形 5"/>
          <p:cNvSpPr/>
          <p:nvPr/>
        </p:nvSpPr>
        <p:spPr>
          <a:xfrm>
            <a:off x="2747118" y="991929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戀愛五部曲</a:t>
            </a:r>
            <a:endParaRPr lang="zh-TW" altLang="en-US" sz="4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16560" y="218038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EA71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失戀</a:t>
            </a:r>
            <a:endParaRPr lang="zh-TW" altLang="en-US" sz="6000" b="1" dirty="0">
              <a:solidFill>
                <a:srgbClr val="EA718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AutoShape 2" descr="http://pics6.yamedia.tw/42/userfile/l/lucifar2919/album/152fe7a68e77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172" name="Picture 4" descr="http://pics6.yamedia.tw/42/userfile/l/lucifar2919/album/152fe7a68e7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51" y="3284984"/>
            <a:ext cx="4851366" cy="3218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接點 9"/>
          <p:cNvCxnSpPr/>
          <p:nvPr/>
        </p:nvCxnSpPr>
        <p:spPr>
          <a:xfrm>
            <a:off x="2747118" y="1845380"/>
            <a:ext cx="32768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" name="AutoShape 2" descr="http://pics6.yamedia.tw/42/userfile/l/lucifar2919/album/152fe7a68e77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831001" y="589050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分手的調適與處理</a:t>
            </a:r>
            <a:endParaRPr lang="zh-TW" altLang="en-US" sz="4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747118" y="1398955"/>
            <a:ext cx="32768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11560" y="1700808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用溫柔誠實的方式說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再見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惡言相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責備任何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祝福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對方找到更合適的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相信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自己可以找到更好的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自身安全</a:t>
            </a:r>
          </a:p>
        </p:txBody>
      </p:sp>
      <p:pic>
        <p:nvPicPr>
          <p:cNvPr id="14338" name="Picture 2" descr="C:\Users\Yilan\Desktop\貼圖區\熊大&amp;兔兔(約會篇♪)\40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5164"/>
            <a:ext cx="2675012" cy="21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" name="AutoShape 2" descr="http://pics6.yamedia.tw/42/userfile/l/lucifar2919/album/152fe7a68e77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4965" y="2463472"/>
            <a:ext cx="85363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sz="4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4800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是男女交往的基本前提</a:t>
            </a:r>
          </a:p>
        </p:txBody>
      </p:sp>
      <p:pic>
        <p:nvPicPr>
          <p:cNvPr id="15362" name="Picture 2" descr="C:\Users\Yilan\Desktop\貼圖區\熊大&amp;兔兔(約會篇♪)\40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32" y="3933056"/>
            <a:ext cx="35306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8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788024" y="-531440"/>
            <a:ext cx="392392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0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喜歡一個人</a:t>
            </a: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練習表達</a:t>
            </a:r>
            <a:endParaRPr lang="en-US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練習寫情書</a:t>
            </a: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</a:t>
            </a: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練習成長</a:t>
            </a: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愛別人</a:t>
            </a: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更要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386" name="Picture 2" descr="「喜歡一個人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08" y="332656"/>
            <a:ext cx="3491880" cy="639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70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8" y="4296555"/>
            <a:ext cx="1402014" cy="150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2"/>
          <p:cNvGrpSpPr>
            <a:grpSpLocks/>
          </p:cNvGrpSpPr>
          <p:nvPr/>
        </p:nvGrpSpPr>
        <p:grpSpPr bwMode="auto">
          <a:xfrm>
            <a:off x="0" y="6164642"/>
            <a:ext cx="2074588" cy="514048"/>
            <a:chOff x="774031" y="4716547"/>
            <a:chExt cx="2343550" cy="540000"/>
          </a:xfrm>
        </p:grpSpPr>
        <p:pic>
          <p:nvPicPr>
            <p:cNvPr id="8" name="Picture 5" descr="C:\Users\goh988\Desktop\Downloads\網頁圖\F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1" y="4716547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字方塊 1"/>
            <p:cNvSpPr txBox="1">
              <a:spLocks noChangeArrowheads="1"/>
            </p:cNvSpPr>
            <p:nvPr/>
          </p:nvSpPr>
          <p:spPr bwMode="auto">
            <a:xfrm>
              <a:off x="1315446" y="4755712"/>
              <a:ext cx="1802135" cy="45264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5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1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defTabSz="10017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defTabSz="10017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defTabSz="10017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defTabSz="10017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 dirty="0"/>
                <a:t>勵馨</a:t>
              </a:r>
              <a:r>
                <a:rPr lang="zh-TW" altLang="en-US" sz="2200" dirty="0" smtClean="0"/>
                <a:t>基金會</a:t>
              </a:r>
              <a:endParaRPr lang="zh-TW" altLang="en-US" sz="2200" dirty="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699792" y="4779647"/>
            <a:ext cx="5114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勵馨</a:t>
            </a:r>
            <a:r>
              <a:rPr lang="zh-TW" altLang="en-US" sz="28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基金會台北市分事務所</a:t>
            </a:r>
            <a:endParaRPr lang="en-US" altLang="zh-TW" sz="28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erdana" panose="020B0604030504040204" pitchFamily="34" charset="0"/>
            </a:endParaRPr>
          </a:p>
          <a:p>
            <a:r>
              <a:rPr lang="en-US" altLang="zh-TW" sz="28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02-23626995</a:t>
            </a:r>
          </a:p>
          <a:p>
            <a:r>
              <a:rPr lang="en-US" altLang="zh-TW" sz="28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goh1310@goh.org.tw</a:t>
            </a:r>
          </a:p>
        </p:txBody>
      </p:sp>
      <p:pic>
        <p:nvPicPr>
          <p:cNvPr id="6146" name="Picture 2" descr="C:\Users\Yilan\Desktop\貼圖區\LINE卡通明星變童話人物了☆\76707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22288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648097" y="2475781"/>
            <a:ext cx="7772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FF0000"/>
                </a:solidFill>
              </a:rPr>
              <a:t>愛情不是強求來的，所以你走，我不會難過，我會讓我自己越來越好</a:t>
            </a:r>
            <a:r>
              <a:rPr lang="en-US" altLang="zh-TW" sz="4400" dirty="0" smtClean="0">
                <a:solidFill>
                  <a:srgbClr val="FF0000"/>
                </a:solidFill>
              </a:rPr>
              <a:t>~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5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「水果 手繪 愛心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93666"/>
            <a:ext cx="1368153" cy="10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3074" name="Picture 2" descr="「水果 手繪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6" y="623058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1619672" y="2193666"/>
            <a:ext cx="7173563" cy="936104"/>
          </a:xfrm>
          <a:prstGeom prst="rect">
            <a:avLst/>
          </a:prstGeom>
          <a:solidFill>
            <a:srgbClr val="FFFFCC">
              <a:alpha val="50196"/>
            </a:srgbClr>
          </a:solidFill>
          <a:ln>
            <a:noFill/>
          </a:ln>
          <a:extLst/>
        </p:spPr>
        <p:txBody>
          <a:bodyPr lIns="0" tIns="0" rIns="40639" bIns="0"/>
          <a:lstStyle>
            <a:lvl1pPr marL="382588" indent="-34131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8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600">
                <a:solidFill>
                  <a:schemeClr val="accent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400">
                <a:solidFill>
                  <a:schemeClr val="accent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200">
                <a:solidFill>
                  <a:schemeClr val="accent1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algn="r" eaLnBrk="1" hangingPunct="1">
              <a:spcBef>
                <a:spcPts val="1000"/>
              </a:spcBef>
              <a:buClrTx/>
              <a:buFontTx/>
              <a:buNone/>
              <a:defRPr/>
            </a:pPr>
            <a:r>
              <a:rPr lang="zh-TW" altLang="en-US" sz="5500" b="1" dirty="0" smtClean="0">
                <a:ln>
                  <a:solidFill>
                    <a:schemeClr val="bg1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Heiti TC Light" charset="0"/>
                <a:sym typeface="標楷體" charset="-120"/>
              </a:rPr>
              <a:t>用一種水果形容愛情</a:t>
            </a:r>
            <a:r>
              <a:rPr lang="zh-TW" altLang="en-US" sz="6000" b="1" dirty="0" smtClean="0">
                <a:ln>
                  <a:solidFill>
                    <a:schemeClr val="bg1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Heiti TC Light" charset="0"/>
                <a:sym typeface="標楷體" charset="-12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4098" name="Picture 2" descr="「苦惱 可達鴨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16" y="1333004"/>
            <a:ext cx="5661365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內容版面配置區 2"/>
          <p:cNvSpPr txBox="1">
            <a:spLocks/>
          </p:cNvSpPr>
          <p:nvPr/>
        </p:nvSpPr>
        <p:spPr>
          <a:xfrm>
            <a:off x="1589" y="548680"/>
            <a:ext cx="2520951" cy="4348535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algn="ctr">
              <a:buFont typeface="Georgia" pitchFamily="18" charset="0"/>
              <a:buNone/>
            </a:pPr>
            <a:r>
              <a:rPr lang="zh-TW" altLang="en-US" sz="8000" b="1" dirty="0" smtClean="0">
                <a:solidFill>
                  <a:srgbClr val="FF6699"/>
                </a:solidFill>
                <a:latin typeface="微軟正黑體" pitchFamily="34" charset="-120"/>
                <a:ea typeface="微軟正黑體" pitchFamily="34" charset="-120"/>
              </a:rPr>
              <a:t>愛情</a:t>
            </a:r>
            <a:endParaRPr lang="en-US" altLang="zh-TW" sz="8000" b="1" dirty="0" smtClean="0">
              <a:solidFill>
                <a:srgbClr val="FF66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7950" indent="0" algn="ctr">
              <a:buFont typeface="Georgia" pitchFamily="18" charset="0"/>
              <a:buNone/>
            </a:pPr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是什麼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小故事</a:t>
            </a:r>
            <a:r>
              <a:rPr lang="en-US" altLang="zh-TW" dirty="0" smtClean="0"/>
              <a:t>-</a:t>
            </a:r>
            <a:r>
              <a:rPr lang="zh-TW" altLang="en-US" dirty="0" smtClean="0"/>
              <a:t>小雲的真心換絕情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pic>
        <p:nvPicPr>
          <p:cNvPr id="1026" name="Picture 2" descr="http://www.fzlimg.com/d/file/05/4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4892"/>
            <a:ext cx="6840760" cy="470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6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7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8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6150" name="Picture 6" descr="「迪士尼 公主王子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1" cy="6156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6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7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8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5122" name="Picture 2" descr="「飛魚高校生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23" y="404664"/>
            <a:ext cx="4559501" cy="3147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料理高校生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37" y="3735992"/>
            <a:ext cx="5221088" cy="2936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「終極一班4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" y="245040"/>
            <a:ext cx="4621888" cy="3466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「w兩個世界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" y="3278485"/>
            <a:ext cx="4050936" cy="354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" name="矩形 6"/>
          <p:cNvSpPr/>
          <p:nvPr/>
        </p:nvSpPr>
        <p:spPr>
          <a:xfrm>
            <a:off x="3307750" y="548679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戀愛五部曲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2915816" y="1124744"/>
            <a:ext cx="32768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8" name="Picture 4" descr="「你的名字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14" y="1304256"/>
            <a:ext cx="7057461" cy="5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1937</Words>
  <Application>Microsoft Office PowerPoint</Application>
  <PresentationFormat>如螢幕大小 (4:3)</PresentationFormat>
  <Paragraphs>324</Paragraphs>
  <Slides>34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小故事-小雲的真心換絕情~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廖泓凱</cp:lastModifiedBy>
  <cp:revision>337</cp:revision>
  <dcterms:created xsi:type="dcterms:W3CDTF">2013-10-30T09:04:50Z</dcterms:created>
  <dcterms:modified xsi:type="dcterms:W3CDTF">2017-09-29T03:17:56Z</dcterms:modified>
</cp:coreProperties>
</file>