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00" r:id="rId3"/>
    <p:sldMasterId id="2147483714" r:id="rId4"/>
    <p:sldMasterId id="2147483728" r:id="rId5"/>
    <p:sldMasterId id="2147483826" r:id="rId6"/>
    <p:sldMasterId id="2147483831" r:id="rId7"/>
    <p:sldMasterId id="2147483836" r:id="rId8"/>
    <p:sldMasterId id="2147483841" r:id="rId9"/>
    <p:sldMasterId id="2147483846" r:id="rId10"/>
    <p:sldMasterId id="2147483857" r:id="rId11"/>
    <p:sldMasterId id="2147483871" r:id="rId12"/>
    <p:sldMasterId id="2147483885" r:id="rId13"/>
    <p:sldMasterId id="2147483899" r:id="rId14"/>
    <p:sldMasterId id="2147483913" r:id="rId15"/>
    <p:sldMasterId id="2147483927" r:id="rId16"/>
    <p:sldMasterId id="2147483939" r:id="rId17"/>
    <p:sldMasterId id="2147483951" r:id="rId18"/>
    <p:sldMasterId id="2147483963" r:id="rId19"/>
    <p:sldMasterId id="2147483976" r:id="rId20"/>
    <p:sldMasterId id="2147483989" r:id="rId21"/>
  </p:sldMasterIdLst>
  <p:notesMasterIdLst>
    <p:notesMasterId r:id="rId102"/>
  </p:notesMasterIdLst>
  <p:handoutMasterIdLst>
    <p:handoutMasterId r:id="rId103"/>
  </p:handoutMasterIdLst>
  <p:sldIdLst>
    <p:sldId id="361" r:id="rId22"/>
    <p:sldId id="445" r:id="rId23"/>
    <p:sldId id="392" r:id="rId24"/>
    <p:sldId id="263" r:id="rId25"/>
    <p:sldId id="362" r:id="rId26"/>
    <p:sldId id="307" r:id="rId27"/>
    <p:sldId id="363" r:id="rId28"/>
    <p:sldId id="386" r:id="rId29"/>
    <p:sldId id="387" r:id="rId30"/>
    <p:sldId id="388" r:id="rId31"/>
    <p:sldId id="389" r:id="rId32"/>
    <p:sldId id="390" r:id="rId33"/>
    <p:sldId id="431" r:id="rId34"/>
    <p:sldId id="432" r:id="rId35"/>
    <p:sldId id="268" r:id="rId36"/>
    <p:sldId id="393" r:id="rId37"/>
    <p:sldId id="370" r:id="rId38"/>
    <p:sldId id="371" r:id="rId39"/>
    <p:sldId id="385" r:id="rId40"/>
    <p:sldId id="394" r:id="rId41"/>
    <p:sldId id="373" r:id="rId42"/>
    <p:sldId id="395" r:id="rId43"/>
    <p:sldId id="262" r:id="rId44"/>
    <p:sldId id="375" r:id="rId45"/>
    <p:sldId id="377" r:id="rId46"/>
    <p:sldId id="427" r:id="rId47"/>
    <p:sldId id="428" r:id="rId48"/>
    <p:sldId id="429" r:id="rId49"/>
    <p:sldId id="430" r:id="rId50"/>
    <p:sldId id="272" r:id="rId51"/>
    <p:sldId id="277" r:id="rId52"/>
    <p:sldId id="311" r:id="rId53"/>
    <p:sldId id="344" r:id="rId54"/>
    <p:sldId id="396" r:id="rId55"/>
    <p:sldId id="384" r:id="rId56"/>
    <p:sldId id="383" r:id="rId57"/>
    <p:sldId id="305" r:id="rId58"/>
    <p:sldId id="359" r:id="rId59"/>
    <p:sldId id="343" r:id="rId60"/>
    <p:sldId id="312" r:id="rId61"/>
    <p:sldId id="397" r:id="rId62"/>
    <p:sldId id="399" r:id="rId63"/>
    <p:sldId id="443" r:id="rId64"/>
    <p:sldId id="444" r:id="rId65"/>
    <p:sldId id="401" r:id="rId66"/>
    <p:sldId id="402" r:id="rId67"/>
    <p:sldId id="400" r:id="rId68"/>
    <p:sldId id="433" r:id="rId69"/>
    <p:sldId id="434" r:id="rId70"/>
    <p:sldId id="435" r:id="rId71"/>
    <p:sldId id="436" r:id="rId72"/>
    <p:sldId id="437" r:id="rId73"/>
    <p:sldId id="438" r:id="rId74"/>
    <p:sldId id="439" r:id="rId75"/>
    <p:sldId id="440" r:id="rId76"/>
    <p:sldId id="441" r:id="rId77"/>
    <p:sldId id="442" r:id="rId78"/>
    <p:sldId id="411" r:id="rId79"/>
    <p:sldId id="324" r:id="rId80"/>
    <p:sldId id="412" r:id="rId81"/>
    <p:sldId id="413" r:id="rId82"/>
    <p:sldId id="414" r:id="rId83"/>
    <p:sldId id="415" r:id="rId84"/>
    <p:sldId id="416" r:id="rId85"/>
    <p:sldId id="421" r:id="rId86"/>
    <p:sldId id="354" r:id="rId87"/>
    <p:sldId id="417" r:id="rId88"/>
    <p:sldId id="418" r:id="rId89"/>
    <p:sldId id="419" r:id="rId90"/>
    <p:sldId id="420" r:id="rId91"/>
    <p:sldId id="358" r:id="rId92"/>
    <p:sldId id="422" r:id="rId93"/>
    <p:sldId id="328" r:id="rId94"/>
    <p:sldId id="423" r:id="rId95"/>
    <p:sldId id="424" r:id="rId96"/>
    <p:sldId id="331" r:id="rId97"/>
    <p:sldId id="425" r:id="rId98"/>
    <p:sldId id="350" r:id="rId99"/>
    <p:sldId id="346" r:id="rId100"/>
    <p:sldId id="426" r:id="rId101"/>
  </p:sldIdLst>
  <p:sldSz cx="9144000" cy="6858000" type="screen4x3"/>
  <p:notesSz cx="6662738"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0D0"/>
    <a:srgbClr val="FCD4DE"/>
    <a:srgbClr val="F67A98"/>
    <a:srgbClr val="FFFFFF"/>
    <a:srgbClr val="A50B30"/>
    <a:srgbClr val="C2C2C2"/>
    <a:srgbClr val="6B9EDB"/>
    <a:srgbClr val="6F0720"/>
    <a:srgbClr val="940822"/>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8" autoAdjust="0"/>
    <p:restoredTop sz="90049" autoAdjust="0"/>
  </p:normalViewPr>
  <p:slideViewPr>
    <p:cSldViewPr>
      <p:cViewPr varScale="1">
        <p:scale>
          <a:sx n="89" d="100"/>
          <a:sy n="89" d="100"/>
        </p:scale>
        <p:origin x="1200" y="72"/>
      </p:cViewPr>
      <p:guideLst>
        <p:guide orient="horz" pos="2160"/>
        <p:guide pos="2880"/>
      </p:guideLst>
    </p:cSldViewPr>
  </p:slideViewPr>
  <p:outlineViewPr>
    <p:cViewPr>
      <p:scale>
        <a:sx n="33" d="100"/>
        <a:sy n="33" d="100"/>
      </p:scale>
      <p:origin x="0" y="2736"/>
    </p:cViewPr>
  </p:outlineViewPr>
  <p:notesTextViewPr>
    <p:cViewPr>
      <p:scale>
        <a:sx n="150" d="100"/>
        <a:sy n="150" d="100"/>
      </p:scale>
      <p:origin x="0" y="0"/>
    </p:cViewPr>
  </p:notesTextViewPr>
  <p:sorterViewPr>
    <p:cViewPr>
      <p:scale>
        <a:sx n="100" d="100"/>
        <a:sy n="100" d="100"/>
      </p:scale>
      <p:origin x="0" y="96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doughnutChart>
        <c:varyColors val="1"/>
        <c:ser>
          <c:idx val="0"/>
          <c:order val="0"/>
          <c:tx>
            <c:strRef>
              <c:f>Sheet1!$B$1</c:f>
              <c:strCache>
                <c:ptCount val="1"/>
                <c:pt idx="0">
                  <c:v>学籍キーのカウント</c:v>
                </c:pt>
              </c:strCache>
            </c:strRef>
          </c:tx>
          <c:dLbls>
            <c:dLbl>
              <c:idx val="0"/>
              <c:layout>
                <c:manualLayout>
                  <c:x val="2.0196041544052576E-3"/>
                  <c:y val="5.1499914127053736E-2"/>
                </c:manualLayout>
              </c:layout>
              <c:spPr/>
              <c:txPr>
                <a:bodyPr/>
                <a:lstStyle/>
                <a:p>
                  <a:pPr>
                    <a:defRPr lang="ja-JP" sz="1400" b="1">
                      <a:solidFill>
                        <a:schemeClr val="bg1"/>
                      </a:solidFill>
                    </a:defRPr>
                  </a:pPr>
                  <a:endParaRPr lang="zh-TW"/>
                </a:p>
              </c:txP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0-FA67-8642-8618-F3D64387C6CA}"/>
                </c:ext>
                <c:ext xmlns:c15="http://schemas.microsoft.com/office/drawing/2012/chart" uri="{CE6537A1-D6FC-4f65-9D91-7224C49458BB}"/>
              </c:extLst>
            </c:dLbl>
            <c:dLbl>
              <c:idx val="1"/>
              <c:layout>
                <c:manualLayout>
                  <c:x val="-1.4137229080836804E-2"/>
                  <c:y val="-8.7852794687327013E-2"/>
                </c:manualLayout>
              </c:layout>
              <c:spPr/>
              <c:txPr>
                <a:bodyPr/>
                <a:lstStyle/>
                <a:p>
                  <a:pPr>
                    <a:defRPr lang="ja-JP" sz="1600" b="1">
                      <a:solidFill>
                        <a:schemeClr val="bg1"/>
                      </a:solidFill>
                    </a:defRPr>
                  </a:pPr>
                  <a:endParaRPr lang="zh-TW"/>
                </a:p>
              </c:txP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1-FA67-8642-8618-F3D64387C6CA}"/>
                </c:ext>
                <c:ext xmlns:c15="http://schemas.microsoft.com/office/drawing/2012/chart" uri="{CE6537A1-D6FC-4f65-9D91-7224C49458BB}"/>
              </c:extLst>
            </c:dLbl>
            <c:dLbl>
              <c:idx val="2"/>
              <c:layout>
                <c:manualLayout>
                  <c:x val="-2.0196041544052576E-3"/>
                  <c:y val="-3.6352880560273269E-2"/>
                </c:manualLayout>
              </c:layout>
              <c:spPr/>
              <c:txPr>
                <a:bodyPr/>
                <a:lstStyle/>
                <a:p>
                  <a:pPr>
                    <a:defRPr lang="ja-JP" sz="1400" b="1">
                      <a:solidFill>
                        <a:schemeClr val="bg1"/>
                      </a:solidFill>
                    </a:defRPr>
                  </a:pPr>
                  <a:endParaRPr lang="zh-TW"/>
                </a:p>
              </c:txP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2-FA67-8642-8618-F3D64387C6CA}"/>
                </c:ext>
                <c:ext xmlns:c15="http://schemas.microsoft.com/office/drawing/2012/chart" uri="{CE6537A1-D6FC-4f65-9D91-7224C49458BB}"/>
              </c:extLst>
            </c:dLbl>
            <c:spPr>
              <a:noFill/>
              <a:ln>
                <a:noFill/>
              </a:ln>
              <a:effectLst/>
            </c:spPr>
            <c:txPr>
              <a:bodyPr/>
              <a:lstStyle/>
              <a:p>
                <a:pPr>
                  <a:defRPr lang="ja-JP" b="1">
                    <a:solidFill>
                      <a:schemeClr val="bg1"/>
                    </a:solidFill>
                  </a:defRPr>
                </a:pPr>
                <a:endParaRPr lang="zh-TW"/>
              </a:p>
            </c:txPr>
            <c:showLegendKey val="0"/>
            <c:showVal val="1"/>
            <c:showCatName val="1"/>
            <c:showSerName val="0"/>
            <c:showPercent val="0"/>
            <c:showBubbleSize val="0"/>
            <c:separator>
</c:separator>
            <c:showLeaderLines val="1"/>
            <c:extLst xmlns:c16r2="http://schemas.microsoft.com/office/drawing/2015/06/chart">
              <c:ext xmlns:c15="http://schemas.microsoft.com/office/drawing/2012/chart" uri="{CE6537A1-D6FC-4f65-9D91-7224C49458BB}"/>
            </c:extLst>
          </c:dLbls>
          <c:cat>
            <c:strRef>
              <c:f>Sheet1!$A$2:$A$4</c:f>
              <c:strCache>
                <c:ptCount val="3"/>
                <c:pt idx="0">
                  <c:v>GPE</c:v>
                </c:pt>
                <c:pt idx="1">
                  <c:v>ECON</c:v>
                </c:pt>
                <c:pt idx="2">
                  <c:v>POL</c:v>
                </c:pt>
              </c:strCache>
            </c:strRef>
          </c:cat>
          <c:val>
            <c:numRef>
              <c:f>Sheet1!$B$2:$B$4</c:f>
              <c:numCache>
                <c:formatCode>General</c:formatCode>
                <c:ptCount val="3"/>
                <c:pt idx="0">
                  <c:v>172</c:v>
                </c:pt>
                <c:pt idx="1">
                  <c:v>198</c:v>
                </c:pt>
                <c:pt idx="2">
                  <c:v>16</c:v>
                </c:pt>
              </c:numCache>
            </c:numRef>
          </c:val>
          <c:extLst xmlns:c16r2="http://schemas.microsoft.com/office/drawing/2015/06/chart">
            <c:ext xmlns:c16="http://schemas.microsoft.com/office/drawing/2014/chart" uri="{C3380CC4-5D6E-409C-BE32-E72D297353CC}">
              <c16:uniqueId val="{00000003-FA67-8642-8618-F3D64387C6CA}"/>
            </c:ext>
          </c:extLst>
        </c:ser>
        <c:dLbls>
          <c:showLegendKey val="0"/>
          <c:showVal val="1"/>
          <c:showCatName val="1"/>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EEDE05-AD38-4A9C-9853-980F6BCC2B1D}" type="doc">
      <dgm:prSet loTypeId="urn:microsoft.com/office/officeart/2005/8/layout/arrow2" loCatId="process" qsTypeId="urn:microsoft.com/office/officeart/2005/8/quickstyle/simple1" qsCatId="simple" csTypeId="urn:microsoft.com/office/officeart/2005/8/colors/accent2_2" csCatId="accent2" phldr="1"/>
      <dgm:spPr/>
    </dgm:pt>
    <dgm:pt modelId="{8990A843-5ECF-4C5A-8B3C-135A409D3357}">
      <dgm:prSet phldrT="[Text]" custT="1"/>
      <dgm:spPr/>
      <dgm:t>
        <a:bodyPr/>
        <a:lstStyle/>
        <a:p>
          <a:r>
            <a:rPr lang="en-US" sz="1400" b="1" dirty="0" smtClean="0">
              <a:latin typeface="微軟正黑體" panose="020B0604030504040204" pitchFamily="34" charset="-120"/>
              <a:ea typeface="微軟正黑體" panose="020B0604030504040204" pitchFamily="34" charset="-120"/>
            </a:rPr>
            <a:t>Elementary</a:t>
          </a:r>
          <a:endParaRPr lang="en-SG" sz="1400" b="1" dirty="0">
            <a:latin typeface="微軟正黑體" panose="020B0604030504040204" pitchFamily="34" charset="-120"/>
            <a:ea typeface="微軟正黑體" panose="020B0604030504040204" pitchFamily="34" charset="-120"/>
          </a:endParaRPr>
        </a:p>
      </dgm:t>
    </dgm:pt>
    <dgm:pt modelId="{4224C1FC-D550-44B3-A0F9-DDF4D83E5A25}" type="parTrans" cxnId="{0423DFBC-023A-4824-9398-5A4E92201C0D}">
      <dgm:prSet/>
      <dgm:spPr/>
      <dgm:t>
        <a:bodyPr/>
        <a:lstStyle/>
        <a:p>
          <a:endParaRPr lang="en-SG" sz="1800" b="1">
            <a:latin typeface="微軟正黑體" panose="020B0604030504040204" pitchFamily="34" charset="-120"/>
            <a:ea typeface="微軟正黑體" panose="020B0604030504040204" pitchFamily="34" charset="-120"/>
          </a:endParaRPr>
        </a:p>
      </dgm:t>
    </dgm:pt>
    <dgm:pt modelId="{8255B7DE-BA72-4CA9-8488-047581BE0517}" type="sibTrans" cxnId="{0423DFBC-023A-4824-9398-5A4E92201C0D}">
      <dgm:prSet/>
      <dgm:spPr/>
      <dgm:t>
        <a:bodyPr/>
        <a:lstStyle/>
        <a:p>
          <a:endParaRPr lang="en-SG" sz="1800" b="1">
            <a:latin typeface="微軟正黑體" panose="020B0604030504040204" pitchFamily="34" charset="-120"/>
            <a:ea typeface="微軟正黑體" panose="020B0604030504040204" pitchFamily="34" charset="-120"/>
          </a:endParaRPr>
        </a:p>
      </dgm:t>
    </dgm:pt>
    <dgm:pt modelId="{AD9933A2-17A2-408C-B085-A7460180E5F8}">
      <dgm:prSet phldrT="[Text]" custT="1"/>
      <dgm:spPr/>
      <dgm:t>
        <a:bodyPr/>
        <a:lstStyle/>
        <a:p>
          <a:r>
            <a:rPr lang="en-US" sz="1400" b="1" dirty="0" smtClean="0">
              <a:latin typeface="微軟正黑體" panose="020B0604030504040204" pitchFamily="34" charset="-120"/>
              <a:ea typeface="微軟正黑體" panose="020B0604030504040204" pitchFamily="34" charset="-120"/>
            </a:rPr>
            <a:t>Intermediate</a:t>
          </a:r>
          <a:endParaRPr lang="en-SG" sz="1400" b="1" dirty="0">
            <a:latin typeface="微軟正黑體" panose="020B0604030504040204" pitchFamily="34" charset="-120"/>
            <a:ea typeface="微軟正黑體" panose="020B0604030504040204" pitchFamily="34" charset="-120"/>
          </a:endParaRPr>
        </a:p>
      </dgm:t>
    </dgm:pt>
    <dgm:pt modelId="{862C420C-3181-4904-A67D-21150E14E161}" type="parTrans" cxnId="{B8A6D56B-7587-4A80-BACA-B7F430CD99E6}">
      <dgm:prSet/>
      <dgm:spPr/>
      <dgm:t>
        <a:bodyPr/>
        <a:lstStyle/>
        <a:p>
          <a:endParaRPr lang="en-SG" sz="1800" b="1">
            <a:latin typeface="微軟正黑體" panose="020B0604030504040204" pitchFamily="34" charset="-120"/>
            <a:ea typeface="微軟正黑體" panose="020B0604030504040204" pitchFamily="34" charset="-120"/>
          </a:endParaRPr>
        </a:p>
      </dgm:t>
    </dgm:pt>
    <dgm:pt modelId="{89E818B9-B007-447C-84B4-D48CCC0AA363}" type="sibTrans" cxnId="{B8A6D56B-7587-4A80-BACA-B7F430CD99E6}">
      <dgm:prSet/>
      <dgm:spPr/>
      <dgm:t>
        <a:bodyPr/>
        <a:lstStyle/>
        <a:p>
          <a:endParaRPr lang="en-SG" sz="1800" b="1">
            <a:latin typeface="微軟正黑體" panose="020B0604030504040204" pitchFamily="34" charset="-120"/>
            <a:ea typeface="微軟正黑體" panose="020B0604030504040204" pitchFamily="34" charset="-120"/>
          </a:endParaRPr>
        </a:p>
      </dgm:t>
    </dgm:pt>
    <dgm:pt modelId="{FEAAE5EA-18DE-419C-BB3A-958694BB3C56}">
      <dgm:prSet phldrT="[Text]" custT="1"/>
      <dgm:spPr/>
      <dgm:t>
        <a:bodyPr/>
        <a:lstStyle/>
        <a:p>
          <a:r>
            <a:rPr lang="en-US" sz="1800" b="1" dirty="0" smtClean="0">
              <a:latin typeface="微軟正黑體" panose="020B0604030504040204" pitchFamily="34" charset="-120"/>
              <a:ea typeface="微軟正黑體" panose="020B0604030504040204" pitchFamily="34" charset="-120"/>
            </a:rPr>
            <a:t>Advanced</a:t>
          </a:r>
          <a:endParaRPr lang="en-SG" sz="1800" b="1" dirty="0">
            <a:latin typeface="微軟正黑體" panose="020B0604030504040204" pitchFamily="34" charset="-120"/>
            <a:ea typeface="微軟正黑體" panose="020B0604030504040204" pitchFamily="34" charset="-120"/>
          </a:endParaRPr>
        </a:p>
      </dgm:t>
    </dgm:pt>
    <dgm:pt modelId="{DE0A871C-272A-4195-8BF0-B02692E3DAFA}" type="parTrans" cxnId="{51745450-71FD-4AB6-9505-9875DCF05F1E}">
      <dgm:prSet/>
      <dgm:spPr/>
      <dgm:t>
        <a:bodyPr/>
        <a:lstStyle/>
        <a:p>
          <a:endParaRPr lang="en-SG" sz="1800" b="1">
            <a:latin typeface="微軟正黑體" panose="020B0604030504040204" pitchFamily="34" charset="-120"/>
            <a:ea typeface="微軟正黑體" panose="020B0604030504040204" pitchFamily="34" charset="-120"/>
          </a:endParaRPr>
        </a:p>
      </dgm:t>
    </dgm:pt>
    <dgm:pt modelId="{159797E5-6838-4117-8039-7E50153916DC}" type="sibTrans" cxnId="{51745450-71FD-4AB6-9505-9875DCF05F1E}">
      <dgm:prSet/>
      <dgm:spPr/>
      <dgm:t>
        <a:bodyPr/>
        <a:lstStyle/>
        <a:p>
          <a:endParaRPr lang="en-SG" sz="1800" b="1">
            <a:latin typeface="微軟正黑體" panose="020B0604030504040204" pitchFamily="34" charset="-120"/>
            <a:ea typeface="微軟正黑體" panose="020B0604030504040204" pitchFamily="34" charset="-120"/>
          </a:endParaRPr>
        </a:p>
      </dgm:t>
    </dgm:pt>
    <dgm:pt modelId="{84757298-09C5-45FA-A35F-EC78C8FA4821}">
      <dgm:prSet phldrT="[Text]" custT="1"/>
      <dgm:spPr/>
      <dgm:t>
        <a:bodyPr/>
        <a:lstStyle/>
        <a:p>
          <a:r>
            <a:rPr lang="en-US" sz="2000" b="1" dirty="0" smtClean="0">
              <a:latin typeface="微軟正黑體" panose="020B0604030504040204" pitchFamily="34" charset="-120"/>
              <a:ea typeface="微軟正黑體" panose="020B0604030504040204" pitchFamily="34" charset="-120"/>
            </a:rPr>
            <a:t>Native Speaker</a:t>
          </a:r>
          <a:endParaRPr lang="en-SG" sz="2000" b="1" dirty="0">
            <a:latin typeface="微軟正黑體" panose="020B0604030504040204" pitchFamily="34" charset="-120"/>
            <a:ea typeface="微軟正黑體" panose="020B0604030504040204" pitchFamily="34" charset="-120"/>
          </a:endParaRPr>
        </a:p>
      </dgm:t>
    </dgm:pt>
    <dgm:pt modelId="{662DF4BE-3D84-4A1C-B3A4-156F5E22666C}" type="sibTrans" cxnId="{61219B30-B758-4083-A8E9-0A42B0633C7E}">
      <dgm:prSet/>
      <dgm:spPr/>
      <dgm:t>
        <a:bodyPr/>
        <a:lstStyle/>
        <a:p>
          <a:endParaRPr lang="en-SG" sz="1800" b="1">
            <a:latin typeface="微軟正黑體" panose="020B0604030504040204" pitchFamily="34" charset="-120"/>
            <a:ea typeface="微軟正黑體" panose="020B0604030504040204" pitchFamily="34" charset="-120"/>
          </a:endParaRPr>
        </a:p>
      </dgm:t>
    </dgm:pt>
    <dgm:pt modelId="{3E488165-BC0B-4A66-8CC6-2DC430C0746E}" type="parTrans" cxnId="{61219B30-B758-4083-A8E9-0A42B0633C7E}">
      <dgm:prSet/>
      <dgm:spPr/>
      <dgm:t>
        <a:bodyPr/>
        <a:lstStyle/>
        <a:p>
          <a:endParaRPr lang="en-SG" sz="1800" b="1">
            <a:latin typeface="微軟正黑體" panose="020B0604030504040204" pitchFamily="34" charset="-120"/>
            <a:ea typeface="微軟正黑體" panose="020B0604030504040204" pitchFamily="34" charset="-120"/>
          </a:endParaRPr>
        </a:p>
      </dgm:t>
    </dgm:pt>
    <dgm:pt modelId="{E28F906E-73DB-43B1-A5E2-DC4D7215DB56}" type="pres">
      <dgm:prSet presAssocID="{C1EEDE05-AD38-4A9C-9853-980F6BCC2B1D}" presName="arrowDiagram" presStyleCnt="0">
        <dgm:presLayoutVars>
          <dgm:chMax val="5"/>
          <dgm:dir/>
          <dgm:resizeHandles val="exact"/>
        </dgm:presLayoutVars>
      </dgm:prSet>
      <dgm:spPr/>
    </dgm:pt>
    <dgm:pt modelId="{B0EDA277-93BB-4508-8AFA-F917F961DAEE}" type="pres">
      <dgm:prSet presAssocID="{C1EEDE05-AD38-4A9C-9853-980F6BCC2B1D}" presName="arrow" presStyleLbl="bgShp" presStyleIdx="0" presStyleCnt="1" custScaleX="101758" custLinFactNeighborX="-1079" custLinFactNeighborY="1205"/>
      <dgm:spPr/>
    </dgm:pt>
    <dgm:pt modelId="{AD2E4AE5-7BD8-4710-A085-A24E8189FE19}" type="pres">
      <dgm:prSet presAssocID="{C1EEDE05-AD38-4A9C-9853-980F6BCC2B1D}" presName="arrowDiagram4" presStyleCnt="0"/>
      <dgm:spPr/>
    </dgm:pt>
    <dgm:pt modelId="{8A263D1F-193B-412B-AECF-C975F85604E1}" type="pres">
      <dgm:prSet presAssocID="{8990A843-5ECF-4C5A-8B3C-135A409D3357}" presName="bullet4a" presStyleLbl="node1" presStyleIdx="0" presStyleCnt="4" custLinFactNeighborY="-36647"/>
      <dgm:spPr/>
    </dgm:pt>
    <dgm:pt modelId="{DE6F01AF-33E4-4B40-AB4A-E873E1BFDEC2}" type="pres">
      <dgm:prSet presAssocID="{8990A843-5ECF-4C5A-8B3C-135A409D3357}" presName="textBox4a" presStyleLbl="revTx" presStyleIdx="0" presStyleCnt="4" custLinFactNeighborX="-22415" custLinFactNeighborY="-43087">
        <dgm:presLayoutVars>
          <dgm:bulletEnabled val="1"/>
        </dgm:presLayoutVars>
      </dgm:prSet>
      <dgm:spPr/>
      <dgm:t>
        <a:bodyPr/>
        <a:lstStyle/>
        <a:p>
          <a:endParaRPr lang="en-SG"/>
        </a:p>
      </dgm:t>
    </dgm:pt>
    <dgm:pt modelId="{63ADAAA8-176B-4E0B-8ABC-627089BC702A}" type="pres">
      <dgm:prSet presAssocID="{AD9933A2-17A2-408C-B085-A7460180E5F8}" presName="bullet4b" presStyleLbl="node1" presStyleIdx="1" presStyleCnt="4"/>
      <dgm:spPr/>
    </dgm:pt>
    <dgm:pt modelId="{ABEC6A60-E0B0-420A-9AE7-13FC1A883F63}" type="pres">
      <dgm:prSet presAssocID="{AD9933A2-17A2-408C-B085-A7460180E5F8}" presName="textBox4b" presStyleLbl="revTx" presStyleIdx="1" presStyleCnt="4">
        <dgm:presLayoutVars>
          <dgm:bulletEnabled val="1"/>
        </dgm:presLayoutVars>
      </dgm:prSet>
      <dgm:spPr/>
      <dgm:t>
        <a:bodyPr/>
        <a:lstStyle/>
        <a:p>
          <a:endParaRPr lang="en-SG"/>
        </a:p>
      </dgm:t>
    </dgm:pt>
    <dgm:pt modelId="{5E858731-7435-4550-A50F-3F3404EE9540}" type="pres">
      <dgm:prSet presAssocID="{FEAAE5EA-18DE-419C-BB3A-958694BB3C56}" presName="bullet4c" presStyleLbl="node1" presStyleIdx="2" presStyleCnt="4"/>
      <dgm:spPr/>
    </dgm:pt>
    <dgm:pt modelId="{B21B2722-CE31-4D75-B875-22DDEE1000F9}" type="pres">
      <dgm:prSet presAssocID="{FEAAE5EA-18DE-419C-BB3A-958694BB3C56}" presName="textBox4c" presStyleLbl="revTx" presStyleIdx="2" presStyleCnt="4" custLinFactNeighborX="-6340" custLinFactNeighborY="1812">
        <dgm:presLayoutVars>
          <dgm:bulletEnabled val="1"/>
        </dgm:presLayoutVars>
      </dgm:prSet>
      <dgm:spPr/>
      <dgm:t>
        <a:bodyPr/>
        <a:lstStyle/>
        <a:p>
          <a:endParaRPr lang="en-SG"/>
        </a:p>
      </dgm:t>
    </dgm:pt>
    <dgm:pt modelId="{6F94CC95-4BEE-4D5E-8B5C-E139F8983EAC}" type="pres">
      <dgm:prSet presAssocID="{84757298-09C5-45FA-A35F-EC78C8FA4821}" presName="bullet4d" presStyleLbl="node1" presStyleIdx="3" presStyleCnt="4"/>
      <dgm:spPr/>
    </dgm:pt>
    <dgm:pt modelId="{815AADEA-5E01-4CC0-9D6D-741236629732}" type="pres">
      <dgm:prSet presAssocID="{84757298-09C5-45FA-A35F-EC78C8FA4821}" presName="textBox4d" presStyleLbl="revTx" presStyleIdx="3" presStyleCnt="4" custScaleX="165515" custScaleY="6783" custLinFactNeighborX="7034" custLinFactNeighborY="-40937">
        <dgm:presLayoutVars>
          <dgm:bulletEnabled val="1"/>
        </dgm:presLayoutVars>
      </dgm:prSet>
      <dgm:spPr/>
      <dgm:t>
        <a:bodyPr/>
        <a:lstStyle/>
        <a:p>
          <a:endParaRPr lang="en-SG"/>
        </a:p>
      </dgm:t>
    </dgm:pt>
  </dgm:ptLst>
  <dgm:cxnLst>
    <dgm:cxn modelId="{3C322CA3-B4F8-47FF-86DA-CBC9856846DE}" type="presOf" srcId="{8990A843-5ECF-4C5A-8B3C-135A409D3357}" destId="{DE6F01AF-33E4-4B40-AB4A-E873E1BFDEC2}" srcOrd="0" destOrd="0" presId="urn:microsoft.com/office/officeart/2005/8/layout/arrow2"/>
    <dgm:cxn modelId="{0423DFBC-023A-4824-9398-5A4E92201C0D}" srcId="{C1EEDE05-AD38-4A9C-9853-980F6BCC2B1D}" destId="{8990A843-5ECF-4C5A-8B3C-135A409D3357}" srcOrd="0" destOrd="0" parTransId="{4224C1FC-D550-44B3-A0F9-DDF4D83E5A25}" sibTransId="{8255B7DE-BA72-4CA9-8488-047581BE0517}"/>
    <dgm:cxn modelId="{33E652C2-BA52-47D1-AED9-EA37F48B40D8}" type="presOf" srcId="{FEAAE5EA-18DE-419C-BB3A-958694BB3C56}" destId="{B21B2722-CE31-4D75-B875-22DDEE1000F9}" srcOrd="0" destOrd="0" presId="urn:microsoft.com/office/officeart/2005/8/layout/arrow2"/>
    <dgm:cxn modelId="{51745450-71FD-4AB6-9505-9875DCF05F1E}" srcId="{C1EEDE05-AD38-4A9C-9853-980F6BCC2B1D}" destId="{FEAAE5EA-18DE-419C-BB3A-958694BB3C56}" srcOrd="2" destOrd="0" parTransId="{DE0A871C-272A-4195-8BF0-B02692E3DAFA}" sibTransId="{159797E5-6838-4117-8039-7E50153916DC}"/>
    <dgm:cxn modelId="{B8A6D56B-7587-4A80-BACA-B7F430CD99E6}" srcId="{C1EEDE05-AD38-4A9C-9853-980F6BCC2B1D}" destId="{AD9933A2-17A2-408C-B085-A7460180E5F8}" srcOrd="1" destOrd="0" parTransId="{862C420C-3181-4904-A67D-21150E14E161}" sibTransId="{89E818B9-B007-447C-84B4-D48CCC0AA363}"/>
    <dgm:cxn modelId="{D8E4D927-21CF-4942-89EE-3D6FA9D2A626}" type="presOf" srcId="{84757298-09C5-45FA-A35F-EC78C8FA4821}" destId="{815AADEA-5E01-4CC0-9D6D-741236629732}" srcOrd="0" destOrd="0" presId="urn:microsoft.com/office/officeart/2005/8/layout/arrow2"/>
    <dgm:cxn modelId="{FBD71ED6-A814-4F8F-B3FF-7167B503B5F1}" type="presOf" srcId="{C1EEDE05-AD38-4A9C-9853-980F6BCC2B1D}" destId="{E28F906E-73DB-43B1-A5E2-DC4D7215DB56}" srcOrd="0" destOrd="0" presId="urn:microsoft.com/office/officeart/2005/8/layout/arrow2"/>
    <dgm:cxn modelId="{61219B30-B758-4083-A8E9-0A42B0633C7E}" srcId="{C1EEDE05-AD38-4A9C-9853-980F6BCC2B1D}" destId="{84757298-09C5-45FA-A35F-EC78C8FA4821}" srcOrd="3" destOrd="0" parTransId="{3E488165-BC0B-4A66-8CC6-2DC430C0746E}" sibTransId="{662DF4BE-3D84-4A1C-B3A4-156F5E22666C}"/>
    <dgm:cxn modelId="{9610026A-1751-401E-BA42-30D31243D037}" type="presOf" srcId="{AD9933A2-17A2-408C-B085-A7460180E5F8}" destId="{ABEC6A60-E0B0-420A-9AE7-13FC1A883F63}" srcOrd="0" destOrd="0" presId="urn:microsoft.com/office/officeart/2005/8/layout/arrow2"/>
    <dgm:cxn modelId="{E5C68BCA-7728-41AE-A2A9-749FC49AA07F}" type="presParOf" srcId="{E28F906E-73DB-43B1-A5E2-DC4D7215DB56}" destId="{B0EDA277-93BB-4508-8AFA-F917F961DAEE}" srcOrd="0" destOrd="0" presId="urn:microsoft.com/office/officeart/2005/8/layout/arrow2"/>
    <dgm:cxn modelId="{86657730-137F-4B04-867F-C4647FB59156}" type="presParOf" srcId="{E28F906E-73DB-43B1-A5E2-DC4D7215DB56}" destId="{AD2E4AE5-7BD8-4710-A085-A24E8189FE19}" srcOrd="1" destOrd="0" presId="urn:microsoft.com/office/officeart/2005/8/layout/arrow2"/>
    <dgm:cxn modelId="{6CC2FFB8-0042-42C7-A0DF-57B2DC070DD2}" type="presParOf" srcId="{AD2E4AE5-7BD8-4710-A085-A24E8189FE19}" destId="{8A263D1F-193B-412B-AECF-C975F85604E1}" srcOrd="0" destOrd="0" presId="urn:microsoft.com/office/officeart/2005/8/layout/arrow2"/>
    <dgm:cxn modelId="{F62372B8-4861-40D8-A23C-77513AB5B8C6}" type="presParOf" srcId="{AD2E4AE5-7BD8-4710-A085-A24E8189FE19}" destId="{DE6F01AF-33E4-4B40-AB4A-E873E1BFDEC2}" srcOrd="1" destOrd="0" presId="urn:microsoft.com/office/officeart/2005/8/layout/arrow2"/>
    <dgm:cxn modelId="{A42A28A2-D598-4D76-91C2-328BC02DF58C}" type="presParOf" srcId="{AD2E4AE5-7BD8-4710-A085-A24E8189FE19}" destId="{63ADAAA8-176B-4E0B-8ABC-627089BC702A}" srcOrd="2" destOrd="0" presId="urn:microsoft.com/office/officeart/2005/8/layout/arrow2"/>
    <dgm:cxn modelId="{954A7397-218A-44EA-A971-07146FC1F984}" type="presParOf" srcId="{AD2E4AE5-7BD8-4710-A085-A24E8189FE19}" destId="{ABEC6A60-E0B0-420A-9AE7-13FC1A883F63}" srcOrd="3" destOrd="0" presId="urn:microsoft.com/office/officeart/2005/8/layout/arrow2"/>
    <dgm:cxn modelId="{CB429F94-7F97-434B-A7BB-73308AE3EBD0}" type="presParOf" srcId="{AD2E4AE5-7BD8-4710-A085-A24E8189FE19}" destId="{5E858731-7435-4550-A50F-3F3404EE9540}" srcOrd="4" destOrd="0" presId="urn:microsoft.com/office/officeart/2005/8/layout/arrow2"/>
    <dgm:cxn modelId="{51450E1E-C05B-4252-9D6E-6A26FDC5A5F7}" type="presParOf" srcId="{AD2E4AE5-7BD8-4710-A085-A24E8189FE19}" destId="{B21B2722-CE31-4D75-B875-22DDEE1000F9}" srcOrd="5" destOrd="0" presId="urn:microsoft.com/office/officeart/2005/8/layout/arrow2"/>
    <dgm:cxn modelId="{9ED4116E-0710-456D-9970-B01B579971F9}" type="presParOf" srcId="{AD2E4AE5-7BD8-4710-A085-A24E8189FE19}" destId="{6F94CC95-4BEE-4D5E-8B5C-E139F8983EAC}" srcOrd="6" destOrd="0" presId="urn:microsoft.com/office/officeart/2005/8/layout/arrow2"/>
    <dgm:cxn modelId="{DCCA9A37-F891-449E-A6EC-90C58378F0C2}" type="presParOf" srcId="{AD2E4AE5-7BD8-4710-A085-A24E8189FE19}" destId="{815AADEA-5E01-4CC0-9D6D-741236629732}" srcOrd="7"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6979" cy="496253"/>
          </a:xfrm>
          <a:prstGeom prst="rect">
            <a:avLst/>
          </a:prstGeom>
        </p:spPr>
        <p:txBody>
          <a:bodyPr vert="horz" lIns="90937" tIns="45469" rIns="90937" bIns="4546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74206" y="0"/>
            <a:ext cx="2886979" cy="496253"/>
          </a:xfrm>
          <a:prstGeom prst="rect">
            <a:avLst/>
          </a:prstGeom>
        </p:spPr>
        <p:txBody>
          <a:bodyPr vert="horz" lIns="90937" tIns="45469" rIns="90937" bIns="45469" rtlCol="0"/>
          <a:lstStyle>
            <a:lvl1pPr algn="r">
              <a:defRPr sz="1200"/>
            </a:lvl1pPr>
          </a:lstStyle>
          <a:p>
            <a:fld id="{313477ED-1380-4B00-9D22-0967A5BD08FB}" type="datetimeFigureOut">
              <a:rPr kumimoji="1" lang="ja-JP" altLang="en-US" smtClean="0"/>
              <a:t>2018/9/26</a:t>
            </a:fld>
            <a:endParaRPr kumimoji="1" lang="ja-JP" altLang="en-US"/>
          </a:p>
        </p:txBody>
      </p:sp>
      <p:sp>
        <p:nvSpPr>
          <p:cNvPr id="4" name="フッター プレースホルダー 3"/>
          <p:cNvSpPr>
            <a:spLocks noGrp="1"/>
          </p:cNvSpPr>
          <p:nvPr>
            <p:ph type="ftr" sz="quarter" idx="2"/>
          </p:nvPr>
        </p:nvSpPr>
        <p:spPr>
          <a:xfrm>
            <a:off x="0" y="9428802"/>
            <a:ext cx="2886979" cy="496252"/>
          </a:xfrm>
          <a:prstGeom prst="rect">
            <a:avLst/>
          </a:prstGeom>
        </p:spPr>
        <p:txBody>
          <a:bodyPr vert="horz" lIns="90937" tIns="45469" rIns="90937" bIns="4546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74206" y="9428802"/>
            <a:ext cx="2886979" cy="496252"/>
          </a:xfrm>
          <a:prstGeom prst="rect">
            <a:avLst/>
          </a:prstGeom>
        </p:spPr>
        <p:txBody>
          <a:bodyPr vert="horz" lIns="90937" tIns="45469" rIns="90937" bIns="45469" rtlCol="0" anchor="b"/>
          <a:lstStyle>
            <a:lvl1pPr algn="r">
              <a:defRPr sz="1200"/>
            </a:lvl1pPr>
          </a:lstStyle>
          <a:p>
            <a:fld id="{4B2E44F8-C21F-4A23-836E-D24779524D11}" type="slidenum">
              <a:rPr kumimoji="1" lang="ja-JP" altLang="en-US" smtClean="0"/>
              <a:t>‹#›</a:t>
            </a:fld>
            <a:endParaRPr kumimoji="1" lang="ja-JP" altLang="en-US"/>
          </a:p>
        </p:txBody>
      </p:sp>
    </p:spTree>
    <p:extLst>
      <p:ext uri="{BB962C8B-B14F-4D97-AF65-F5344CB8AC3E}">
        <p14:creationId xmlns:p14="http://schemas.microsoft.com/office/powerpoint/2010/main" val="2856819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1"/>
            <a:ext cx="2887186" cy="496333"/>
          </a:xfrm>
          <a:prstGeom prst="rect">
            <a:avLst/>
          </a:prstGeom>
        </p:spPr>
        <p:txBody>
          <a:bodyPr vert="horz" lIns="90937" tIns="45469" rIns="90937" bIns="45469" rtlCol="0"/>
          <a:lstStyle>
            <a:lvl1pPr algn="l">
              <a:defRPr sz="1200"/>
            </a:lvl1pPr>
          </a:lstStyle>
          <a:p>
            <a:endParaRPr kumimoji="1" lang="ja-JP" altLang="en-US"/>
          </a:p>
        </p:txBody>
      </p:sp>
      <p:sp>
        <p:nvSpPr>
          <p:cNvPr id="3" name="日付プレースホルダ 2"/>
          <p:cNvSpPr>
            <a:spLocks noGrp="1"/>
          </p:cNvSpPr>
          <p:nvPr>
            <p:ph type="dt" idx="1"/>
          </p:nvPr>
        </p:nvSpPr>
        <p:spPr>
          <a:xfrm>
            <a:off x="3774013" y="1"/>
            <a:ext cx="2887186" cy="496333"/>
          </a:xfrm>
          <a:prstGeom prst="rect">
            <a:avLst/>
          </a:prstGeom>
        </p:spPr>
        <p:txBody>
          <a:bodyPr vert="horz" lIns="90937" tIns="45469" rIns="90937" bIns="45469" rtlCol="0"/>
          <a:lstStyle>
            <a:lvl1pPr algn="r">
              <a:defRPr sz="1200"/>
            </a:lvl1pPr>
          </a:lstStyle>
          <a:p>
            <a:fld id="{79824CF8-697C-44B3-A842-649D65B94F36}" type="datetimeFigureOut">
              <a:rPr kumimoji="1" lang="ja-JP" altLang="en-US" smtClean="0"/>
              <a:pPr/>
              <a:t>2018/9/26</a:t>
            </a:fld>
            <a:endParaRPr kumimoji="1" lang="ja-JP" altLang="en-US"/>
          </a:p>
        </p:txBody>
      </p:sp>
      <p:sp>
        <p:nvSpPr>
          <p:cNvPr id="4" name="スライド イメージ プレースホルダ 3"/>
          <p:cNvSpPr>
            <a:spLocks noGrp="1" noRot="1" noChangeAspect="1"/>
          </p:cNvSpPr>
          <p:nvPr>
            <p:ph type="sldImg" idx="2"/>
          </p:nvPr>
        </p:nvSpPr>
        <p:spPr>
          <a:xfrm>
            <a:off x="854075" y="746125"/>
            <a:ext cx="4957763" cy="3719513"/>
          </a:xfrm>
          <a:prstGeom prst="rect">
            <a:avLst/>
          </a:prstGeom>
          <a:noFill/>
          <a:ln w="12700">
            <a:solidFill>
              <a:prstClr val="black"/>
            </a:solidFill>
          </a:ln>
        </p:spPr>
        <p:txBody>
          <a:bodyPr vert="horz" lIns="90937" tIns="45469" rIns="90937" bIns="45469" rtlCol="0" anchor="ctr"/>
          <a:lstStyle/>
          <a:p>
            <a:endParaRPr lang="ja-JP" altLang="en-US"/>
          </a:p>
        </p:txBody>
      </p:sp>
      <p:sp>
        <p:nvSpPr>
          <p:cNvPr id="5" name="ノート プレースホルダ 4"/>
          <p:cNvSpPr>
            <a:spLocks noGrp="1"/>
          </p:cNvSpPr>
          <p:nvPr>
            <p:ph type="body" sz="quarter" idx="3"/>
          </p:nvPr>
        </p:nvSpPr>
        <p:spPr>
          <a:xfrm>
            <a:off x="666274" y="4715154"/>
            <a:ext cx="5330190" cy="4466988"/>
          </a:xfrm>
          <a:prstGeom prst="rect">
            <a:avLst/>
          </a:prstGeom>
        </p:spPr>
        <p:txBody>
          <a:bodyPr vert="horz" lIns="90937" tIns="45469" rIns="90937" bIns="45469"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4" y="9428585"/>
            <a:ext cx="2887186" cy="496333"/>
          </a:xfrm>
          <a:prstGeom prst="rect">
            <a:avLst/>
          </a:prstGeom>
        </p:spPr>
        <p:txBody>
          <a:bodyPr vert="horz" lIns="90937" tIns="45469" rIns="90937" bIns="45469"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774013" y="9428585"/>
            <a:ext cx="2887186" cy="496333"/>
          </a:xfrm>
          <a:prstGeom prst="rect">
            <a:avLst/>
          </a:prstGeom>
        </p:spPr>
        <p:txBody>
          <a:bodyPr vert="horz" lIns="90937" tIns="45469" rIns="90937" bIns="45469" rtlCol="0" anchor="b"/>
          <a:lstStyle>
            <a:lvl1pPr algn="r">
              <a:defRPr sz="1200"/>
            </a:lvl1pPr>
          </a:lstStyle>
          <a:p>
            <a:fld id="{B8D7182D-2314-459D-9748-D5BDBBA773A7}" type="slidenum">
              <a:rPr kumimoji="1" lang="ja-JP" altLang="en-US" smtClean="0"/>
              <a:pPr/>
              <a:t>‹#›</a:t>
            </a:fld>
            <a:endParaRPr kumimoji="1" lang="ja-JP" altLang="en-US"/>
          </a:p>
        </p:txBody>
      </p:sp>
    </p:spTree>
    <p:extLst>
      <p:ext uri="{BB962C8B-B14F-4D97-AF65-F5344CB8AC3E}">
        <p14:creationId xmlns:p14="http://schemas.microsoft.com/office/powerpoint/2010/main" val="39629320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EBE1F7-CD62-4BF1-9D0A-CCDF44BF1332}" type="slidenum">
              <a:rPr kumimoji="1" lang="ja-JP" altLang="en-US" smtClean="0"/>
              <a:t>1</a:t>
            </a:fld>
            <a:endParaRPr kumimoji="1" lang="ja-JP" altLang="en-US"/>
          </a:p>
        </p:txBody>
      </p:sp>
    </p:spTree>
    <p:extLst>
      <p:ext uri="{BB962C8B-B14F-4D97-AF65-F5344CB8AC3E}">
        <p14:creationId xmlns:p14="http://schemas.microsoft.com/office/powerpoint/2010/main" val="2935505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6099-BE91-40BA-89D3-0B1B7A302A54}" type="slidenum">
              <a:rPr kumimoji="1" lang="en-US" altLang="ja-JP"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10114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6099-BE91-40BA-89D3-0B1B7A302A54}" type="slidenum">
              <a:rPr kumimoji="1" lang="en-US" altLang="ja-JP"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9380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6099-BE91-40BA-89D3-0B1B7A302A54}" type="slidenum">
              <a:rPr kumimoji="1" lang="en-US" altLang="ja-JP"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88049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6099-BE91-40BA-89D3-0B1B7A302A54}" type="slidenum">
              <a:rPr kumimoji="1" lang="en-US" altLang="ja-JP"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02699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6099-BE91-40BA-89D3-0B1B7A302A54}" type="slidenum">
              <a:rPr kumimoji="1" lang="en-US" altLang="ja-JP"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18447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lang="ja-JP" altLang="ja-JP"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15</a:t>
            </a:fld>
            <a:endParaRPr kumimoji="1" lang="ja-JP" altLang="en-US"/>
          </a:p>
        </p:txBody>
      </p:sp>
    </p:spTree>
    <p:extLst>
      <p:ext uri="{BB962C8B-B14F-4D97-AF65-F5344CB8AC3E}">
        <p14:creationId xmlns:p14="http://schemas.microsoft.com/office/powerpoint/2010/main" val="2733623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16</a:t>
            </a:fld>
            <a:endParaRPr kumimoji="1" lang="ja-JP" altLang="en-US"/>
          </a:p>
        </p:txBody>
      </p:sp>
    </p:spTree>
    <p:extLst>
      <p:ext uri="{BB962C8B-B14F-4D97-AF65-F5344CB8AC3E}">
        <p14:creationId xmlns:p14="http://schemas.microsoft.com/office/powerpoint/2010/main" val="4217968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EBE1F7-CD62-4BF1-9D0A-CCDF44BF1332}" type="slidenum">
              <a:rPr kumimoji="1" lang="ja-JP" altLang="en-US" smtClean="0"/>
              <a:t>17</a:t>
            </a:fld>
            <a:endParaRPr kumimoji="1" lang="ja-JP" altLang="en-US"/>
          </a:p>
        </p:txBody>
      </p:sp>
    </p:spTree>
    <p:extLst>
      <p:ext uri="{BB962C8B-B14F-4D97-AF65-F5344CB8AC3E}">
        <p14:creationId xmlns:p14="http://schemas.microsoft.com/office/powerpoint/2010/main" val="161656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EBE1F7-CD62-4BF1-9D0A-CCDF44BF1332}" type="slidenum">
              <a:rPr kumimoji="1" lang="ja-JP" altLang="en-US" smtClean="0"/>
              <a:t>18</a:t>
            </a:fld>
            <a:endParaRPr kumimoji="1" lang="ja-JP" altLang="en-US"/>
          </a:p>
        </p:txBody>
      </p:sp>
    </p:spTree>
    <p:extLst>
      <p:ext uri="{BB962C8B-B14F-4D97-AF65-F5344CB8AC3E}">
        <p14:creationId xmlns:p14="http://schemas.microsoft.com/office/powerpoint/2010/main" val="3996474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EBE1F7-CD62-4BF1-9D0A-CCDF44BF1332}"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258245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EBE1F7-CD62-4BF1-9D0A-CCDF44BF1332}" type="slidenum">
              <a:rPr lang="ja-JP" altLang="en-US" smtClean="0">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3088995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zh-TW" dirty="0" smtClean="0"/>
          </a:p>
        </p:txBody>
      </p:sp>
      <p:sp>
        <p:nvSpPr>
          <p:cNvPr id="4" name="スライド番号プレースホルダー 3"/>
          <p:cNvSpPr>
            <a:spLocks noGrp="1"/>
          </p:cNvSpPr>
          <p:nvPr>
            <p:ph type="sldNum" sz="quarter" idx="10"/>
          </p:nvPr>
        </p:nvSpPr>
        <p:spPr/>
        <p:txBody>
          <a:bodyPr/>
          <a:lstStyle/>
          <a:p>
            <a:fld id="{B9EBE1F7-CD62-4BF1-9D0A-CCDF44BF1332}" type="slidenum">
              <a:rPr kumimoji="1" lang="ja-JP" altLang="en-US" smtClean="0"/>
              <a:t>20</a:t>
            </a:fld>
            <a:endParaRPr kumimoji="1" lang="ja-JP" altLang="en-US"/>
          </a:p>
        </p:txBody>
      </p:sp>
    </p:spTree>
    <p:extLst>
      <p:ext uri="{BB962C8B-B14F-4D97-AF65-F5344CB8AC3E}">
        <p14:creationId xmlns:p14="http://schemas.microsoft.com/office/powerpoint/2010/main" val="129229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EBE1F7-CD62-4BF1-9D0A-CCDF44BF1332}" type="slidenum">
              <a:rPr kumimoji="1" lang="ja-JP" altLang="en-US" smtClean="0"/>
              <a:t>21</a:t>
            </a:fld>
            <a:endParaRPr kumimoji="1" lang="ja-JP" altLang="en-US"/>
          </a:p>
        </p:txBody>
      </p:sp>
    </p:spTree>
    <p:extLst>
      <p:ext uri="{BB962C8B-B14F-4D97-AF65-F5344CB8AC3E}">
        <p14:creationId xmlns:p14="http://schemas.microsoft.com/office/powerpoint/2010/main" val="1527808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22</a:t>
            </a:fld>
            <a:endParaRPr kumimoji="1" lang="ja-JP" altLang="en-US"/>
          </a:p>
        </p:txBody>
      </p:sp>
    </p:spTree>
    <p:extLst>
      <p:ext uri="{BB962C8B-B14F-4D97-AF65-F5344CB8AC3E}">
        <p14:creationId xmlns:p14="http://schemas.microsoft.com/office/powerpoint/2010/main" val="2751479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kumimoji="1" lang="ja-JP" altLang="en-US"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23</a:t>
            </a:fld>
            <a:endParaRPr kumimoji="1" lang="ja-JP" altLang="en-US"/>
          </a:p>
        </p:txBody>
      </p:sp>
    </p:spTree>
    <p:extLst>
      <p:ext uri="{BB962C8B-B14F-4D97-AF65-F5344CB8AC3E}">
        <p14:creationId xmlns:p14="http://schemas.microsoft.com/office/powerpoint/2010/main" val="788094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kumimoji="1" lang="ja-JP" altLang="en-US" smtClean="0"/>
              <a:pPr/>
              <a:t>24</a:t>
            </a:fld>
            <a:endParaRPr kumimoji="1" lang="ja-JP" altLang="en-US"/>
          </a:p>
        </p:txBody>
      </p:sp>
    </p:spTree>
    <p:extLst>
      <p:ext uri="{BB962C8B-B14F-4D97-AF65-F5344CB8AC3E}">
        <p14:creationId xmlns:p14="http://schemas.microsoft.com/office/powerpoint/2010/main" val="103462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kumimoji="1" lang="ja-JP" altLang="en-US" smtClean="0"/>
              <a:pPr/>
              <a:t>25</a:t>
            </a:fld>
            <a:endParaRPr kumimoji="1" lang="ja-JP" altLang="en-US"/>
          </a:p>
        </p:txBody>
      </p:sp>
    </p:spTree>
    <p:extLst>
      <p:ext uri="{BB962C8B-B14F-4D97-AF65-F5344CB8AC3E}">
        <p14:creationId xmlns:p14="http://schemas.microsoft.com/office/powerpoint/2010/main" val="3791429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1355737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4047226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091714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kumimoji="1" lang="ja-JP" altLang="en-US" smtClean="0"/>
              <a:pPr/>
              <a:t>31</a:t>
            </a:fld>
            <a:endParaRPr kumimoji="1" lang="ja-JP" altLang="en-US"/>
          </a:p>
        </p:txBody>
      </p:sp>
    </p:spTree>
    <p:extLst>
      <p:ext uri="{BB962C8B-B14F-4D97-AF65-F5344CB8AC3E}">
        <p14:creationId xmlns:p14="http://schemas.microsoft.com/office/powerpoint/2010/main" val="213357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9EBE1F7-CD62-4BF1-9D0A-CCDF44BF1332}" type="slidenum">
              <a:rPr kumimoji="1" lang="ja-JP" altLang="en-US" smtClean="0"/>
              <a:t>3</a:t>
            </a:fld>
            <a:endParaRPr kumimoji="1" lang="ja-JP" altLang="en-US"/>
          </a:p>
        </p:txBody>
      </p:sp>
    </p:spTree>
    <p:extLst>
      <p:ext uri="{BB962C8B-B14F-4D97-AF65-F5344CB8AC3E}">
        <p14:creationId xmlns:p14="http://schemas.microsoft.com/office/powerpoint/2010/main" val="210011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kumimoji="1" lang="ja-JP" altLang="en-US" smtClean="0"/>
              <a:pPr/>
              <a:t>32</a:t>
            </a:fld>
            <a:endParaRPr kumimoji="1" lang="ja-JP" altLang="en-US"/>
          </a:p>
        </p:txBody>
      </p:sp>
    </p:spTree>
    <p:extLst>
      <p:ext uri="{BB962C8B-B14F-4D97-AF65-F5344CB8AC3E}">
        <p14:creationId xmlns:p14="http://schemas.microsoft.com/office/powerpoint/2010/main" val="4170814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EBE1F7-CD62-4BF1-9D0A-CCDF44BF1332}" type="slidenum">
              <a:rPr kumimoji="1" lang="ja-JP" altLang="en-US" smtClean="0"/>
              <a:t>35</a:t>
            </a:fld>
            <a:endParaRPr kumimoji="1" lang="ja-JP" altLang="en-US"/>
          </a:p>
        </p:txBody>
      </p:sp>
    </p:spTree>
    <p:extLst>
      <p:ext uri="{BB962C8B-B14F-4D97-AF65-F5344CB8AC3E}">
        <p14:creationId xmlns:p14="http://schemas.microsoft.com/office/powerpoint/2010/main" val="327438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EBE1F7-CD62-4BF1-9D0A-CCDF44BF1332}" type="slidenum">
              <a:rPr kumimoji="1" lang="ja-JP" altLang="en-US" smtClean="0"/>
              <a:t>36</a:t>
            </a:fld>
            <a:endParaRPr kumimoji="1" lang="ja-JP" altLang="en-US"/>
          </a:p>
        </p:txBody>
      </p:sp>
    </p:spTree>
    <p:extLst>
      <p:ext uri="{BB962C8B-B14F-4D97-AF65-F5344CB8AC3E}">
        <p14:creationId xmlns:p14="http://schemas.microsoft.com/office/powerpoint/2010/main" val="584251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38</a:t>
            </a:fld>
            <a:endParaRPr kumimoji="1" lang="ja-JP" altLang="en-US"/>
          </a:p>
        </p:txBody>
      </p:sp>
    </p:spTree>
    <p:extLst>
      <p:ext uri="{BB962C8B-B14F-4D97-AF65-F5344CB8AC3E}">
        <p14:creationId xmlns:p14="http://schemas.microsoft.com/office/powerpoint/2010/main" val="829367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40</a:t>
            </a:fld>
            <a:endParaRPr kumimoji="1" lang="ja-JP" altLang="en-US"/>
          </a:p>
        </p:txBody>
      </p:sp>
    </p:spTree>
    <p:extLst>
      <p:ext uri="{BB962C8B-B14F-4D97-AF65-F5344CB8AC3E}">
        <p14:creationId xmlns:p14="http://schemas.microsoft.com/office/powerpoint/2010/main" val="4135008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447" y="2261662"/>
            <a:ext cx="8925464" cy="4269857"/>
          </a:xfrm>
        </p:spPr>
        <p:txBody>
          <a:bodyPr>
            <a:normAutofit/>
          </a:bodyPr>
          <a:lstStyle/>
          <a:p>
            <a:endParaRPr lang="en-US" altLang="ja-JP" sz="2000" dirty="0"/>
          </a:p>
        </p:txBody>
      </p:sp>
      <p:sp>
        <p:nvSpPr>
          <p:cNvPr id="4" name="Slide Number Placeholder 3"/>
          <p:cNvSpPr>
            <a:spLocks noGrp="1"/>
          </p:cNvSpPr>
          <p:nvPr>
            <p:ph type="sldNum" sz="quarter" idx="10"/>
          </p:nvPr>
        </p:nvSpPr>
        <p:spPr/>
        <p:txBody>
          <a:bodyPr/>
          <a:lstStyle/>
          <a:p>
            <a:fld id="{37934420-B293-4E0D-B8CF-141B64F50F5C}" type="slidenum">
              <a:rPr lang="ja-JP" altLang="en-US" smtClean="0"/>
              <a:pPr/>
              <a:t>41</a:t>
            </a:fld>
            <a:endParaRPr lang="en-US" altLang="ja-JP" dirty="0"/>
          </a:p>
        </p:txBody>
      </p:sp>
    </p:spTree>
    <p:extLst>
      <p:ext uri="{BB962C8B-B14F-4D97-AF65-F5344CB8AC3E}">
        <p14:creationId xmlns:p14="http://schemas.microsoft.com/office/powerpoint/2010/main" val="1481580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3778250" y="374650"/>
            <a:ext cx="2382838" cy="1787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ja-JP" sz="2000" dirty="0"/>
          </a:p>
        </p:txBody>
      </p:sp>
    </p:spTree>
    <p:extLst>
      <p:ext uri="{BB962C8B-B14F-4D97-AF65-F5344CB8AC3E}">
        <p14:creationId xmlns:p14="http://schemas.microsoft.com/office/powerpoint/2010/main" val="25660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t>・２０１６年度よりコンセントレーション制度を設けました。</a:t>
            </a:r>
            <a:endParaRPr lang="en-US" altLang="ja-JP" dirty="0" smtClean="0"/>
          </a:p>
          <a:p>
            <a:endParaRPr lang="en-US" altLang="ja-JP" dirty="0"/>
          </a:p>
          <a:p>
            <a:r>
              <a:rPr lang="ja-JP" altLang="en-US" dirty="0" smtClean="0"/>
              <a:t>・この制度は、国際</a:t>
            </a:r>
            <a:r>
              <a:rPr lang="ja-JP" altLang="en-US" dirty="0"/>
              <a:t>教養学部が指定する科目群の中から一定以上の単位数を修得した場合</a:t>
            </a:r>
            <a:r>
              <a:rPr lang="ja-JP" altLang="en-US" dirty="0" smtClean="0"/>
              <a:t>、その</a:t>
            </a:r>
            <a:r>
              <a:rPr lang="ja-JP" altLang="en-US" dirty="0"/>
              <a:t>分野</a:t>
            </a:r>
            <a:r>
              <a:rPr lang="ja-JP" altLang="en-US" dirty="0" smtClean="0"/>
              <a:t>（コンセントレーション）の</a:t>
            </a:r>
            <a:r>
              <a:rPr lang="ja-JP" altLang="en-US" dirty="0"/>
              <a:t>修了証明を受けること（卒業時に</a:t>
            </a:r>
          </a:p>
          <a:p>
            <a:r>
              <a:rPr lang="ja-JP" altLang="en-US" dirty="0"/>
              <a:t>証明書を発行）が可能です</a:t>
            </a:r>
            <a:r>
              <a:rPr lang="ja-JP" altLang="en-US" dirty="0" smtClean="0"/>
              <a:t>。</a:t>
            </a:r>
            <a:endParaRPr lang="en-US" altLang="ja-JP" dirty="0" smtClean="0"/>
          </a:p>
          <a:p>
            <a:endParaRPr lang="en-US" altLang="ja-JP" dirty="0"/>
          </a:p>
          <a:p>
            <a:r>
              <a:rPr lang="ja-JP" altLang="en-US" dirty="0" smtClean="0"/>
              <a:t>・ただしコンセントレーション</a:t>
            </a:r>
            <a:r>
              <a:rPr lang="ja-JP" altLang="en-US" dirty="0"/>
              <a:t>は１つのみ修了する</a:t>
            </a:r>
            <a:r>
              <a:rPr lang="ja-JP" altLang="en-US" dirty="0" smtClean="0"/>
              <a:t>ことが可能となっています。</a:t>
            </a:r>
            <a:endParaRPr lang="ja-JP" altLang="en-US" dirty="0"/>
          </a:p>
          <a:p>
            <a:endParaRPr lang="en-US" altLang="ja-JP" dirty="0"/>
          </a:p>
          <a:p>
            <a:r>
              <a:rPr lang="ja-JP" altLang="en-US" dirty="0" smtClean="0"/>
              <a:t>・リベラルアーツ</a:t>
            </a:r>
            <a:r>
              <a:rPr lang="ja-JP" altLang="en-US" dirty="0"/>
              <a:t>という、専門の枠を</a:t>
            </a:r>
            <a:r>
              <a:rPr lang="ja-JP" altLang="en-US" dirty="0" smtClean="0"/>
              <a:t>超えた「</a:t>
            </a:r>
            <a:r>
              <a:rPr lang="ja-JP" altLang="en-US" dirty="0"/>
              <a:t>幅広い学び」に身を投じる中で興味が湧き、「さらなる高みを目指したい</a:t>
            </a:r>
            <a:r>
              <a:rPr lang="ja-JP" altLang="en-US" dirty="0" smtClean="0"/>
              <a:t>」と</a:t>
            </a:r>
            <a:r>
              <a:rPr lang="ja-JP" altLang="en-US" dirty="0"/>
              <a:t>思う分野を徹底的に追究する、それが</a:t>
            </a:r>
            <a:r>
              <a:rPr lang="en-US" altLang="ja-JP" dirty="0"/>
              <a:t>SILS</a:t>
            </a:r>
            <a:r>
              <a:rPr lang="ja-JP" altLang="en-US" dirty="0"/>
              <a:t>の「コンセントレーション制度」</a:t>
            </a:r>
            <a:r>
              <a:rPr lang="ja-JP" altLang="en-US" dirty="0" smtClean="0"/>
              <a:t>です。</a:t>
            </a:r>
            <a:endParaRPr lang="en-US" altLang="ja-JP" dirty="0" smtClean="0"/>
          </a:p>
          <a:p>
            <a:endParaRPr lang="en-US" altLang="ja-JP" dirty="0"/>
          </a:p>
        </p:txBody>
      </p:sp>
    </p:spTree>
    <p:extLst>
      <p:ext uri="{BB962C8B-B14F-4D97-AF65-F5344CB8AC3E}">
        <p14:creationId xmlns:p14="http://schemas.microsoft.com/office/powerpoint/2010/main" val="370880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t>国際教養学部では、</a:t>
            </a:r>
            <a:r>
              <a:rPr lang="en-US" altLang="ja-JP" sz="1000" dirty="0"/>
              <a:t>2017</a:t>
            </a:r>
            <a:r>
              <a:rPr lang="ja-JP" altLang="en-US" sz="1000" dirty="0"/>
              <a:t>年度より</a:t>
            </a:r>
            <a:r>
              <a:rPr lang="en-US" altLang="ja-JP" sz="1000" dirty="0"/>
              <a:t>APM</a:t>
            </a:r>
            <a:r>
              <a:rPr lang="ja-JP" altLang="en-US" sz="1000" dirty="0"/>
              <a:t>プログラム（</a:t>
            </a:r>
            <a:r>
              <a:rPr lang="en-US" altLang="ja-JP" sz="1000" dirty="0"/>
              <a:t>Area Studies and </a:t>
            </a:r>
            <a:r>
              <a:rPr lang="en-US" altLang="ja-JP" sz="1000" dirty="0" err="1"/>
              <a:t>Plurilingual</a:t>
            </a:r>
            <a:r>
              <a:rPr lang="en-US" altLang="ja-JP" sz="1000" dirty="0"/>
              <a:t> / Multicultural Education program</a:t>
            </a:r>
            <a:r>
              <a:rPr lang="ja-JP" altLang="en-US" sz="1000" dirty="0"/>
              <a:t>）をスタートさせました。</a:t>
            </a:r>
            <a:endParaRPr lang="en-US" altLang="ja-JP" sz="1000" dirty="0"/>
          </a:p>
          <a:p>
            <a:pPr eaLnBrk="1" hangingPunct="1"/>
            <a:r>
              <a:rPr lang="ja-JP" altLang="en-US" sz="1000" dirty="0"/>
              <a:t>本プログラムでは、フランス語、スペイン語、中国語、朝鮮語の４言語に焦点を当て、これらの語学修得はもちろんのこと、その言語を用いて</a:t>
            </a:r>
            <a:endParaRPr lang="en-US" altLang="ja-JP" sz="1000" dirty="0"/>
          </a:p>
          <a:p>
            <a:pPr eaLnBrk="1" hangingPunct="1"/>
            <a:r>
              <a:rPr lang="ja-JP" altLang="en-US" sz="1000" dirty="0"/>
              <a:t>当該国の文化、歴史、経済、政治などを多面的に学ぶ</a:t>
            </a:r>
            <a:r>
              <a:rPr lang="en-US" altLang="ja-JP" sz="1000" dirty="0">
                <a:solidFill>
                  <a:schemeClr val="tx1"/>
                </a:solidFill>
              </a:rPr>
              <a:t>CLIL(</a:t>
            </a:r>
            <a:r>
              <a:rPr kumimoji="1" lang="en-US" altLang="ja-JP" sz="1000" dirty="0">
                <a:solidFill>
                  <a:schemeClr val="tx1"/>
                </a:solidFill>
              </a:rPr>
              <a:t>Content and Language Integrated Learning</a:t>
            </a:r>
            <a:r>
              <a:rPr kumimoji="1" lang="ja-JP" altLang="en-US" sz="1000" dirty="0">
                <a:solidFill>
                  <a:schemeClr val="tx1"/>
                </a:solidFill>
              </a:rPr>
              <a:t>）教育</a:t>
            </a:r>
            <a:r>
              <a:rPr kumimoji="1" lang="ja-JP" altLang="en-US" sz="900" dirty="0">
                <a:solidFill>
                  <a:schemeClr val="tx1"/>
                </a:solidFill>
              </a:rPr>
              <a:t>を展開</a:t>
            </a:r>
            <a:r>
              <a:rPr kumimoji="1" lang="ja-JP" altLang="en-US" sz="900" dirty="0"/>
              <a:t>します。</a:t>
            </a:r>
            <a:endParaRPr kumimoji="1" lang="en-US" altLang="ja-JP" sz="900" dirty="0"/>
          </a:p>
          <a:p>
            <a:pPr eaLnBrk="1" hangingPunct="1"/>
            <a:r>
              <a:rPr lang="ja-JP" altLang="ja-JP" dirty="0"/>
              <a:t>教科を非母語で学ぶことにより、教科知識・語学力・思考力・コミュニケーション能力を統合して育成する</a:t>
            </a:r>
            <a:r>
              <a:rPr lang="en-US" altLang="ja-JP" dirty="0"/>
              <a:t>CLIL</a:t>
            </a:r>
            <a:r>
              <a:rPr lang="ja-JP" altLang="ja-JP" dirty="0"/>
              <a:t>型学習は、画期的な学習法としており、</a:t>
            </a:r>
            <a:endParaRPr lang="en-US" altLang="ja-JP" dirty="0"/>
          </a:p>
          <a:p>
            <a:pPr eaLnBrk="1" hangingPunct="1"/>
            <a:r>
              <a:rPr lang="ja-JP" altLang="ja-JP" dirty="0"/>
              <a:t>欧州連合（</a:t>
            </a:r>
            <a:r>
              <a:rPr lang="en-US" altLang="ja-JP" dirty="0"/>
              <a:t>EU</a:t>
            </a:r>
            <a:r>
              <a:rPr lang="ja-JP" altLang="ja-JP" dirty="0"/>
              <a:t>）の外国語教育で近年広く取り入れられています。</a:t>
            </a:r>
            <a:endParaRPr lang="en-US" altLang="ja-JP" dirty="0"/>
          </a:p>
          <a:p>
            <a:pPr eaLnBrk="1" hangingPunct="1"/>
            <a:endParaRPr lang="en-US" altLang="ja-JP" dirty="0"/>
          </a:p>
          <a:p>
            <a:pPr eaLnBrk="1" hangingPunct="1"/>
            <a:r>
              <a:rPr lang="en-US" altLang="ja-JP" dirty="0"/>
              <a:t>APM</a:t>
            </a:r>
            <a:r>
              <a:rPr lang="ja-JP" altLang="en-US" dirty="0"/>
              <a:t>プログラムを利用したモデルケースはこのような流れとなります。（スライド黄色部分の説明）</a:t>
            </a:r>
            <a:endParaRPr lang="en-US" altLang="ja-JP" dirty="0"/>
          </a:p>
          <a:p>
            <a:pPr eaLnBrk="1" hangingPunct="1"/>
            <a:r>
              <a:rPr lang="ja-JP" altLang="ja-JP" dirty="0"/>
              <a:t>こ</a:t>
            </a:r>
            <a:r>
              <a:rPr lang="ja-JP" altLang="en-US" dirty="0"/>
              <a:t>のように</a:t>
            </a:r>
            <a:r>
              <a:rPr lang="ja-JP" altLang="ja-JP" dirty="0"/>
              <a:t>、</a:t>
            </a:r>
            <a:r>
              <a:rPr lang="en-US" altLang="ja-JP" dirty="0"/>
              <a:t>SILS</a:t>
            </a:r>
            <a:r>
              <a:rPr lang="ja-JP" altLang="ja-JP" dirty="0" err="1"/>
              <a:t>での</a:t>
            </a:r>
            <a:r>
              <a:rPr lang="ja-JP" altLang="ja-JP" dirty="0"/>
              <a:t>４年間（留学前～留学～留学後）を通して</a:t>
            </a:r>
            <a:r>
              <a:rPr lang="ja-JP" altLang="en-US" dirty="0"/>
              <a:t>、</a:t>
            </a:r>
            <a:r>
              <a:rPr lang="ja-JP" altLang="ja-JP" dirty="0"/>
              <a:t>日本語・英語に加えた第３言語を習得し、多言語運用能力（</a:t>
            </a:r>
            <a:r>
              <a:rPr lang="ja-JP" altLang="ja-JP" dirty="0" smtClean="0"/>
              <a:t>プルリリン</a:t>
            </a:r>
            <a:r>
              <a:rPr lang="ja-JP" altLang="en-US" dirty="0" smtClean="0"/>
              <a:t>ガル</a:t>
            </a:r>
            <a:r>
              <a:rPr lang="ja-JP" altLang="ja-JP" dirty="0" smtClean="0"/>
              <a:t>）</a:t>
            </a:r>
            <a:r>
              <a:rPr lang="ja-JP" altLang="ja-JP" dirty="0"/>
              <a:t>と</a:t>
            </a:r>
            <a:endParaRPr lang="en-US" altLang="ja-JP" dirty="0"/>
          </a:p>
          <a:p>
            <a:pPr eaLnBrk="1" hangingPunct="1"/>
            <a:r>
              <a:rPr lang="ja-JP" altLang="ja-JP" dirty="0"/>
              <a:t>多文化を理解する（マルチカルチュラル）スキルを有する、真のグローバル人材として活躍したい方への環境が整っています。</a:t>
            </a:r>
            <a:endParaRPr kumimoji="1" lang="en-US" altLang="ja-JP" sz="900" dirty="0"/>
          </a:p>
        </p:txBody>
      </p:sp>
    </p:spTree>
    <p:extLst>
      <p:ext uri="{BB962C8B-B14F-4D97-AF65-F5344CB8AC3E}">
        <p14:creationId xmlns:p14="http://schemas.microsoft.com/office/powerpoint/2010/main" val="40868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3778250" y="374650"/>
            <a:ext cx="2382838" cy="1787525"/>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endParaRPr lang="en-US" altLang="ja-JP" sz="2000" dirty="0"/>
          </a:p>
        </p:txBody>
      </p:sp>
    </p:spTree>
    <p:extLst>
      <p:ext uri="{BB962C8B-B14F-4D97-AF65-F5344CB8AC3E}">
        <p14:creationId xmlns:p14="http://schemas.microsoft.com/office/powerpoint/2010/main" val="39660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4</a:t>
            </a:fld>
            <a:endParaRPr kumimoji="1" lang="ja-JP" altLang="en-US"/>
          </a:p>
        </p:txBody>
      </p:sp>
    </p:spTree>
    <p:extLst>
      <p:ext uri="{BB962C8B-B14F-4D97-AF65-F5344CB8AC3E}">
        <p14:creationId xmlns:p14="http://schemas.microsoft.com/office/powerpoint/2010/main" val="4081397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78250" y="374650"/>
            <a:ext cx="2382838" cy="1787525"/>
          </a:xfrm>
        </p:spPr>
      </p:sp>
      <p:sp>
        <p:nvSpPr>
          <p:cNvPr id="3" name="ノート プレースホルダー 2"/>
          <p:cNvSpPr>
            <a:spLocks noGrp="1"/>
          </p:cNvSpPr>
          <p:nvPr>
            <p:ph type="body" idx="1"/>
          </p:nvPr>
        </p:nvSpPr>
        <p:spPr/>
        <p:txBody>
          <a:bodyPr>
            <a:normAutofit/>
          </a:bodyPr>
          <a:lstStyle/>
          <a:p>
            <a:endParaRPr lang="ja-JP" altLang="en-US" sz="2000" dirty="0"/>
          </a:p>
        </p:txBody>
      </p:sp>
      <p:sp>
        <p:nvSpPr>
          <p:cNvPr id="4" name="スライド番号プレースホルダー 3"/>
          <p:cNvSpPr>
            <a:spLocks noGrp="1"/>
          </p:cNvSpPr>
          <p:nvPr>
            <p:ph type="sldNum" sz="quarter" idx="10"/>
          </p:nvPr>
        </p:nvSpPr>
        <p:spPr/>
        <p:txBody>
          <a:bodyPr/>
          <a:lstStyle/>
          <a:p>
            <a:pPr>
              <a:defRPr/>
            </a:pPr>
            <a:fld id="{A7671BEF-AFBB-4AD2-B5EA-ADA9D2AE9DF5}" type="slidenum">
              <a:rPr lang="ja-JP" altLang="en-US" smtClean="0">
                <a:solidFill>
                  <a:prstClr val="black"/>
                </a:solidFill>
              </a:rPr>
              <a:pPr>
                <a:defRPr/>
              </a:pPr>
              <a:t>46</a:t>
            </a:fld>
            <a:endParaRPr lang="ja-JP" altLang="en-US">
              <a:solidFill>
                <a:prstClr val="black"/>
              </a:solidFill>
            </a:endParaRPr>
          </a:p>
        </p:txBody>
      </p:sp>
    </p:spTree>
    <p:extLst>
      <p:ext uri="{BB962C8B-B14F-4D97-AF65-F5344CB8AC3E}">
        <p14:creationId xmlns:p14="http://schemas.microsoft.com/office/powerpoint/2010/main" val="366796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776663" y="425450"/>
            <a:ext cx="2246312" cy="1685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ja-JP" sz="2000" dirty="0"/>
          </a:p>
        </p:txBody>
      </p:sp>
      <p:sp>
        <p:nvSpPr>
          <p:cNvPr id="4" name="スライド番号プレースホルダ 3"/>
          <p:cNvSpPr>
            <a:spLocks noGrp="1"/>
          </p:cNvSpPr>
          <p:nvPr>
            <p:ph type="sldNum" sz="quarter" idx="5"/>
          </p:nvPr>
        </p:nvSpPr>
        <p:spPr/>
        <p:txBody>
          <a:bodyPr/>
          <a:lstStyle/>
          <a:p>
            <a:pPr>
              <a:defRPr/>
            </a:pPr>
            <a:fld id="{B2DE88BA-34D5-45B5-BFEE-874809860015}" type="slidenum">
              <a:rPr lang="ja-JP" altLang="en-US" smtClean="0">
                <a:solidFill>
                  <a:prstClr val="black"/>
                </a:solidFill>
              </a:rPr>
              <a:pPr>
                <a:defRPr/>
              </a:pPr>
              <a:t>47</a:t>
            </a:fld>
            <a:endParaRPr lang="ja-JP" altLang="en-US">
              <a:solidFill>
                <a:prstClr val="black"/>
              </a:solidFill>
            </a:endParaRPr>
          </a:p>
        </p:txBody>
      </p:sp>
    </p:spTree>
    <p:extLst>
      <p:ext uri="{BB962C8B-B14F-4D97-AF65-F5344CB8AC3E}">
        <p14:creationId xmlns:p14="http://schemas.microsoft.com/office/powerpoint/2010/main" val="3004442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73E9E3-56DA-4CF2-95D4-0BA759263EC2}" type="slidenum">
              <a:rPr lang="ja-JP" altLang="en-US" smtClean="0">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289846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kumimoji="1" lang="ja-JP" altLang="en-US" smtClean="0"/>
              <a:pPr/>
              <a:t>59</a:t>
            </a:fld>
            <a:endParaRPr kumimoji="1" lang="ja-JP" altLang="en-US"/>
          </a:p>
        </p:txBody>
      </p:sp>
    </p:spTree>
    <p:extLst>
      <p:ext uri="{BB962C8B-B14F-4D97-AF65-F5344CB8AC3E}">
        <p14:creationId xmlns:p14="http://schemas.microsoft.com/office/powerpoint/2010/main" val="1871480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C4B5535-1C86-F346-9FCC-6035187B7CCE}" type="slidenum">
              <a:rPr lang="en-US" altLang="ja-JP" smtClean="0"/>
              <a:pPr>
                <a:defRPr/>
              </a:pPr>
              <a:t>66</a:t>
            </a:fld>
            <a:endParaRPr lang="en-US" altLang="ja-JP" dirty="0"/>
          </a:p>
        </p:txBody>
      </p:sp>
    </p:spTree>
    <p:extLst>
      <p:ext uri="{BB962C8B-B14F-4D97-AF65-F5344CB8AC3E}">
        <p14:creationId xmlns:p14="http://schemas.microsoft.com/office/powerpoint/2010/main" val="2695404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C4B5535-1C86-F346-9FCC-6035187B7CCE}" type="slidenum">
              <a:rPr lang="en-US" altLang="ja-JP" smtClean="0"/>
              <a:pPr>
                <a:defRPr/>
              </a:pPr>
              <a:t>67</a:t>
            </a:fld>
            <a:endParaRPr lang="en-US" altLang="ja-JP" dirty="0"/>
          </a:p>
        </p:txBody>
      </p:sp>
    </p:spTree>
    <p:extLst>
      <p:ext uri="{BB962C8B-B14F-4D97-AF65-F5344CB8AC3E}">
        <p14:creationId xmlns:p14="http://schemas.microsoft.com/office/powerpoint/2010/main" val="2978173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C4B5535-1C86-F346-9FCC-6035187B7CCE}" type="slidenum">
              <a:rPr lang="en-US" altLang="ja-JP" smtClean="0"/>
              <a:pPr>
                <a:defRPr/>
              </a:pPr>
              <a:t>68</a:t>
            </a:fld>
            <a:endParaRPr lang="en-US" altLang="ja-JP" dirty="0"/>
          </a:p>
        </p:txBody>
      </p:sp>
    </p:spTree>
    <p:extLst>
      <p:ext uri="{BB962C8B-B14F-4D97-AF65-F5344CB8AC3E}">
        <p14:creationId xmlns:p14="http://schemas.microsoft.com/office/powerpoint/2010/main" val="97084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C4B5535-1C86-F346-9FCC-6035187B7CCE}" type="slidenum">
              <a:rPr lang="en-US" altLang="ja-JP" smtClean="0"/>
              <a:pPr>
                <a:defRPr/>
              </a:pPr>
              <a:t>69</a:t>
            </a:fld>
            <a:endParaRPr lang="en-US" altLang="ja-JP" dirty="0"/>
          </a:p>
        </p:txBody>
      </p:sp>
    </p:spTree>
    <p:extLst>
      <p:ext uri="{BB962C8B-B14F-4D97-AF65-F5344CB8AC3E}">
        <p14:creationId xmlns:p14="http://schemas.microsoft.com/office/powerpoint/2010/main" val="34756887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C4B5535-1C86-F346-9FCC-6035187B7CCE}" type="slidenum">
              <a:rPr lang="en-US" altLang="ja-JP" smtClean="0"/>
              <a:pPr>
                <a:defRPr/>
              </a:pPr>
              <a:t>70</a:t>
            </a:fld>
            <a:endParaRPr lang="en-US" altLang="ja-JP" dirty="0"/>
          </a:p>
        </p:txBody>
      </p:sp>
    </p:spTree>
    <p:extLst>
      <p:ext uri="{BB962C8B-B14F-4D97-AF65-F5344CB8AC3E}">
        <p14:creationId xmlns:p14="http://schemas.microsoft.com/office/powerpoint/2010/main" val="3816890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zh-TW" dirty="0" smtClean="0"/>
          </a:p>
        </p:txBody>
      </p:sp>
      <p:sp>
        <p:nvSpPr>
          <p:cNvPr id="4" name="スライド番号プレースホルダー 3"/>
          <p:cNvSpPr>
            <a:spLocks noGrp="1"/>
          </p:cNvSpPr>
          <p:nvPr>
            <p:ph type="sldNum" sz="quarter" idx="10"/>
          </p:nvPr>
        </p:nvSpPr>
        <p:spPr/>
        <p:txBody>
          <a:bodyPr/>
          <a:lstStyle/>
          <a:p>
            <a:pPr>
              <a:defRPr/>
            </a:pPr>
            <a:fld id="{6C4B5535-1C86-F346-9FCC-6035187B7CCE}" type="slidenum">
              <a:rPr lang="en-US" altLang="ja-JP" smtClean="0"/>
              <a:pPr>
                <a:defRPr/>
              </a:pPr>
              <a:t>71</a:t>
            </a:fld>
            <a:endParaRPr lang="en-US" altLang="ja-JP" dirty="0"/>
          </a:p>
        </p:txBody>
      </p:sp>
    </p:spTree>
    <p:extLst>
      <p:ext uri="{BB962C8B-B14F-4D97-AF65-F5344CB8AC3E}">
        <p14:creationId xmlns:p14="http://schemas.microsoft.com/office/powerpoint/2010/main" val="2695404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8D7182D-2314-459D-9748-D5BDBBA773A7}" type="slidenum">
              <a:rPr kumimoji="1" lang="ja-JP" altLang="en-US" smtClean="0"/>
              <a:pPr/>
              <a:t>5</a:t>
            </a:fld>
            <a:endParaRPr kumimoji="1" lang="ja-JP" altLang="en-US"/>
          </a:p>
        </p:txBody>
      </p:sp>
    </p:spTree>
    <p:extLst>
      <p:ext uri="{BB962C8B-B14F-4D97-AF65-F5344CB8AC3E}">
        <p14:creationId xmlns:p14="http://schemas.microsoft.com/office/powerpoint/2010/main" val="35977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
        <p:nvSpPr>
          <p:cNvPr id="399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9F89A56A-4671-4C42-B534-3A127D81118F}" type="slidenum">
              <a:rPr lang="ja-JP" altLang="en-US">
                <a:solidFill>
                  <a:prstClr val="black"/>
                </a:solidFill>
              </a:rPr>
              <a:pPr eaLnBrk="1" hangingPunct="1">
                <a:spcBef>
                  <a:spcPct val="0"/>
                </a:spcBef>
              </a:pPr>
              <a:t>72</a:t>
            </a:fld>
            <a:endParaRPr lang="ja-JP" altLang="en-US">
              <a:solidFill>
                <a:prstClr val="black"/>
              </a:solidFill>
            </a:endParaRPr>
          </a:p>
        </p:txBody>
      </p:sp>
    </p:spTree>
    <p:extLst>
      <p:ext uri="{BB962C8B-B14F-4D97-AF65-F5344CB8AC3E}">
        <p14:creationId xmlns:p14="http://schemas.microsoft.com/office/powerpoint/2010/main" val="817209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73</a:t>
            </a:fld>
            <a:endParaRPr kumimoji="1" lang="ja-JP" altLang="en-US"/>
          </a:p>
        </p:txBody>
      </p:sp>
    </p:spTree>
    <p:extLst>
      <p:ext uri="{BB962C8B-B14F-4D97-AF65-F5344CB8AC3E}">
        <p14:creationId xmlns:p14="http://schemas.microsoft.com/office/powerpoint/2010/main" val="24998156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smtClean="0"/>
          </a:p>
        </p:txBody>
      </p:sp>
      <p:sp>
        <p:nvSpPr>
          <p:cNvPr id="481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D3D4ABA0-10B3-4A2C-90A9-CBE3529C0FC8}" type="slidenum">
              <a:rPr lang="ja-JP" altLang="en-US">
                <a:solidFill>
                  <a:prstClr val="black"/>
                </a:solidFill>
              </a:rPr>
              <a:pPr eaLnBrk="1" hangingPunct="1">
                <a:spcBef>
                  <a:spcPct val="0"/>
                </a:spcBef>
              </a:pPr>
              <a:t>75</a:t>
            </a:fld>
            <a:endParaRPr lang="ja-JP" altLang="en-US">
              <a:solidFill>
                <a:prstClr val="black"/>
              </a:solidFill>
            </a:endParaRPr>
          </a:p>
        </p:txBody>
      </p:sp>
    </p:spTree>
    <p:extLst>
      <p:ext uri="{BB962C8B-B14F-4D97-AF65-F5344CB8AC3E}">
        <p14:creationId xmlns:p14="http://schemas.microsoft.com/office/powerpoint/2010/main" val="2440296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76</a:t>
            </a:fld>
            <a:endParaRPr kumimoji="1" lang="ja-JP" altLang="en-US"/>
          </a:p>
        </p:txBody>
      </p:sp>
    </p:spTree>
    <p:extLst>
      <p:ext uri="{BB962C8B-B14F-4D97-AF65-F5344CB8AC3E}">
        <p14:creationId xmlns:p14="http://schemas.microsoft.com/office/powerpoint/2010/main" val="2840686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613"/>
              </a:lnSpc>
              <a:spcBef>
                <a:spcPct val="0"/>
              </a:spcBef>
            </a:pPr>
            <a:endParaRPr lang="ja-JP" altLang="en-US" sz="1000" dirty="0" smtClean="0"/>
          </a:p>
        </p:txBody>
      </p:sp>
      <p:sp>
        <p:nvSpPr>
          <p:cNvPr id="604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E38F0235-A06A-40ED-B7A7-20DC8DE75FA8}" type="slidenum">
              <a:rPr lang="ja-JP" altLang="en-US">
                <a:solidFill>
                  <a:prstClr val="black"/>
                </a:solidFill>
              </a:rPr>
              <a:pPr eaLnBrk="1" hangingPunct="1">
                <a:spcBef>
                  <a:spcPct val="0"/>
                </a:spcBef>
              </a:pPr>
              <a:t>77</a:t>
            </a:fld>
            <a:endParaRPr lang="ja-JP" altLang="en-US">
              <a:solidFill>
                <a:prstClr val="black"/>
              </a:solidFill>
            </a:endParaRPr>
          </a:p>
        </p:txBody>
      </p:sp>
    </p:spTree>
    <p:extLst>
      <p:ext uri="{BB962C8B-B14F-4D97-AF65-F5344CB8AC3E}">
        <p14:creationId xmlns:p14="http://schemas.microsoft.com/office/powerpoint/2010/main" val="912148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zh-TW" dirty="0" smtClean="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78</a:t>
            </a:fld>
            <a:endParaRPr kumimoji="1" lang="ja-JP" altLang="en-US"/>
          </a:p>
        </p:txBody>
      </p:sp>
    </p:spTree>
    <p:extLst>
      <p:ext uri="{BB962C8B-B14F-4D97-AF65-F5344CB8AC3E}">
        <p14:creationId xmlns:p14="http://schemas.microsoft.com/office/powerpoint/2010/main" val="2002831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zh-TW" dirty="0" smtClean="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79</a:t>
            </a:fld>
            <a:endParaRPr kumimoji="1" lang="ja-JP" altLang="en-US"/>
          </a:p>
        </p:txBody>
      </p:sp>
    </p:spTree>
    <p:extLst>
      <p:ext uri="{BB962C8B-B14F-4D97-AF65-F5344CB8AC3E}">
        <p14:creationId xmlns:p14="http://schemas.microsoft.com/office/powerpoint/2010/main" val="37838596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613"/>
              </a:lnSpc>
              <a:spcBef>
                <a:spcPct val="0"/>
              </a:spcBef>
            </a:pPr>
            <a:endParaRPr lang="ja-JP" altLang="ja-JP" b="1" dirty="0" smtClean="0"/>
          </a:p>
        </p:txBody>
      </p:sp>
      <p:sp>
        <p:nvSpPr>
          <p:cNvPr id="614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D0E89CC-77EB-487D-9483-A875C1DB66F8}" type="slidenum">
              <a:rPr lang="ja-JP" altLang="en-US">
                <a:solidFill>
                  <a:prstClr val="black"/>
                </a:solidFill>
              </a:rPr>
              <a:pPr eaLnBrk="1" hangingPunct="1">
                <a:spcBef>
                  <a:spcPct val="0"/>
                </a:spcBef>
              </a:pPr>
              <a:t>80</a:t>
            </a:fld>
            <a:endParaRPr lang="ja-JP" altLang="en-US">
              <a:solidFill>
                <a:prstClr val="black"/>
              </a:solidFill>
            </a:endParaRPr>
          </a:p>
        </p:txBody>
      </p:sp>
    </p:spTree>
    <p:extLst>
      <p:ext uri="{BB962C8B-B14F-4D97-AF65-F5344CB8AC3E}">
        <p14:creationId xmlns:p14="http://schemas.microsoft.com/office/powerpoint/2010/main" val="407647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B8D7182D-2314-459D-9748-D5BDBBA773A7}" type="slidenum">
              <a:rPr kumimoji="1" lang="ja-JP" altLang="en-US" smtClean="0"/>
              <a:pPr/>
              <a:t>6</a:t>
            </a:fld>
            <a:endParaRPr kumimoji="1" lang="ja-JP" altLang="en-US"/>
          </a:p>
        </p:txBody>
      </p:sp>
    </p:spTree>
    <p:extLst>
      <p:ext uri="{BB962C8B-B14F-4D97-AF65-F5344CB8AC3E}">
        <p14:creationId xmlns:p14="http://schemas.microsoft.com/office/powerpoint/2010/main" val="310053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zh-TW" dirty="0" smtClean="0"/>
          </a:p>
        </p:txBody>
      </p:sp>
      <p:sp>
        <p:nvSpPr>
          <p:cNvPr id="4" name="スライド番号プレースホルダー 3"/>
          <p:cNvSpPr>
            <a:spLocks noGrp="1"/>
          </p:cNvSpPr>
          <p:nvPr>
            <p:ph type="sldNum" sz="quarter" idx="10"/>
          </p:nvPr>
        </p:nvSpPr>
        <p:spPr/>
        <p:txBody>
          <a:bodyPr/>
          <a:lstStyle/>
          <a:p>
            <a:pPr>
              <a:defRPr/>
            </a:pPr>
            <a:fld id="{80946099-BE91-40BA-89D3-0B1B7A302A54}" type="slidenum">
              <a:rPr lang="en-US" altLang="ja-JP" smtClean="0"/>
              <a:pPr>
                <a:defRPr/>
              </a:pPr>
              <a:t>7</a:t>
            </a:fld>
            <a:endParaRPr lang="en-US" altLang="ja-JP" dirty="0"/>
          </a:p>
        </p:txBody>
      </p:sp>
    </p:spTree>
    <p:extLst>
      <p:ext uri="{BB962C8B-B14F-4D97-AF65-F5344CB8AC3E}">
        <p14:creationId xmlns:p14="http://schemas.microsoft.com/office/powerpoint/2010/main" val="64351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6099-BE91-40BA-89D3-0B1B7A302A54}" type="slidenum">
              <a:rPr kumimoji="1" lang="en-US" altLang="ja-JP"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110929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6099-BE91-40BA-89D3-0B1B7A302A54}" type="slidenum">
              <a:rPr kumimoji="1" lang="en-US" altLang="ja-JP"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8443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7CA2A04-1B6D-4992-AC2F-986DC8F64A66}"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A30BB801-F70A-477C-9113-90821A250637}" type="slidenum">
              <a:rPr lang="ja-JP" altLang="en-US"/>
              <a:pPr/>
              <a:t>‹#›</a:t>
            </a:fld>
            <a:endParaRPr lang="ja-JP" altLang="en-US"/>
          </a:p>
        </p:txBody>
      </p:sp>
    </p:spTree>
    <p:extLst>
      <p:ext uri="{BB962C8B-B14F-4D97-AF65-F5344CB8AC3E}">
        <p14:creationId xmlns:p14="http://schemas.microsoft.com/office/powerpoint/2010/main" val="3494885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77B746B-4ED6-4477-830A-0EA223CD9A2F}"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83E5943B-7D7E-4DD7-A836-B3DF7CF464EB}" type="slidenum">
              <a:rPr lang="ja-JP" altLang="en-US"/>
              <a:pPr/>
              <a:t>‹#›</a:t>
            </a:fld>
            <a:endParaRPr lang="ja-JP" altLang="en-US"/>
          </a:p>
        </p:txBody>
      </p:sp>
    </p:spTree>
    <p:extLst>
      <p:ext uri="{BB962C8B-B14F-4D97-AF65-F5344CB8AC3E}">
        <p14:creationId xmlns:p14="http://schemas.microsoft.com/office/powerpoint/2010/main" val="2720813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AFAE2B2-2405-4C22-8C03-78D0A53ED0C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60E7C657-2D4E-4882-A623-04448EDF0395}" type="slidenum">
              <a:rPr lang="ja-JP" altLang="en-US"/>
              <a:pPr/>
              <a:t>‹#›</a:t>
            </a:fld>
            <a:endParaRPr lang="ja-JP" altLang="en-US"/>
          </a:p>
        </p:txBody>
      </p:sp>
    </p:spTree>
    <p:extLst>
      <p:ext uri="{BB962C8B-B14F-4D97-AF65-F5344CB8AC3E}">
        <p14:creationId xmlns:p14="http://schemas.microsoft.com/office/powerpoint/2010/main" val="37226004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pic>
        <p:nvPicPr>
          <p:cNvPr id="4" name="Picture 2" descr="J:\AE_入学センター\国際アドミッションズオフィス\21_広報（媒体）\13_広報用素材\02_UIdata\FB用UI_data\FB用UI_data\global1.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282575"/>
            <a:ext cx="107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79"/>
          <p:cNvSpPr>
            <a:spLocks noChangeAspect="1" noChangeArrowheads="1"/>
          </p:cNvSpPr>
          <p:nvPr userDrawn="1"/>
        </p:nvSpPr>
        <p:spPr bwMode="auto">
          <a:xfrm>
            <a:off x="0" y="0"/>
            <a:ext cx="9144000" cy="188913"/>
          </a:xfrm>
          <a:prstGeom prst="rect">
            <a:avLst/>
          </a:prstGeom>
          <a:solidFill>
            <a:srgbClr val="A5002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20000"/>
              </a:spcBef>
              <a:spcAft>
                <a:spcPct val="0"/>
              </a:spcAft>
              <a:defRPr/>
            </a:pPr>
            <a:endParaRPr lang="ja-JP" altLang="en-US" sz="2800" smtClean="0">
              <a:solidFill>
                <a:prstClr val="black"/>
              </a:solidFill>
            </a:endParaRPr>
          </a:p>
        </p:txBody>
      </p:sp>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3"/>
          <p:cNvSpPr>
            <a:spLocks noGrp="1"/>
          </p:cNvSpPr>
          <p:nvPr>
            <p:ph type="dt" sz="half" idx="10"/>
          </p:nvPr>
        </p:nvSpPr>
        <p:spPr/>
        <p:txBody>
          <a:bodyPr/>
          <a:lstStyle>
            <a:lvl1pPr>
              <a:defRPr/>
            </a:lvl1pPr>
          </a:lstStyle>
          <a:p>
            <a:pPr>
              <a:defRPr/>
            </a:pPr>
            <a:fld id="{E89A4F06-D870-41CA-A3ED-02CB92F8E638}" type="datetime1">
              <a:rPr lang="ja-JP" altLang="en-US"/>
              <a:pPr>
                <a:defRPr/>
              </a:pPr>
              <a:t>2018/9/26</a:t>
            </a:fld>
            <a:endParaRPr lang="ja-JP" altLang="en-US"/>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8" name="スライド番号プレースホルダ 5"/>
          <p:cNvSpPr>
            <a:spLocks noGrp="1"/>
          </p:cNvSpPr>
          <p:nvPr>
            <p:ph type="sldNum" sz="quarter" idx="12"/>
          </p:nvPr>
        </p:nvSpPr>
        <p:spPr/>
        <p:txBody>
          <a:bodyPr/>
          <a:lstStyle>
            <a:lvl1pPr>
              <a:defRPr/>
            </a:lvl1pPr>
          </a:lstStyle>
          <a:p>
            <a:fld id="{9A7D5B8E-A137-4EE4-ADA3-FDB37711C00F}" type="slidenum">
              <a:rPr lang="ja-JP" altLang="en-US"/>
              <a:pPr/>
              <a:t>‹#›</a:t>
            </a:fld>
            <a:endParaRPr lang="ja-JP" altLang="en-US"/>
          </a:p>
        </p:txBody>
      </p:sp>
    </p:spTree>
    <p:extLst>
      <p:ext uri="{BB962C8B-B14F-4D97-AF65-F5344CB8AC3E}">
        <p14:creationId xmlns:p14="http://schemas.microsoft.com/office/powerpoint/2010/main" val="12610734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pSp>
        <p:nvGrpSpPr>
          <p:cNvPr id="3" name="Group 2"/>
          <p:cNvGrpSpPr>
            <a:grpSpLocks/>
          </p:cNvGrpSpPr>
          <p:nvPr userDrawn="1"/>
        </p:nvGrpSpPr>
        <p:grpSpPr bwMode="auto">
          <a:xfrm>
            <a:off x="0" y="0"/>
            <a:ext cx="9144000" cy="6858000"/>
            <a:chOff x="0" y="0"/>
            <a:chExt cx="5760" cy="4320"/>
          </a:xfrm>
        </p:grpSpPr>
        <p:sp>
          <p:nvSpPr>
            <p:cNvPr id="4"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5"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nvGrpSpPr>
            <p:cNvPr id="6" name="Group 5"/>
            <p:cNvGrpSpPr>
              <a:grpSpLocks/>
            </p:cNvGrpSpPr>
            <p:nvPr/>
          </p:nvGrpSpPr>
          <p:grpSpPr bwMode="auto">
            <a:xfrm>
              <a:off x="0" y="672"/>
              <a:ext cx="1806" cy="1989"/>
              <a:chOff x="0" y="672"/>
              <a:chExt cx="1806" cy="1989"/>
            </a:xfrm>
          </p:grpSpPr>
          <p:sp>
            <p:nvSpPr>
              <p:cNvPr id="7"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8"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9"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0"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1"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2"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3"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4"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5"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6"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grpSp>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17" name="日付プレースホルダ 3"/>
          <p:cNvSpPr>
            <a:spLocks noGrp="1"/>
          </p:cNvSpPr>
          <p:nvPr>
            <p:ph type="dt" sz="half" idx="10"/>
          </p:nvPr>
        </p:nvSpPr>
        <p:spPr/>
        <p:txBody>
          <a:bodyPr/>
          <a:lstStyle>
            <a:lvl1pPr>
              <a:defRPr/>
            </a:lvl1pPr>
          </a:lstStyle>
          <a:p>
            <a:pPr>
              <a:defRPr/>
            </a:pPr>
            <a:fld id="{D23212E9-0A11-4BBA-A2AC-8CF330A89DD6}" type="datetime1">
              <a:rPr lang="ja-JP" altLang="en-US"/>
              <a:pPr>
                <a:defRPr/>
              </a:pPr>
              <a:t>2018/9/26</a:t>
            </a:fld>
            <a:endParaRPr lang="ja-JP" altLang="en-US"/>
          </a:p>
        </p:txBody>
      </p:sp>
      <p:sp>
        <p:nvSpPr>
          <p:cNvPr id="1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19" name="スライド番号プレースホルダ 5"/>
          <p:cNvSpPr>
            <a:spLocks noGrp="1"/>
          </p:cNvSpPr>
          <p:nvPr>
            <p:ph type="sldNum" sz="quarter" idx="12"/>
          </p:nvPr>
        </p:nvSpPr>
        <p:spPr/>
        <p:txBody>
          <a:bodyPr/>
          <a:lstStyle>
            <a:lvl1pPr>
              <a:defRPr/>
            </a:lvl1pPr>
          </a:lstStyle>
          <a:p>
            <a:fld id="{F582DE73-3460-4A5E-9681-D65B35998377}" type="slidenum">
              <a:rPr lang="ja-JP" altLang="en-US"/>
              <a:pPr/>
              <a:t>‹#›</a:t>
            </a:fld>
            <a:endParaRPr lang="ja-JP" altLang="en-US"/>
          </a:p>
        </p:txBody>
      </p:sp>
    </p:spTree>
    <p:extLst>
      <p:ext uri="{BB962C8B-B14F-4D97-AF65-F5344CB8AC3E}">
        <p14:creationId xmlns:p14="http://schemas.microsoft.com/office/powerpoint/2010/main" val="12162333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3BBE77FE-A3E3-4B22-9305-20A1A0DF92F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a:xfrm>
            <a:off x="6804025" y="6597650"/>
            <a:ext cx="2133600" cy="260350"/>
          </a:xfrm>
        </p:spPr>
        <p:txBody>
          <a:bodyPr/>
          <a:lstStyle>
            <a:lvl1pPr>
              <a:defRPr>
                <a:solidFill>
                  <a:schemeClr val="tx1"/>
                </a:solidFill>
              </a:defRPr>
            </a:lvl1pPr>
          </a:lstStyle>
          <a:p>
            <a:fld id="{83DD1FE6-D7A2-440D-8D8E-17535FA27B08}" type="slidenum">
              <a:rPr lang="ja-JP" altLang="en-US">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6157657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72086653-94E5-4FA1-A08F-3B558BCA1870}"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276D8FF9-B907-413F-A035-6217E25644E5}" type="slidenum">
              <a:rPr lang="ja-JP" altLang="en-US"/>
              <a:pPr/>
              <a:t>‹#›</a:t>
            </a:fld>
            <a:endParaRPr lang="ja-JP" altLang="en-US"/>
          </a:p>
        </p:txBody>
      </p:sp>
    </p:spTree>
    <p:extLst>
      <p:ext uri="{BB962C8B-B14F-4D97-AF65-F5344CB8AC3E}">
        <p14:creationId xmlns:p14="http://schemas.microsoft.com/office/powerpoint/2010/main" val="27891334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0A44B91-2CBC-4CEC-AF52-A8A4280CE715}"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B9E1A0A2-E873-406A-BE68-7F908C48F6C6}" type="slidenum">
              <a:rPr lang="ja-JP" altLang="en-US"/>
              <a:pPr/>
              <a:t>‹#›</a:t>
            </a:fld>
            <a:endParaRPr lang="ja-JP" altLang="en-US"/>
          </a:p>
        </p:txBody>
      </p:sp>
    </p:spTree>
    <p:extLst>
      <p:ext uri="{BB962C8B-B14F-4D97-AF65-F5344CB8AC3E}">
        <p14:creationId xmlns:p14="http://schemas.microsoft.com/office/powerpoint/2010/main" val="34770751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1421ECA-2BAA-4312-8537-1F4B750398E5}" type="datetime1">
              <a:rPr lang="ja-JP" altLang="en-US"/>
              <a:pPr>
                <a:defRPr/>
              </a:pPr>
              <a:t>2018/9/26</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fld id="{7F5CFE01-48D3-409D-88A4-459CF931BDA6}" type="slidenum">
              <a:rPr lang="ja-JP" altLang="en-US"/>
              <a:pPr/>
              <a:t>‹#›</a:t>
            </a:fld>
            <a:endParaRPr lang="ja-JP" altLang="en-US"/>
          </a:p>
        </p:txBody>
      </p:sp>
    </p:spTree>
    <p:extLst>
      <p:ext uri="{BB962C8B-B14F-4D97-AF65-F5344CB8AC3E}">
        <p14:creationId xmlns:p14="http://schemas.microsoft.com/office/powerpoint/2010/main" val="766887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517D4DC0-8EF9-4E6E-8862-47FBD5C0BBF6}" type="datetime1">
              <a:rPr lang="ja-JP" altLang="en-US"/>
              <a:pPr>
                <a:defRPr/>
              </a:pPr>
              <a:t>2018/9/26</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fld id="{C1270743-708D-481A-8B7D-B6F7FA75918C}" type="slidenum">
              <a:rPr lang="ja-JP" altLang="en-US"/>
              <a:pPr/>
              <a:t>‹#›</a:t>
            </a:fld>
            <a:endParaRPr lang="ja-JP" altLang="en-US"/>
          </a:p>
        </p:txBody>
      </p:sp>
    </p:spTree>
    <p:extLst>
      <p:ext uri="{BB962C8B-B14F-4D97-AF65-F5344CB8AC3E}">
        <p14:creationId xmlns:p14="http://schemas.microsoft.com/office/powerpoint/2010/main" val="1589996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30A4247-AEC8-4BD7-B2E8-E4F55076D872}"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0F629C62-27B2-4B34-B104-F4B1C13600B5}" type="slidenum">
              <a:rPr lang="ja-JP" altLang="en-US"/>
              <a:pPr/>
              <a:t>‹#›</a:t>
            </a:fld>
            <a:endParaRPr lang="ja-JP" altLang="en-US"/>
          </a:p>
        </p:txBody>
      </p:sp>
    </p:spTree>
    <p:extLst>
      <p:ext uri="{BB962C8B-B14F-4D97-AF65-F5344CB8AC3E}">
        <p14:creationId xmlns:p14="http://schemas.microsoft.com/office/powerpoint/2010/main" val="1027373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31A7B416-663F-4F9F-8A80-863623177127}"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5BBE0EA0-583F-4CCB-BF27-DB8147F97BD9}" type="slidenum">
              <a:rPr lang="ja-JP" altLang="en-US"/>
              <a:pPr/>
              <a:t>‹#›</a:t>
            </a:fld>
            <a:endParaRPr lang="ja-JP" altLang="en-US"/>
          </a:p>
        </p:txBody>
      </p:sp>
    </p:spTree>
    <p:extLst>
      <p:ext uri="{BB962C8B-B14F-4D97-AF65-F5344CB8AC3E}">
        <p14:creationId xmlns:p14="http://schemas.microsoft.com/office/powerpoint/2010/main" val="782143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803E103-1310-4575-9F15-FA9F123F59F2}"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05D4F702-E143-4AF7-8E33-07E6F26CF9F4}" type="slidenum">
              <a:rPr lang="ja-JP" altLang="en-US"/>
              <a:pPr/>
              <a:t>‹#›</a:t>
            </a:fld>
            <a:endParaRPr lang="ja-JP" altLang="en-US"/>
          </a:p>
        </p:txBody>
      </p:sp>
    </p:spTree>
    <p:extLst>
      <p:ext uri="{BB962C8B-B14F-4D97-AF65-F5344CB8AC3E}">
        <p14:creationId xmlns:p14="http://schemas.microsoft.com/office/powerpoint/2010/main" val="41160467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7CA2A04-1B6D-4992-AC2F-986DC8F64A66}"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A30BB801-F70A-477C-9113-90821A250637}" type="slidenum">
              <a:rPr lang="ja-JP" altLang="en-US"/>
              <a:pPr/>
              <a:t>‹#›</a:t>
            </a:fld>
            <a:endParaRPr lang="ja-JP" altLang="en-US"/>
          </a:p>
        </p:txBody>
      </p:sp>
    </p:spTree>
    <p:extLst>
      <p:ext uri="{BB962C8B-B14F-4D97-AF65-F5344CB8AC3E}">
        <p14:creationId xmlns:p14="http://schemas.microsoft.com/office/powerpoint/2010/main" val="11086822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77B746B-4ED6-4477-830A-0EA223CD9A2F}"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83E5943B-7D7E-4DD7-A836-B3DF7CF464EB}" type="slidenum">
              <a:rPr lang="ja-JP" altLang="en-US"/>
              <a:pPr/>
              <a:t>‹#›</a:t>
            </a:fld>
            <a:endParaRPr lang="ja-JP" altLang="en-US"/>
          </a:p>
        </p:txBody>
      </p:sp>
    </p:spTree>
    <p:extLst>
      <p:ext uri="{BB962C8B-B14F-4D97-AF65-F5344CB8AC3E}">
        <p14:creationId xmlns:p14="http://schemas.microsoft.com/office/powerpoint/2010/main" val="15280702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AFAE2B2-2405-4C22-8C03-78D0A53ED0C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60E7C657-2D4E-4882-A623-04448EDF0395}" type="slidenum">
              <a:rPr lang="ja-JP" altLang="en-US"/>
              <a:pPr/>
              <a:t>‹#›</a:t>
            </a:fld>
            <a:endParaRPr lang="ja-JP" altLang="en-US"/>
          </a:p>
        </p:txBody>
      </p:sp>
    </p:spTree>
    <p:extLst>
      <p:ext uri="{BB962C8B-B14F-4D97-AF65-F5344CB8AC3E}">
        <p14:creationId xmlns:p14="http://schemas.microsoft.com/office/powerpoint/2010/main" val="15159742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pic>
        <p:nvPicPr>
          <p:cNvPr id="4" name="Picture 2" descr="J:\AE_入学センター\国際アドミッションズオフィス\21_広報（媒体）\13_広報用素材\02_UIdata\FB用UI_data\FB用UI_data\global1.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282575"/>
            <a:ext cx="107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79"/>
          <p:cNvSpPr>
            <a:spLocks noChangeAspect="1" noChangeArrowheads="1"/>
          </p:cNvSpPr>
          <p:nvPr userDrawn="1"/>
        </p:nvSpPr>
        <p:spPr bwMode="auto">
          <a:xfrm>
            <a:off x="0" y="0"/>
            <a:ext cx="9144000" cy="188913"/>
          </a:xfrm>
          <a:prstGeom prst="rect">
            <a:avLst/>
          </a:prstGeom>
          <a:solidFill>
            <a:srgbClr val="A5002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20000"/>
              </a:spcBef>
              <a:spcAft>
                <a:spcPct val="0"/>
              </a:spcAft>
              <a:defRPr/>
            </a:pPr>
            <a:endParaRPr lang="ja-JP" altLang="en-US" sz="2800" smtClean="0">
              <a:solidFill>
                <a:prstClr val="black"/>
              </a:solidFill>
            </a:endParaRPr>
          </a:p>
        </p:txBody>
      </p:sp>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3"/>
          <p:cNvSpPr>
            <a:spLocks noGrp="1"/>
          </p:cNvSpPr>
          <p:nvPr>
            <p:ph type="dt" sz="half" idx="10"/>
          </p:nvPr>
        </p:nvSpPr>
        <p:spPr/>
        <p:txBody>
          <a:bodyPr/>
          <a:lstStyle>
            <a:lvl1pPr>
              <a:defRPr/>
            </a:lvl1pPr>
          </a:lstStyle>
          <a:p>
            <a:pPr>
              <a:defRPr/>
            </a:pPr>
            <a:fld id="{E89A4F06-D870-41CA-A3ED-02CB92F8E638}" type="datetime1">
              <a:rPr lang="ja-JP" altLang="en-US"/>
              <a:pPr>
                <a:defRPr/>
              </a:pPr>
              <a:t>2018/9/26</a:t>
            </a:fld>
            <a:endParaRPr lang="ja-JP" altLang="en-US"/>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8" name="スライド番号プレースホルダ 5"/>
          <p:cNvSpPr>
            <a:spLocks noGrp="1"/>
          </p:cNvSpPr>
          <p:nvPr>
            <p:ph type="sldNum" sz="quarter" idx="12"/>
          </p:nvPr>
        </p:nvSpPr>
        <p:spPr/>
        <p:txBody>
          <a:bodyPr/>
          <a:lstStyle>
            <a:lvl1pPr>
              <a:defRPr/>
            </a:lvl1pPr>
          </a:lstStyle>
          <a:p>
            <a:fld id="{9A7D5B8E-A137-4EE4-ADA3-FDB37711C00F}" type="slidenum">
              <a:rPr lang="ja-JP" altLang="en-US"/>
              <a:pPr/>
              <a:t>‹#›</a:t>
            </a:fld>
            <a:endParaRPr lang="ja-JP" altLang="en-US"/>
          </a:p>
        </p:txBody>
      </p:sp>
    </p:spTree>
    <p:extLst>
      <p:ext uri="{BB962C8B-B14F-4D97-AF65-F5344CB8AC3E}">
        <p14:creationId xmlns:p14="http://schemas.microsoft.com/office/powerpoint/2010/main" val="23281401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pSp>
        <p:nvGrpSpPr>
          <p:cNvPr id="3" name="Group 2"/>
          <p:cNvGrpSpPr>
            <a:grpSpLocks/>
          </p:cNvGrpSpPr>
          <p:nvPr userDrawn="1"/>
        </p:nvGrpSpPr>
        <p:grpSpPr bwMode="auto">
          <a:xfrm>
            <a:off x="0" y="0"/>
            <a:ext cx="9144000" cy="6858000"/>
            <a:chOff x="0" y="0"/>
            <a:chExt cx="5760" cy="4320"/>
          </a:xfrm>
        </p:grpSpPr>
        <p:sp>
          <p:nvSpPr>
            <p:cNvPr id="4"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5"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nvGrpSpPr>
            <p:cNvPr id="6" name="Group 5"/>
            <p:cNvGrpSpPr>
              <a:grpSpLocks/>
            </p:cNvGrpSpPr>
            <p:nvPr/>
          </p:nvGrpSpPr>
          <p:grpSpPr bwMode="auto">
            <a:xfrm>
              <a:off x="0" y="672"/>
              <a:ext cx="1806" cy="1989"/>
              <a:chOff x="0" y="672"/>
              <a:chExt cx="1806" cy="1989"/>
            </a:xfrm>
          </p:grpSpPr>
          <p:sp>
            <p:nvSpPr>
              <p:cNvPr id="7"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8"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9"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0"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1"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2"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3"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4"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5"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6"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grpSp>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17" name="日付プレースホルダ 3"/>
          <p:cNvSpPr>
            <a:spLocks noGrp="1"/>
          </p:cNvSpPr>
          <p:nvPr>
            <p:ph type="dt" sz="half" idx="10"/>
          </p:nvPr>
        </p:nvSpPr>
        <p:spPr/>
        <p:txBody>
          <a:bodyPr/>
          <a:lstStyle>
            <a:lvl1pPr>
              <a:defRPr/>
            </a:lvl1pPr>
          </a:lstStyle>
          <a:p>
            <a:pPr>
              <a:defRPr/>
            </a:pPr>
            <a:fld id="{D23212E9-0A11-4BBA-A2AC-8CF330A89DD6}" type="datetime1">
              <a:rPr lang="ja-JP" altLang="en-US"/>
              <a:pPr>
                <a:defRPr/>
              </a:pPr>
              <a:t>2018/9/26</a:t>
            </a:fld>
            <a:endParaRPr lang="ja-JP" altLang="en-US"/>
          </a:p>
        </p:txBody>
      </p:sp>
      <p:sp>
        <p:nvSpPr>
          <p:cNvPr id="1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19" name="スライド番号プレースホルダ 5"/>
          <p:cNvSpPr>
            <a:spLocks noGrp="1"/>
          </p:cNvSpPr>
          <p:nvPr>
            <p:ph type="sldNum" sz="quarter" idx="12"/>
          </p:nvPr>
        </p:nvSpPr>
        <p:spPr/>
        <p:txBody>
          <a:bodyPr/>
          <a:lstStyle>
            <a:lvl1pPr>
              <a:defRPr/>
            </a:lvl1pPr>
          </a:lstStyle>
          <a:p>
            <a:fld id="{F582DE73-3460-4A5E-9681-D65B35998377}" type="slidenum">
              <a:rPr lang="ja-JP" altLang="en-US"/>
              <a:pPr/>
              <a:t>‹#›</a:t>
            </a:fld>
            <a:endParaRPr lang="ja-JP" altLang="en-US"/>
          </a:p>
        </p:txBody>
      </p:sp>
    </p:spTree>
    <p:extLst>
      <p:ext uri="{BB962C8B-B14F-4D97-AF65-F5344CB8AC3E}">
        <p14:creationId xmlns:p14="http://schemas.microsoft.com/office/powerpoint/2010/main" val="20184195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3BBE77FE-A3E3-4B22-9305-20A1A0DF92F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a:xfrm>
            <a:off x="6804025" y="6597650"/>
            <a:ext cx="2133600" cy="260350"/>
          </a:xfrm>
        </p:spPr>
        <p:txBody>
          <a:bodyPr/>
          <a:lstStyle>
            <a:lvl1pPr>
              <a:defRPr>
                <a:solidFill>
                  <a:schemeClr val="tx1"/>
                </a:solidFill>
              </a:defRPr>
            </a:lvl1pPr>
          </a:lstStyle>
          <a:p>
            <a:fld id="{83DD1FE6-D7A2-440D-8D8E-17535FA27B08}" type="slidenum">
              <a:rPr lang="ja-JP" altLang="en-US">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783497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72086653-94E5-4FA1-A08F-3B558BCA1870}"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276D8FF9-B907-413F-A035-6217E25644E5}" type="slidenum">
              <a:rPr lang="ja-JP" altLang="en-US"/>
              <a:pPr/>
              <a:t>‹#›</a:t>
            </a:fld>
            <a:endParaRPr lang="ja-JP" altLang="en-US"/>
          </a:p>
        </p:txBody>
      </p:sp>
    </p:spTree>
    <p:extLst>
      <p:ext uri="{BB962C8B-B14F-4D97-AF65-F5344CB8AC3E}">
        <p14:creationId xmlns:p14="http://schemas.microsoft.com/office/powerpoint/2010/main" val="3917965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ショルダー付-1">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84884"/>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0A44B91-2CBC-4CEC-AF52-A8A4280CE715}"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B9E1A0A2-E873-406A-BE68-7F908C48F6C6}" type="slidenum">
              <a:rPr lang="ja-JP" altLang="en-US"/>
              <a:pPr/>
              <a:t>‹#›</a:t>
            </a:fld>
            <a:endParaRPr lang="ja-JP" altLang="en-US"/>
          </a:p>
        </p:txBody>
      </p:sp>
    </p:spTree>
    <p:extLst>
      <p:ext uri="{BB962C8B-B14F-4D97-AF65-F5344CB8AC3E}">
        <p14:creationId xmlns:p14="http://schemas.microsoft.com/office/powerpoint/2010/main" val="9781838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1421ECA-2BAA-4312-8537-1F4B750398E5}" type="datetime1">
              <a:rPr lang="ja-JP" altLang="en-US"/>
              <a:pPr>
                <a:defRPr/>
              </a:pPr>
              <a:t>2018/9/26</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fld id="{7F5CFE01-48D3-409D-88A4-459CF931BDA6}" type="slidenum">
              <a:rPr lang="ja-JP" altLang="en-US"/>
              <a:pPr/>
              <a:t>‹#›</a:t>
            </a:fld>
            <a:endParaRPr lang="ja-JP" altLang="en-US"/>
          </a:p>
        </p:txBody>
      </p:sp>
    </p:spTree>
    <p:extLst>
      <p:ext uri="{BB962C8B-B14F-4D97-AF65-F5344CB8AC3E}">
        <p14:creationId xmlns:p14="http://schemas.microsoft.com/office/powerpoint/2010/main" val="26108779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517D4DC0-8EF9-4E6E-8862-47FBD5C0BBF6}" type="datetime1">
              <a:rPr lang="ja-JP" altLang="en-US"/>
              <a:pPr>
                <a:defRPr/>
              </a:pPr>
              <a:t>2018/9/26</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fld id="{C1270743-708D-481A-8B7D-B6F7FA75918C}" type="slidenum">
              <a:rPr lang="ja-JP" altLang="en-US"/>
              <a:pPr/>
              <a:t>‹#›</a:t>
            </a:fld>
            <a:endParaRPr lang="ja-JP" altLang="en-US"/>
          </a:p>
        </p:txBody>
      </p:sp>
    </p:spTree>
    <p:extLst>
      <p:ext uri="{BB962C8B-B14F-4D97-AF65-F5344CB8AC3E}">
        <p14:creationId xmlns:p14="http://schemas.microsoft.com/office/powerpoint/2010/main" val="35308829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30A4247-AEC8-4BD7-B2E8-E4F55076D872}"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0F629C62-27B2-4B34-B104-F4B1C13600B5}" type="slidenum">
              <a:rPr lang="ja-JP" altLang="en-US"/>
              <a:pPr/>
              <a:t>‹#›</a:t>
            </a:fld>
            <a:endParaRPr lang="ja-JP" altLang="en-US"/>
          </a:p>
        </p:txBody>
      </p:sp>
    </p:spTree>
    <p:extLst>
      <p:ext uri="{BB962C8B-B14F-4D97-AF65-F5344CB8AC3E}">
        <p14:creationId xmlns:p14="http://schemas.microsoft.com/office/powerpoint/2010/main" val="6355408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31A7B416-663F-4F9F-8A80-863623177127}"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5BBE0EA0-583F-4CCB-BF27-DB8147F97BD9}" type="slidenum">
              <a:rPr lang="ja-JP" altLang="en-US"/>
              <a:pPr/>
              <a:t>‹#›</a:t>
            </a:fld>
            <a:endParaRPr lang="ja-JP" altLang="en-US"/>
          </a:p>
        </p:txBody>
      </p:sp>
    </p:spTree>
    <p:extLst>
      <p:ext uri="{BB962C8B-B14F-4D97-AF65-F5344CB8AC3E}">
        <p14:creationId xmlns:p14="http://schemas.microsoft.com/office/powerpoint/2010/main" val="8282169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803E103-1310-4575-9F15-FA9F123F59F2}"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05D4F702-E143-4AF7-8E33-07E6F26CF9F4}" type="slidenum">
              <a:rPr lang="ja-JP" altLang="en-US"/>
              <a:pPr/>
              <a:t>‹#›</a:t>
            </a:fld>
            <a:endParaRPr lang="ja-JP" altLang="en-US"/>
          </a:p>
        </p:txBody>
      </p:sp>
    </p:spTree>
    <p:extLst>
      <p:ext uri="{BB962C8B-B14F-4D97-AF65-F5344CB8AC3E}">
        <p14:creationId xmlns:p14="http://schemas.microsoft.com/office/powerpoint/2010/main" val="23560513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7CA2A04-1B6D-4992-AC2F-986DC8F64A66}"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A30BB801-F70A-477C-9113-90821A250637}" type="slidenum">
              <a:rPr lang="ja-JP" altLang="en-US"/>
              <a:pPr/>
              <a:t>‹#›</a:t>
            </a:fld>
            <a:endParaRPr lang="ja-JP" altLang="en-US"/>
          </a:p>
        </p:txBody>
      </p:sp>
    </p:spTree>
    <p:extLst>
      <p:ext uri="{BB962C8B-B14F-4D97-AF65-F5344CB8AC3E}">
        <p14:creationId xmlns:p14="http://schemas.microsoft.com/office/powerpoint/2010/main" val="38944685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77B746B-4ED6-4477-830A-0EA223CD9A2F}"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83E5943B-7D7E-4DD7-A836-B3DF7CF464EB}" type="slidenum">
              <a:rPr lang="ja-JP" altLang="en-US"/>
              <a:pPr/>
              <a:t>‹#›</a:t>
            </a:fld>
            <a:endParaRPr lang="ja-JP" altLang="en-US"/>
          </a:p>
        </p:txBody>
      </p:sp>
    </p:spTree>
    <p:extLst>
      <p:ext uri="{BB962C8B-B14F-4D97-AF65-F5344CB8AC3E}">
        <p14:creationId xmlns:p14="http://schemas.microsoft.com/office/powerpoint/2010/main" val="2884904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AFAE2B2-2405-4C22-8C03-78D0A53ED0C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60E7C657-2D4E-4882-A623-04448EDF0395}" type="slidenum">
              <a:rPr lang="ja-JP" altLang="en-US"/>
              <a:pPr/>
              <a:t>‹#›</a:t>
            </a:fld>
            <a:endParaRPr lang="ja-JP" altLang="en-US"/>
          </a:p>
        </p:txBody>
      </p:sp>
    </p:spTree>
    <p:extLst>
      <p:ext uri="{BB962C8B-B14F-4D97-AF65-F5344CB8AC3E}">
        <p14:creationId xmlns:p14="http://schemas.microsoft.com/office/powerpoint/2010/main" val="1115632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pic>
        <p:nvPicPr>
          <p:cNvPr id="4" name="Picture 2" descr="J:\AE_入学センター\国際アドミッションズオフィス\21_広報（媒体）\13_広報用素材\02_UIdata\FB用UI_data\FB用UI_data\global1.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282575"/>
            <a:ext cx="107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79"/>
          <p:cNvSpPr>
            <a:spLocks noChangeAspect="1" noChangeArrowheads="1"/>
          </p:cNvSpPr>
          <p:nvPr userDrawn="1"/>
        </p:nvSpPr>
        <p:spPr bwMode="auto">
          <a:xfrm>
            <a:off x="0" y="0"/>
            <a:ext cx="9144000" cy="188913"/>
          </a:xfrm>
          <a:prstGeom prst="rect">
            <a:avLst/>
          </a:prstGeom>
          <a:solidFill>
            <a:srgbClr val="A5002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20000"/>
              </a:spcBef>
              <a:spcAft>
                <a:spcPct val="0"/>
              </a:spcAft>
              <a:defRPr/>
            </a:pPr>
            <a:endParaRPr lang="ja-JP" altLang="en-US" sz="2800" smtClean="0">
              <a:solidFill>
                <a:prstClr val="black"/>
              </a:solidFill>
            </a:endParaRPr>
          </a:p>
        </p:txBody>
      </p:sp>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3"/>
          <p:cNvSpPr>
            <a:spLocks noGrp="1"/>
          </p:cNvSpPr>
          <p:nvPr>
            <p:ph type="dt" sz="half" idx="10"/>
          </p:nvPr>
        </p:nvSpPr>
        <p:spPr/>
        <p:txBody>
          <a:bodyPr/>
          <a:lstStyle>
            <a:lvl1pPr>
              <a:defRPr/>
            </a:lvl1pPr>
          </a:lstStyle>
          <a:p>
            <a:pPr>
              <a:defRPr/>
            </a:pPr>
            <a:fld id="{E89A4F06-D870-41CA-A3ED-02CB92F8E638}" type="datetime1">
              <a:rPr lang="ja-JP" altLang="en-US"/>
              <a:pPr>
                <a:defRPr/>
              </a:pPr>
              <a:t>2018/9/26</a:t>
            </a:fld>
            <a:endParaRPr lang="ja-JP" altLang="en-US"/>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8" name="スライド番号プレースホルダ 5"/>
          <p:cNvSpPr>
            <a:spLocks noGrp="1"/>
          </p:cNvSpPr>
          <p:nvPr>
            <p:ph type="sldNum" sz="quarter" idx="12"/>
          </p:nvPr>
        </p:nvSpPr>
        <p:spPr/>
        <p:txBody>
          <a:bodyPr/>
          <a:lstStyle>
            <a:lvl1pPr>
              <a:defRPr/>
            </a:lvl1pPr>
          </a:lstStyle>
          <a:p>
            <a:fld id="{9A7D5B8E-A137-4EE4-ADA3-FDB37711C00F}" type="slidenum">
              <a:rPr lang="ja-JP" altLang="en-US"/>
              <a:pPr/>
              <a:t>‹#›</a:t>
            </a:fld>
            <a:endParaRPr lang="ja-JP" altLang="en-US"/>
          </a:p>
        </p:txBody>
      </p:sp>
    </p:spTree>
    <p:extLst>
      <p:ext uri="{BB962C8B-B14F-4D97-AF65-F5344CB8AC3E}">
        <p14:creationId xmlns:p14="http://schemas.microsoft.com/office/powerpoint/2010/main" val="3847208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69464F18-27B3-425E-BAD3-4C43D50BEFD5}"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6117955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pSp>
        <p:nvGrpSpPr>
          <p:cNvPr id="3" name="Group 2"/>
          <p:cNvGrpSpPr>
            <a:grpSpLocks/>
          </p:cNvGrpSpPr>
          <p:nvPr userDrawn="1"/>
        </p:nvGrpSpPr>
        <p:grpSpPr bwMode="auto">
          <a:xfrm>
            <a:off x="0" y="0"/>
            <a:ext cx="9144000" cy="6858000"/>
            <a:chOff x="0" y="0"/>
            <a:chExt cx="5760" cy="4320"/>
          </a:xfrm>
        </p:grpSpPr>
        <p:sp>
          <p:nvSpPr>
            <p:cNvPr id="4"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5"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nvGrpSpPr>
            <p:cNvPr id="6" name="Group 5"/>
            <p:cNvGrpSpPr>
              <a:grpSpLocks/>
            </p:cNvGrpSpPr>
            <p:nvPr/>
          </p:nvGrpSpPr>
          <p:grpSpPr bwMode="auto">
            <a:xfrm>
              <a:off x="0" y="672"/>
              <a:ext cx="1806" cy="1989"/>
              <a:chOff x="0" y="672"/>
              <a:chExt cx="1806" cy="1989"/>
            </a:xfrm>
          </p:grpSpPr>
          <p:sp>
            <p:nvSpPr>
              <p:cNvPr id="7"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8"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9"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0"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1"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2"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3"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4"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5"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6"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grpSp>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17" name="日付プレースホルダ 3"/>
          <p:cNvSpPr>
            <a:spLocks noGrp="1"/>
          </p:cNvSpPr>
          <p:nvPr>
            <p:ph type="dt" sz="half" idx="10"/>
          </p:nvPr>
        </p:nvSpPr>
        <p:spPr/>
        <p:txBody>
          <a:bodyPr/>
          <a:lstStyle>
            <a:lvl1pPr>
              <a:defRPr/>
            </a:lvl1pPr>
          </a:lstStyle>
          <a:p>
            <a:pPr>
              <a:defRPr/>
            </a:pPr>
            <a:fld id="{D23212E9-0A11-4BBA-A2AC-8CF330A89DD6}" type="datetime1">
              <a:rPr lang="ja-JP" altLang="en-US"/>
              <a:pPr>
                <a:defRPr/>
              </a:pPr>
              <a:t>2018/9/26</a:t>
            </a:fld>
            <a:endParaRPr lang="ja-JP" altLang="en-US"/>
          </a:p>
        </p:txBody>
      </p:sp>
      <p:sp>
        <p:nvSpPr>
          <p:cNvPr id="1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19" name="スライド番号プレースホルダ 5"/>
          <p:cNvSpPr>
            <a:spLocks noGrp="1"/>
          </p:cNvSpPr>
          <p:nvPr>
            <p:ph type="sldNum" sz="quarter" idx="12"/>
          </p:nvPr>
        </p:nvSpPr>
        <p:spPr/>
        <p:txBody>
          <a:bodyPr/>
          <a:lstStyle>
            <a:lvl1pPr>
              <a:defRPr/>
            </a:lvl1pPr>
          </a:lstStyle>
          <a:p>
            <a:fld id="{F582DE73-3460-4A5E-9681-D65B35998377}" type="slidenum">
              <a:rPr lang="ja-JP" altLang="en-US"/>
              <a:pPr/>
              <a:t>‹#›</a:t>
            </a:fld>
            <a:endParaRPr lang="ja-JP" altLang="en-US"/>
          </a:p>
        </p:txBody>
      </p:sp>
    </p:spTree>
    <p:extLst>
      <p:ext uri="{BB962C8B-B14F-4D97-AF65-F5344CB8AC3E}">
        <p14:creationId xmlns:p14="http://schemas.microsoft.com/office/powerpoint/2010/main" val="26069797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3BBE77FE-A3E3-4B22-9305-20A1A0DF92F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a:xfrm>
            <a:off x="6804025" y="6597650"/>
            <a:ext cx="2133600" cy="260350"/>
          </a:xfrm>
        </p:spPr>
        <p:txBody>
          <a:bodyPr/>
          <a:lstStyle>
            <a:lvl1pPr>
              <a:defRPr>
                <a:solidFill>
                  <a:schemeClr val="tx1"/>
                </a:solidFill>
              </a:defRPr>
            </a:lvl1pPr>
          </a:lstStyle>
          <a:p>
            <a:fld id="{83DD1FE6-D7A2-440D-8D8E-17535FA27B08}" type="slidenum">
              <a:rPr lang="ja-JP" altLang="en-US">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2179071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72086653-94E5-4FA1-A08F-3B558BCA1870}"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276D8FF9-B907-413F-A035-6217E25644E5}" type="slidenum">
              <a:rPr lang="ja-JP" altLang="en-US"/>
              <a:pPr/>
              <a:t>‹#›</a:t>
            </a:fld>
            <a:endParaRPr lang="ja-JP" altLang="en-US"/>
          </a:p>
        </p:txBody>
      </p:sp>
    </p:spTree>
    <p:extLst>
      <p:ext uri="{BB962C8B-B14F-4D97-AF65-F5344CB8AC3E}">
        <p14:creationId xmlns:p14="http://schemas.microsoft.com/office/powerpoint/2010/main" val="34659277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0A44B91-2CBC-4CEC-AF52-A8A4280CE715}"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B9E1A0A2-E873-406A-BE68-7F908C48F6C6}" type="slidenum">
              <a:rPr lang="ja-JP" altLang="en-US"/>
              <a:pPr/>
              <a:t>‹#›</a:t>
            </a:fld>
            <a:endParaRPr lang="ja-JP" altLang="en-US"/>
          </a:p>
        </p:txBody>
      </p:sp>
    </p:spTree>
    <p:extLst>
      <p:ext uri="{BB962C8B-B14F-4D97-AF65-F5344CB8AC3E}">
        <p14:creationId xmlns:p14="http://schemas.microsoft.com/office/powerpoint/2010/main" val="28076178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1421ECA-2BAA-4312-8537-1F4B750398E5}" type="datetime1">
              <a:rPr lang="ja-JP" altLang="en-US"/>
              <a:pPr>
                <a:defRPr/>
              </a:pPr>
              <a:t>2018/9/26</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fld id="{7F5CFE01-48D3-409D-88A4-459CF931BDA6}" type="slidenum">
              <a:rPr lang="ja-JP" altLang="en-US"/>
              <a:pPr/>
              <a:t>‹#›</a:t>
            </a:fld>
            <a:endParaRPr lang="ja-JP" altLang="en-US"/>
          </a:p>
        </p:txBody>
      </p:sp>
    </p:spTree>
    <p:extLst>
      <p:ext uri="{BB962C8B-B14F-4D97-AF65-F5344CB8AC3E}">
        <p14:creationId xmlns:p14="http://schemas.microsoft.com/office/powerpoint/2010/main" val="15847311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517D4DC0-8EF9-4E6E-8862-47FBD5C0BBF6}" type="datetime1">
              <a:rPr lang="ja-JP" altLang="en-US"/>
              <a:pPr>
                <a:defRPr/>
              </a:pPr>
              <a:t>2018/9/26</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fld id="{C1270743-708D-481A-8B7D-B6F7FA75918C}" type="slidenum">
              <a:rPr lang="ja-JP" altLang="en-US"/>
              <a:pPr/>
              <a:t>‹#›</a:t>
            </a:fld>
            <a:endParaRPr lang="ja-JP" altLang="en-US"/>
          </a:p>
        </p:txBody>
      </p:sp>
    </p:spTree>
    <p:extLst>
      <p:ext uri="{BB962C8B-B14F-4D97-AF65-F5344CB8AC3E}">
        <p14:creationId xmlns:p14="http://schemas.microsoft.com/office/powerpoint/2010/main" val="5963782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30A4247-AEC8-4BD7-B2E8-E4F55076D872}"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0F629C62-27B2-4B34-B104-F4B1C13600B5}" type="slidenum">
              <a:rPr lang="ja-JP" altLang="en-US"/>
              <a:pPr/>
              <a:t>‹#›</a:t>
            </a:fld>
            <a:endParaRPr lang="ja-JP" altLang="en-US"/>
          </a:p>
        </p:txBody>
      </p:sp>
    </p:spTree>
    <p:extLst>
      <p:ext uri="{BB962C8B-B14F-4D97-AF65-F5344CB8AC3E}">
        <p14:creationId xmlns:p14="http://schemas.microsoft.com/office/powerpoint/2010/main" val="11475934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31A7B416-663F-4F9F-8A80-863623177127}"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5BBE0EA0-583F-4CCB-BF27-DB8147F97BD9}" type="slidenum">
              <a:rPr lang="ja-JP" altLang="en-US"/>
              <a:pPr/>
              <a:t>‹#›</a:t>
            </a:fld>
            <a:endParaRPr lang="ja-JP" altLang="en-US"/>
          </a:p>
        </p:txBody>
      </p:sp>
    </p:spTree>
    <p:extLst>
      <p:ext uri="{BB962C8B-B14F-4D97-AF65-F5344CB8AC3E}">
        <p14:creationId xmlns:p14="http://schemas.microsoft.com/office/powerpoint/2010/main" val="22175555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803E103-1310-4575-9F15-FA9F123F59F2}"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05D4F702-E143-4AF7-8E33-07E6F26CF9F4}" type="slidenum">
              <a:rPr lang="ja-JP" altLang="en-US"/>
              <a:pPr/>
              <a:t>‹#›</a:t>
            </a:fld>
            <a:endParaRPr lang="ja-JP" altLang="en-US"/>
          </a:p>
        </p:txBody>
      </p:sp>
    </p:spTree>
    <p:extLst>
      <p:ext uri="{BB962C8B-B14F-4D97-AF65-F5344CB8AC3E}">
        <p14:creationId xmlns:p14="http://schemas.microsoft.com/office/powerpoint/2010/main" val="14716929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7CA2A04-1B6D-4992-AC2F-986DC8F64A66}"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A30BB801-F70A-477C-9113-90821A250637}" type="slidenum">
              <a:rPr lang="ja-JP" altLang="en-US"/>
              <a:pPr/>
              <a:t>‹#›</a:t>
            </a:fld>
            <a:endParaRPr lang="ja-JP" altLang="en-US"/>
          </a:p>
        </p:txBody>
      </p:sp>
    </p:spTree>
    <p:extLst>
      <p:ext uri="{BB962C8B-B14F-4D97-AF65-F5344CB8AC3E}">
        <p14:creationId xmlns:p14="http://schemas.microsoft.com/office/powerpoint/2010/main" val="249256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61306422-688F-4AFD-912F-80DF99B8CA4E}"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1220991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77B746B-4ED6-4477-830A-0EA223CD9A2F}"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83E5943B-7D7E-4DD7-A836-B3DF7CF464EB}" type="slidenum">
              <a:rPr lang="ja-JP" altLang="en-US"/>
              <a:pPr/>
              <a:t>‹#›</a:t>
            </a:fld>
            <a:endParaRPr lang="ja-JP" altLang="en-US"/>
          </a:p>
        </p:txBody>
      </p:sp>
    </p:spTree>
    <p:extLst>
      <p:ext uri="{BB962C8B-B14F-4D97-AF65-F5344CB8AC3E}">
        <p14:creationId xmlns:p14="http://schemas.microsoft.com/office/powerpoint/2010/main" val="25891684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AFAE2B2-2405-4C22-8C03-78D0A53ED0C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60E7C657-2D4E-4882-A623-04448EDF0395}" type="slidenum">
              <a:rPr lang="ja-JP" altLang="en-US"/>
              <a:pPr/>
              <a:t>‹#›</a:t>
            </a:fld>
            <a:endParaRPr lang="ja-JP" altLang="en-US"/>
          </a:p>
        </p:txBody>
      </p:sp>
    </p:spTree>
    <p:extLst>
      <p:ext uri="{BB962C8B-B14F-4D97-AF65-F5344CB8AC3E}">
        <p14:creationId xmlns:p14="http://schemas.microsoft.com/office/powerpoint/2010/main" val="14071344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pic>
        <p:nvPicPr>
          <p:cNvPr id="4" name="Picture 2" descr="J:\AE_入学センター\国際アドミッションズオフィス\21_広報（媒体）\13_広報用素材\02_UIdata\FB用UI_data\FB用UI_data\global1.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282575"/>
            <a:ext cx="107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79"/>
          <p:cNvSpPr>
            <a:spLocks noChangeAspect="1" noChangeArrowheads="1"/>
          </p:cNvSpPr>
          <p:nvPr userDrawn="1"/>
        </p:nvSpPr>
        <p:spPr bwMode="auto">
          <a:xfrm>
            <a:off x="0" y="0"/>
            <a:ext cx="9144000" cy="188913"/>
          </a:xfrm>
          <a:prstGeom prst="rect">
            <a:avLst/>
          </a:prstGeom>
          <a:solidFill>
            <a:srgbClr val="A5002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20000"/>
              </a:spcBef>
              <a:spcAft>
                <a:spcPct val="0"/>
              </a:spcAft>
              <a:defRPr/>
            </a:pPr>
            <a:endParaRPr lang="ja-JP" altLang="en-US" sz="2800" smtClean="0">
              <a:solidFill>
                <a:prstClr val="black"/>
              </a:solidFill>
            </a:endParaRPr>
          </a:p>
        </p:txBody>
      </p:sp>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3"/>
          <p:cNvSpPr>
            <a:spLocks noGrp="1"/>
          </p:cNvSpPr>
          <p:nvPr>
            <p:ph type="dt" sz="half" idx="10"/>
          </p:nvPr>
        </p:nvSpPr>
        <p:spPr/>
        <p:txBody>
          <a:bodyPr/>
          <a:lstStyle>
            <a:lvl1pPr>
              <a:defRPr/>
            </a:lvl1pPr>
          </a:lstStyle>
          <a:p>
            <a:pPr>
              <a:defRPr/>
            </a:pPr>
            <a:fld id="{E89A4F06-D870-41CA-A3ED-02CB92F8E638}" type="datetime1">
              <a:rPr lang="ja-JP" altLang="en-US"/>
              <a:pPr>
                <a:defRPr/>
              </a:pPr>
              <a:t>2018/9/26</a:t>
            </a:fld>
            <a:endParaRPr lang="ja-JP" altLang="en-US"/>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8" name="スライド番号プレースホルダ 5"/>
          <p:cNvSpPr>
            <a:spLocks noGrp="1"/>
          </p:cNvSpPr>
          <p:nvPr>
            <p:ph type="sldNum" sz="quarter" idx="12"/>
          </p:nvPr>
        </p:nvSpPr>
        <p:spPr/>
        <p:txBody>
          <a:bodyPr/>
          <a:lstStyle>
            <a:lvl1pPr>
              <a:defRPr/>
            </a:lvl1pPr>
          </a:lstStyle>
          <a:p>
            <a:fld id="{9A7D5B8E-A137-4EE4-ADA3-FDB37711C00F}" type="slidenum">
              <a:rPr lang="ja-JP" altLang="en-US"/>
              <a:pPr/>
              <a:t>‹#›</a:t>
            </a:fld>
            <a:endParaRPr lang="ja-JP" altLang="en-US"/>
          </a:p>
        </p:txBody>
      </p:sp>
    </p:spTree>
    <p:extLst>
      <p:ext uri="{BB962C8B-B14F-4D97-AF65-F5344CB8AC3E}">
        <p14:creationId xmlns:p14="http://schemas.microsoft.com/office/powerpoint/2010/main" val="35794558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pSp>
        <p:nvGrpSpPr>
          <p:cNvPr id="3" name="Group 2"/>
          <p:cNvGrpSpPr>
            <a:grpSpLocks/>
          </p:cNvGrpSpPr>
          <p:nvPr userDrawn="1"/>
        </p:nvGrpSpPr>
        <p:grpSpPr bwMode="auto">
          <a:xfrm>
            <a:off x="0" y="0"/>
            <a:ext cx="9144000" cy="6858000"/>
            <a:chOff x="0" y="0"/>
            <a:chExt cx="5760" cy="4320"/>
          </a:xfrm>
        </p:grpSpPr>
        <p:sp>
          <p:nvSpPr>
            <p:cNvPr id="4"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5"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nvGrpSpPr>
            <p:cNvPr id="6" name="Group 5"/>
            <p:cNvGrpSpPr>
              <a:grpSpLocks/>
            </p:cNvGrpSpPr>
            <p:nvPr/>
          </p:nvGrpSpPr>
          <p:grpSpPr bwMode="auto">
            <a:xfrm>
              <a:off x="0" y="672"/>
              <a:ext cx="1806" cy="1989"/>
              <a:chOff x="0" y="672"/>
              <a:chExt cx="1806" cy="1989"/>
            </a:xfrm>
          </p:grpSpPr>
          <p:sp>
            <p:nvSpPr>
              <p:cNvPr id="7"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8"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9"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0"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1"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2"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3"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4"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5"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6"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grpSp>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17" name="日付プレースホルダ 3"/>
          <p:cNvSpPr>
            <a:spLocks noGrp="1"/>
          </p:cNvSpPr>
          <p:nvPr>
            <p:ph type="dt" sz="half" idx="10"/>
          </p:nvPr>
        </p:nvSpPr>
        <p:spPr/>
        <p:txBody>
          <a:bodyPr/>
          <a:lstStyle>
            <a:lvl1pPr>
              <a:defRPr/>
            </a:lvl1pPr>
          </a:lstStyle>
          <a:p>
            <a:pPr>
              <a:defRPr/>
            </a:pPr>
            <a:fld id="{D23212E9-0A11-4BBA-A2AC-8CF330A89DD6}" type="datetime1">
              <a:rPr lang="ja-JP" altLang="en-US"/>
              <a:pPr>
                <a:defRPr/>
              </a:pPr>
              <a:t>2018/9/26</a:t>
            </a:fld>
            <a:endParaRPr lang="ja-JP" altLang="en-US"/>
          </a:p>
        </p:txBody>
      </p:sp>
      <p:sp>
        <p:nvSpPr>
          <p:cNvPr id="1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19" name="スライド番号プレースホルダ 5"/>
          <p:cNvSpPr>
            <a:spLocks noGrp="1"/>
          </p:cNvSpPr>
          <p:nvPr>
            <p:ph type="sldNum" sz="quarter" idx="12"/>
          </p:nvPr>
        </p:nvSpPr>
        <p:spPr/>
        <p:txBody>
          <a:bodyPr/>
          <a:lstStyle>
            <a:lvl1pPr>
              <a:defRPr/>
            </a:lvl1pPr>
          </a:lstStyle>
          <a:p>
            <a:fld id="{F582DE73-3460-4A5E-9681-D65B35998377}" type="slidenum">
              <a:rPr lang="ja-JP" altLang="en-US"/>
              <a:pPr/>
              <a:t>‹#›</a:t>
            </a:fld>
            <a:endParaRPr lang="ja-JP" altLang="en-US"/>
          </a:p>
        </p:txBody>
      </p:sp>
    </p:spTree>
    <p:extLst>
      <p:ext uri="{BB962C8B-B14F-4D97-AF65-F5344CB8AC3E}">
        <p14:creationId xmlns:p14="http://schemas.microsoft.com/office/powerpoint/2010/main" val="9289164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3BBE77FE-A3E3-4B22-9305-20A1A0DF92F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a:xfrm>
            <a:off x="6804025" y="6597650"/>
            <a:ext cx="2133600" cy="260350"/>
          </a:xfrm>
        </p:spPr>
        <p:txBody>
          <a:bodyPr/>
          <a:lstStyle>
            <a:lvl1pPr>
              <a:defRPr>
                <a:solidFill>
                  <a:schemeClr val="tx1"/>
                </a:solidFill>
              </a:defRPr>
            </a:lvl1pPr>
          </a:lstStyle>
          <a:p>
            <a:fld id="{83DD1FE6-D7A2-440D-8D8E-17535FA27B08}" type="slidenum">
              <a:rPr lang="ja-JP" altLang="en-US">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150501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72086653-94E5-4FA1-A08F-3B558BCA1870}"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276D8FF9-B907-413F-A035-6217E25644E5}" type="slidenum">
              <a:rPr lang="ja-JP" altLang="en-US"/>
              <a:pPr/>
              <a:t>‹#›</a:t>
            </a:fld>
            <a:endParaRPr lang="ja-JP" altLang="en-US"/>
          </a:p>
        </p:txBody>
      </p:sp>
    </p:spTree>
    <p:extLst>
      <p:ext uri="{BB962C8B-B14F-4D97-AF65-F5344CB8AC3E}">
        <p14:creationId xmlns:p14="http://schemas.microsoft.com/office/powerpoint/2010/main" val="28334286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0A44B91-2CBC-4CEC-AF52-A8A4280CE715}"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B9E1A0A2-E873-406A-BE68-7F908C48F6C6}" type="slidenum">
              <a:rPr lang="ja-JP" altLang="en-US"/>
              <a:pPr/>
              <a:t>‹#›</a:t>
            </a:fld>
            <a:endParaRPr lang="ja-JP" altLang="en-US"/>
          </a:p>
        </p:txBody>
      </p:sp>
    </p:spTree>
    <p:extLst>
      <p:ext uri="{BB962C8B-B14F-4D97-AF65-F5344CB8AC3E}">
        <p14:creationId xmlns:p14="http://schemas.microsoft.com/office/powerpoint/2010/main" val="12990815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1421ECA-2BAA-4312-8537-1F4B750398E5}" type="datetime1">
              <a:rPr lang="ja-JP" altLang="en-US"/>
              <a:pPr>
                <a:defRPr/>
              </a:pPr>
              <a:t>2018/9/26</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fld id="{7F5CFE01-48D3-409D-88A4-459CF931BDA6}" type="slidenum">
              <a:rPr lang="ja-JP" altLang="en-US"/>
              <a:pPr/>
              <a:t>‹#›</a:t>
            </a:fld>
            <a:endParaRPr lang="ja-JP" altLang="en-US"/>
          </a:p>
        </p:txBody>
      </p:sp>
    </p:spTree>
    <p:extLst>
      <p:ext uri="{BB962C8B-B14F-4D97-AF65-F5344CB8AC3E}">
        <p14:creationId xmlns:p14="http://schemas.microsoft.com/office/powerpoint/2010/main" val="17779305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517D4DC0-8EF9-4E6E-8862-47FBD5C0BBF6}" type="datetime1">
              <a:rPr lang="ja-JP" altLang="en-US"/>
              <a:pPr>
                <a:defRPr/>
              </a:pPr>
              <a:t>2018/9/26</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fld id="{C1270743-708D-481A-8B7D-B6F7FA75918C}" type="slidenum">
              <a:rPr lang="ja-JP" altLang="en-US"/>
              <a:pPr/>
              <a:t>‹#›</a:t>
            </a:fld>
            <a:endParaRPr lang="ja-JP" altLang="en-US"/>
          </a:p>
        </p:txBody>
      </p:sp>
    </p:spTree>
    <p:extLst>
      <p:ext uri="{BB962C8B-B14F-4D97-AF65-F5344CB8AC3E}">
        <p14:creationId xmlns:p14="http://schemas.microsoft.com/office/powerpoint/2010/main" val="29283951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30A4247-AEC8-4BD7-B2E8-E4F55076D872}"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0F629C62-27B2-4B34-B104-F4B1C13600B5}" type="slidenum">
              <a:rPr lang="ja-JP" altLang="en-US"/>
              <a:pPr/>
              <a:t>‹#›</a:t>
            </a:fld>
            <a:endParaRPr lang="ja-JP" altLang="en-US"/>
          </a:p>
        </p:txBody>
      </p:sp>
    </p:spTree>
    <p:extLst>
      <p:ext uri="{BB962C8B-B14F-4D97-AF65-F5344CB8AC3E}">
        <p14:creationId xmlns:p14="http://schemas.microsoft.com/office/powerpoint/2010/main" val="2710503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0E059F5D-AA95-42C8-AAF0-5F1B39937D1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2736683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31A7B416-663F-4F9F-8A80-863623177127}"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5BBE0EA0-583F-4CCB-BF27-DB8147F97BD9}" type="slidenum">
              <a:rPr lang="ja-JP" altLang="en-US"/>
              <a:pPr/>
              <a:t>‹#›</a:t>
            </a:fld>
            <a:endParaRPr lang="ja-JP" altLang="en-US"/>
          </a:p>
        </p:txBody>
      </p:sp>
    </p:spTree>
    <p:extLst>
      <p:ext uri="{BB962C8B-B14F-4D97-AF65-F5344CB8AC3E}">
        <p14:creationId xmlns:p14="http://schemas.microsoft.com/office/powerpoint/2010/main" val="24583582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803E103-1310-4575-9F15-FA9F123F59F2}"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05D4F702-E143-4AF7-8E33-07E6F26CF9F4}" type="slidenum">
              <a:rPr lang="ja-JP" altLang="en-US"/>
              <a:pPr/>
              <a:t>‹#›</a:t>
            </a:fld>
            <a:endParaRPr lang="ja-JP" altLang="en-US"/>
          </a:p>
        </p:txBody>
      </p:sp>
    </p:spTree>
    <p:extLst>
      <p:ext uri="{BB962C8B-B14F-4D97-AF65-F5344CB8AC3E}">
        <p14:creationId xmlns:p14="http://schemas.microsoft.com/office/powerpoint/2010/main" val="27233670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7CA2A04-1B6D-4992-AC2F-986DC8F64A66}"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A30BB801-F70A-477C-9113-90821A250637}" type="slidenum">
              <a:rPr lang="ja-JP" altLang="en-US"/>
              <a:pPr/>
              <a:t>‹#›</a:t>
            </a:fld>
            <a:endParaRPr lang="ja-JP" altLang="en-US"/>
          </a:p>
        </p:txBody>
      </p:sp>
    </p:spTree>
    <p:extLst>
      <p:ext uri="{BB962C8B-B14F-4D97-AF65-F5344CB8AC3E}">
        <p14:creationId xmlns:p14="http://schemas.microsoft.com/office/powerpoint/2010/main" val="30550473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77B746B-4ED6-4477-830A-0EA223CD9A2F}"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83E5943B-7D7E-4DD7-A836-B3DF7CF464EB}" type="slidenum">
              <a:rPr lang="ja-JP" altLang="en-US"/>
              <a:pPr/>
              <a:t>‹#›</a:t>
            </a:fld>
            <a:endParaRPr lang="ja-JP" altLang="en-US"/>
          </a:p>
        </p:txBody>
      </p:sp>
    </p:spTree>
    <p:extLst>
      <p:ext uri="{BB962C8B-B14F-4D97-AF65-F5344CB8AC3E}">
        <p14:creationId xmlns:p14="http://schemas.microsoft.com/office/powerpoint/2010/main" val="16855103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AFAE2B2-2405-4C22-8C03-78D0A53ED0C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60E7C657-2D4E-4882-A623-04448EDF0395}" type="slidenum">
              <a:rPr lang="ja-JP" altLang="en-US"/>
              <a:pPr/>
              <a:t>‹#›</a:t>
            </a:fld>
            <a:endParaRPr lang="ja-JP" altLang="en-US"/>
          </a:p>
        </p:txBody>
      </p:sp>
    </p:spTree>
    <p:extLst>
      <p:ext uri="{BB962C8B-B14F-4D97-AF65-F5344CB8AC3E}">
        <p14:creationId xmlns:p14="http://schemas.microsoft.com/office/powerpoint/2010/main" val="40766673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pic>
        <p:nvPicPr>
          <p:cNvPr id="4" name="Picture 2" descr="J:\AE_入学センター\国際アドミッションズオフィス\21_広報（媒体）\13_広報用素材\02_UIdata\FB用UI_data\FB用UI_data\global1.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282575"/>
            <a:ext cx="107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79"/>
          <p:cNvSpPr>
            <a:spLocks noChangeAspect="1" noChangeArrowheads="1"/>
          </p:cNvSpPr>
          <p:nvPr userDrawn="1"/>
        </p:nvSpPr>
        <p:spPr bwMode="auto">
          <a:xfrm>
            <a:off x="0" y="0"/>
            <a:ext cx="9144000" cy="188913"/>
          </a:xfrm>
          <a:prstGeom prst="rect">
            <a:avLst/>
          </a:prstGeom>
          <a:solidFill>
            <a:srgbClr val="A5002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20000"/>
              </a:spcBef>
              <a:spcAft>
                <a:spcPct val="0"/>
              </a:spcAft>
              <a:defRPr/>
            </a:pPr>
            <a:endParaRPr lang="ja-JP" altLang="en-US" sz="2800" smtClean="0">
              <a:solidFill>
                <a:prstClr val="black"/>
              </a:solidFill>
            </a:endParaRPr>
          </a:p>
        </p:txBody>
      </p:sp>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3"/>
          <p:cNvSpPr>
            <a:spLocks noGrp="1"/>
          </p:cNvSpPr>
          <p:nvPr>
            <p:ph type="dt" sz="half" idx="10"/>
          </p:nvPr>
        </p:nvSpPr>
        <p:spPr/>
        <p:txBody>
          <a:bodyPr/>
          <a:lstStyle>
            <a:lvl1pPr>
              <a:defRPr/>
            </a:lvl1pPr>
          </a:lstStyle>
          <a:p>
            <a:pPr>
              <a:defRPr/>
            </a:pPr>
            <a:fld id="{E89A4F06-D870-41CA-A3ED-02CB92F8E638}" type="datetime1">
              <a:rPr lang="ja-JP" altLang="en-US"/>
              <a:pPr>
                <a:defRPr/>
              </a:pPr>
              <a:t>2018/9/26</a:t>
            </a:fld>
            <a:endParaRPr lang="ja-JP" altLang="en-US"/>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8" name="スライド番号プレースホルダ 5"/>
          <p:cNvSpPr>
            <a:spLocks noGrp="1"/>
          </p:cNvSpPr>
          <p:nvPr>
            <p:ph type="sldNum" sz="quarter" idx="12"/>
          </p:nvPr>
        </p:nvSpPr>
        <p:spPr/>
        <p:txBody>
          <a:bodyPr/>
          <a:lstStyle>
            <a:lvl1pPr>
              <a:defRPr/>
            </a:lvl1pPr>
          </a:lstStyle>
          <a:p>
            <a:fld id="{9A7D5B8E-A137-4EE4-ADA3-FDB37711C00F}" type="slidenum">
              <a:rPr lang="ja-JP" altLang="en-US"/>
              <a:pPr/>
              <a:t>‹#›</a:t>
            </a:fld>
            <a:endParaRPr lang="ja-JP" altLang="en-US"/>
          </a:p>
        </p:txBody>
      </p:sp>
    </p:spTree>
    <p:extLst>
      <p:ext uri="{BB962C8B-B14F-4D97-AF65-F5344CB8AC3E}">
        <p14:creationId xmlns:p14="http://schemas.microsoft.com/office/powerpoint/2010/main" val="21715526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50006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985844" y="620688"/>
            <a:ext cx="4158728" cy="6237312"/>
          </a:xfrm>
          <a:prstGeom prst="rect">
            <a:avLst/>
          </a:prstGeom>
        </p:spPr>
      </p:pic>
      <p:sp>
        <p:nvSpPr>
          <p:cNvPr id="7" name="Rectangle 14"/>
          <p:cNvSpPr txBox="1">
            <a:spLocks noChangeArrowheads="1"/>
          </p:cNvSpPr>
          <p:nvPr userDrawn="1"/>
        </p:nvSpPr>
        <p:spPr bwMode="auto">
          <a:xfrm>
            <a:off x="-468560" y="332752"/>
            <a:ext cx="9607301" cy="864000"/>
          </a:xfrm>
          <a:prstGeom prst="chevron">
            <a:avLst/>
          </a:prstGeom>
          <a:solidFill>
            <a:srgbClr val="8E1728"/>
          </a:solidFill>
          <a:ln>
            <a:miter lim="800000"/>
            <a:headEnd/>
            <a:tailEnd/>
          </a:ln>
        </p:spPr>
        <p:txBody>
          <a:bodyPr wrap="none" lIns="144000" tIns="108000" rIns="72000" bIns="108000" anchor="ctr" anchorCtr="0">
            <a:noAutofit/>
          </a:bodyPr>
          <a:lstStyle>
            <a:lvl1pPr algn="ctr" defTabSz="914400" rtl="0" eaLnBrk="1" latinLnBrk="0" hangingPunct="1">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gn="l"/>
            <a:endParaRPr lang="ja-JP" altLang="en-US" sz="3600" b="1">
              <a:solidFill>
                <a:prstClr val="white"/>
              </a:solidFill>
              <a:effectLst>
                <a:outerShdw blurRad="38100" dist="38100" dir="2700000" algn="tl">
                  <a:srgbClr val="000000">
                    <a:alpha val="43137"/>
                  </a:srgbClr>
                </a:outerShdw>
              </a:effectLst>
              <a:latin typeface="Segoe UI"/>
              <a:ea typeface="Meiryo UI" pitchFamily="50" charset="-128"/>
            </a:endParaRPr>
          </a:p>
        </p:txBody>
      </p:sp>
      <p:sp>
        <p:nvSpPr>
          <p:cNvPr id="3" name="コンテンツ プレースホルダー 2"/>
          <p:cNvSpPr>
            <a:spLocks noGrp="1"/>
          </p:cNvSpPr>
          <p:nvPr>
            <p:ph idx="1"/>
          </p:nvPr>
        </p:nvSpPr>
        <p:spPr/>
        <p:txBody>
          <a:bodyPr/>
          <a:lstStyle>
            <a:lvl1pPr>
              <a:defRPr>
                <a:latin typeface="+mn-lt"/>
                <a:ea typeface="メイリオ" panose="020B0604030504040204" pitchFamily="50" charset="-128"/>
                <a:cs typeface="メイリオ" panose="020B0604030504040204" pitchFamily="50" charset="-128"/>
              </a:defRPr>
            </a:lvl1pPr>
            <a:lvl2pPr>
              <a:defRPr>
                <a:latin typeface="+mn-lt"/>
                <a:ea typeface="メイリオ" panose="020B0604030504040204" pitchFamily="50" charset="-128"/>
                <a:cs typeface="メイリオ" panose="020B0604030504040204" pitchFamily="50" charset="-128"/>
              </a:defRPr>
            </a:lvl2pPr>
            <a:lvl3pPr>
              <a:defRPr>
                <a:latin typeface="+mn-lt"/>
                <a:ea typeface="メイリオ" panose="020B0604030504040204" pitchFamily="50" charset="-128"/>
                <a:cs typeface="メイリオ" panose="020B0604030504040204" pitchFamily="50" charset="-128"/>
              </a:defRPr>
            </a:lvl3pPr>
            <a:lvl4pPr>
              <a:defRPr>
                <a:latin typeface="+mn-lt"/>
                <a:ea typeface="メイリオ" panose="020B0604030504040204" pitchFamily="50" charset="-128"/>
                <a:cs typeface="メイリオ" panose="020B0604030504040204" pitchFamily="50" charset="-128"/>
              </a:defRPr>
            </a:lvl4pPr>
            <a:lvl5pPr>
              <a:defRPr>
                <a:latin typeface="+mn-lt"/>
                <a:ea typeface="メイリオ" panose="020B0604030504040204" pitchFamily="50" charset="-128"/>
                <a:cs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タイトル 1"/>
          <p:cNvSpPr>
            <a:spLocks noGrp="1"/>
          </p:cNvSpPr>
          <p:nvPr>
            <p:ph type="title"/>
          </p:nvPr>
        </p:nvSpPr>
        <p:spPr/>
        <p:txBody>
          <a:bodyPr/>
          <a:lstStyle>
            <a:lvl1pPr>
              <a:defRPr>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マスター タイトルの書式設定</a:t>
            </a: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64859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08774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Rectangle 14"/>
          <p:cNvSpPr txBox="1">
            <a:spLocks noChangeArrowheads="1"/>
          </p:cNvSpPr>
          <p:nvPr userDrawn="1"/>
        </p:nvSpPr>
        <p:spPr bwMode="auto">
          <a:xfrm>
            <a:off x="-468560" y="332752"/>
            <a:ext cx="9607301" cy="864000"/>
          </a:xfrm>
          <a:prstGeom prst="chevron">
            <a:avLst/>
          </a:prstGeom>
          <a:solidFill>
            <a:srgbClr val="8E1728"/>
          </a:solidFill>
          <a:ln>
            <a:miter lim="800000"/>
            <a:headEnd/>
            <a:tailEnd/>
          </a:ln>
        </p:spPr>
        <p:txBody>
          <a:bodyPr wrap="none" lIns="144000" tIns="108000" rIns="72000" bIns="108000" anchor="ctr" anchorCtr="0">
            <a:noAutofit/>
          </a:bodyPr>
          <a:lstStyle>
            <a:lvl1pPr algn="ctr" defTabSz="914400" rtl="0" eaLnBrk="1" latinLnBrk="0" hangingPunct="1">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gn="l"/>
            <a:endParaRPr lang="ja-JP" altLang="en-US" sz="3600" b="1">
              <a:solidFill>
                <a:prstClr val="white"/>
              </a:solidFill>
              <a:effectLst>
                <a:outerShdw blurRad="38100" dist="38100" dir="2700000" algn="tl">
                  <a:srgbClr val="000000">
                    <a:alpha val="43137"/>
                  </a:srgbClr>
                </a:outerShdw>
              </a:effectLst>
              <a:latin typeface="Meiryo UI" pitchFamily="50" charset="-128"/>
              <a:ea typeface="Meiryo UI" pitchFamily="50" charset="-128"/>
            </a:endParaRPr>
          </a:p>
        </p:txBody>
      </p:sp>
      <p:sp>
        <p:nvSpPr>
          <p:cNvPr id="2" name="タイトル 1"/>
          <p:cNvSpPr>
            <a:spLocks noGrp="1"/>
          </p:cNvSpPr>
          <p:nvPr>
            <p:ph type="title"/>
          </p:nvPr>
        </p:nvSpPr>
        <p:spPr/>
        <p:txBody>
          <a:bodyPr/>
          <a:lstStyle>
            <a:lvl1pPr>
              <a:defRPr>
                <a:solidFill>
                  <a:schemeClr val="bg1"/>
                </a:solidFill>
                <a:latin typeface="+mj-lt"/>
              </a:defRPr>
            </a:lvl1pPr>
          </a:lstStyle>
          <a:p>
            <a:r>
              <a:rPr kumimoji="1" lang="ja-JP" altLang="en-US" dirty="0"/>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6867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F2305CD4-0503-4537-BA63-5026B8BB0712}"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2371314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97503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357009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77013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56959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18841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123544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June 23, 2017</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84892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799382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51352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3112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8" name="フッター プレースホルダー 7"/>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lvl1pPr>
              <a:defRPr/>
            </a:lvl1pPr>
          </a:lstStyle>
          <a:p>
            <a:pPr>
              <a:defRPr/>
            </a:pPr>
            <a:fld id="{C1DFC540-55CB-4EAF-A9C8-DBFD27AF0B19}"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9473527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323958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7001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538488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61593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08439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57861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64015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04146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693966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9128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lvl1pPr>
              <a:defRPr/>
            </a:lvl1pPr>
          </a:lstStyle>
          <a:p>
            <a:pPr>
              <a:defRPr/>
            </a:pPr>
            <a:fld id="{939BBF95-D599-459A-9D7F-00D9F6B7D9C6}"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6809226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89570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83697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31719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10317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7900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014569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53098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898665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413201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85015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lvl1pPr>
              <a:defRPr/>
            </a:lvl1pPr>
          </a:lstStyle>
          <a:p>
            <a:pPr>
              <a:defRPr/>
            </a:pPr>
            <a:fld id="{03A43445-E37E-48E1-A650-49A5626E8C73}"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2395597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956406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4133156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445580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8" name="Footer Placeholder 7"/>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2513911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4" name="Footer Placeholder 3"/>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473253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3" name="Footer Placeholder 2"/>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8815045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50447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5688521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3104906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7556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F5D0C5BE-12DE-49F3-85B0-8ED8530B9F0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285417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Rectangle 213"/>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8" name="Rectangle 214"/>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9" name="Rectangle 215"/>
          <p:cNvSpPr>
            <a:spLocks noGrp="1" noChangeArrowheads="1"/>
          </p:cNvSpPr>
          <p:nvPr>
            <p:ph type="sldNum" sz="quarter" idx="12"/>
          </p:nvPr>
        </p:nvSpPr>
        <p:spPr>
          <a:ln/>
        </p:spPr>
        <p:txBody>
          <a:bodyPr/>
          <a:lstStyle>
            <a:lvl1pPr>
              <a:defRPr/>
            </a:lvl1pPr>
          </a:lstStyle>
          <a:p>
            <a:fld id="{D2FC3220-AF60-4649-ABF5-E1CD58C5BFFC}" type="slidenum">
              <a:rPr lang="en-US" altLang="ja-JP">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41862064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070795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0974379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694966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561297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8" name="Footer Placeholder 7"/>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740185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4" name="Footer Placeholder 3"/>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2604962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3" name="Footer Placeholder 2"/>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0176926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982847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84383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AB977A89-6F1D-43F1-9B91-1EF3AE45515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9940362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44080210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DB2223EB-9DEC-4361-A746-EC60B5A27B2C}" type="datetimeFigureOut">
              <a:rPr lang="en-SG" smtClean="0">
                <a:solidFill>
                  <a:prstClr val="black">
                    <a:tint val="75000"/>
                  </a:prstClr>
                </a:solidFill>
              </a:rPr>
              <a:pPr/>
              <a:t>26/9/2018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EC893714-C5B0-47F1-AEC3-4FE29410165A}"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3035627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Rectangle 213"/>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8" name="Rectangle 214"/>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9" name="Rectangle 215"/>
          <p:cNvSpPr>
            <a:spLocks noGrp="1" noChangeArrowheads="1"/>
          </p:cNvSpPr>
          <p:nvPr>
            <p:ph type="sldNum" sz="quarter" idx="12"/>
          </p:nvPr>
        </p:nvSpPr>
        <p:spPr>
          <a:ln/>
        </p:spPr>
        <p:txBody>
          <a:bodyPr/>
          <a:lstStyle>
            <a:lvl1pPr>
              <a:defRPr/>
            </a:lvl1pPr>
          </a:lstStyle>
          <a:p>
            <a:fld id="{D2FC3220-AF60-4649-ABF5-E1CD58C5BFFC}" type="slidenum">
              <a:rPr lang="en-US" altLang="ja-JP">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8749440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56126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26520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71190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226739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28411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822112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58005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A8E418EB-C0A9-436B-9215-9D769AAA3FD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861809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92405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23847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34559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954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9B5A5E03-4B80-42EA-A43B-6D52202BF51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70986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en-US"/>
          </a:p>
        </p:txBody>
      </p:sp>
      <p:sp>
        <p:nvSpPr>
          <p:cNvPr id="3" name="表プレースホルダ 2"/>
          <p:cNvSpPr>
            <a:spLocks noGrp="1"/>
          </p:cNvSpPr>
          <p:nvPr>
            <p:ph type="tbl" idx="1"/>
          </p:nvPr>
        </p:nvSpPr>
        <p:spPr>
          <a:xfrm>
            <a:off x="685800" y="1981200"/>
            <a:ext cx="7772400" cy="4114800"/>
          </a:xfrm>
        </p:spPr>
        <p:txBody>
          <a:bodyPr rtlCol="0">
            <a:normAutofit/>
          </a:bodyPr>
          <a:lstStyle/>
          <a:p>
            <a:pPr lvl="0"/>
            <a:endParaRPr lang="en-US" noProof="0" smtClean="0"/>
          </a:p>
        </p:txBody>
      </p:sp>
      <p:sp>
        <p:nvSpPr>
          <p:cNvPr id="4" name="Rectangle 213"/>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5" name="Rectangle 214"/>
          <p:cNvSpPr>
            <a:spLocks noGrp="1" noChangeArrowheads="1"/>
          </p:cNvSpPr>
          <p:nvPr>
            <p:ph type="ftr" sz="quarter" idx="11"/>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6" name="Rectangle 215"/>
          <p:cNvSpPr>
            <a:spLocks noGrp="1" noChangeArrowheads="1"/>
          </p:cNvSpPr>
          <p:nvPr>
            <p:ph type="sldNum" sz="quarter" idx="12"/>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fld id="{A42CD1B7-D189-423F-95E7-078E9991E8BC}"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419983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46186" y="930278"/>
            <a:ext cx="8212015" cy="533241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endParaRPr lang="ja-JP" altLang="ja-JP">
              <a:solidFill>
                <a:prstClr val="black">
                  <a:tint val="75000"/>
                </a:prstClr>
              </a:solidFill>
            </a:endParaRPr>
          </a:p>
        </p:txBody>
      </p:sp>
    </p:spTree>
    <p:extLst>
      <p:ext uri="{BB962C8B-B14F-4D97-AF65-F5344CB8AC3E}">
        <p14:creationId xmlns:p14="http://schemas.microsoft.com/office/powerpoint/2010/main" val="1756516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69464F18-27B3-425E-BAD3-4C43D50BEFD5}"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911623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61306422-688F-4AFD-912F-80DF99B8CA4E}"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017535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0E059F5D-AA95-42C8-AAF0-5F1B39937D1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650910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F2305CD4-0503-4537-BA63-5026B8BB0712}"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61789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8" name="フッター プレースホルダー 7"/>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lvl1pPr>
              <a:defRPr/>
            </a:lvl1pPr>
          </a:lstStyle>
          <a:p>
            <a:pPr>
              <a:defRPr/>
            </a:pPr>
            <a:fld id="{C1DFC540-55CB-4EAF-A9C8-DBFD27AF0B19}"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94693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lvl1pPr>
              <a:defRPr/>
            </a:lvl1pPr>
          </a:lstStyle>
          <a:p>
            <a:pPr>
              <a:defRPr/>
            </a:pPr>
            <a:fld id="{939BBF95-D599-459A-9D7F-00D9F6B7D9C6}"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001267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lvl1pPr>
              <a:defRPr/>
            </a:lvl1pPr>
          </a:lstStyle>
          <a:p>
            <a:pPr>
              <a:defRPr/>
            </a:pPr>
            <a:fld id="{03A43445-E37E-48E1-A650-49A5626E8C73}"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34149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F5D0C5BE-12DE-49F3-85B0-8ED8530B9F0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9441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AB977A89-6F1D-43F1-9B91-1EF3AE45515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489472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A8E418EB-C0A9-436B-9215-9D769AAA3FD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50618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9B5A5E03-4B80-42EA-A43B-6D52202BF51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44337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en-US"/>
          </a:p>
        </p:txBody>
      </p:sp>
      <p:sp>
        <p:nvSpPr>
          <p:cNvPr id="3" name="表プレースホルダ 2"/>
          <p:cNvSpPr>
            <a:spLocks noGrp="1"/>
          </p:cNvSpPr>
          <p:nvPr>
            <p:ph type="tbl" idx="1"/>
          </p:nvPr>
        </p:nvSpPr>
        <p:spPr>
          <a:xfrm>
            <a:off x="685800" y="1981200"/>
            <a:ext cx="7772400" cy="4114800"/>
          </a:xfrm>
        </p:spPr>
        <p:txBody>
          <a:bodyPr rtlCol="0">
            <a:normAutofit/>
          </a:bodyPr>
          <a:lstStyle/>
          <a:p>
            <a:pPr lvl="0"/>
            <a:endParaRPr lang="en-US" noProof="0" smtClean="0"/>
          </a:p>
        </p:txBody>
      </p:sp>
      <p:sp>
        <p:nvSpPr>
          <p:cNvPr id="4" name="Rectangle 213"/>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5" name="Rectangle 214"/>
          <p:cNvSpPr>
            <a:spLocks noGrp="1" noChangeArrowheads="1"/>
          </p:cNvSpPr>
          <p:nvPr>
            <p:ph type="ftr" sz="quarter" idx="11"/>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6" name="Rectangle 215"/>
          <p:cNvSpPr>
            <a:spLocks noGrp="1" noChangeArrowheads="1"/>
          </p:cNvSpPr>
          <p:nvPr>
            <p:ph type="sldNum" sz="quarter" idx="12"/>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fld id="{A42CD1B7-D189-423F-95E7-078E9991E8BC}"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184202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46186" y="930278"/>
            <a:ext cx="8212015" cy="533241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endParaRPr lang="ja-JP" altLang="ja-JP">
              <a:solidFill>
                <a:prstClr val="black">
                  <a:tint val="75000"/>
                </a:prstClr>
              </a:solidFill>
            </a:endParaRPr>
          </a:p>
        </p:txBody>
      </p:sp>
    </p:spTree>
    <p:extLst>
      <p:ext uri="{BB962C8B-B14F-4D97-AF65-F5344CB8AC3E}">
        <p14:creationId xmlns:p14="http://schemas.microsoft.com/office/powerpoint/2010/main" val="776390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69464F18-27B3-425E-BAD3-4C43D50BEFD5}"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215094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61306422-688F-4AFD-912F-80DF99B8CA4E}"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82603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0E059F5D-AA95-42C8-AAF0-5F1B39937D1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27669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F2305CD4-0503-4537-BA63-5026B8BB0712}"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63999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8" name="フッター プレースホルダー 7"/>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lvl1pPr>
              <a:defRPr/>
            </a:lvl1pPr>
          </a:lstStyle>
          <a:p>
            <a:pPr>
              <a:defRPr/>
            </a:pPr>
            <a:fld id="{C1DFC540-55CB-4EAF-A9C8-DBFD27AF0B19}"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336383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lvl1pPr>
              <a:defRPr/>
            </a:lvl1pPr>
          </a:lstStyle>
          <a:p>
            <a:pPr>
              <a:defRPr/>
            </a:pPr>
            <a:fld id="{939BBF95-D599-459A-9D7F-00D9F6B7D9C6}"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691812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lvl1pPr>
              <a:defRPr/>
            </a:lvl1pPr>
          </a:lstStyle>
          <a:p>
            <a:pPr>
              <a:defRPr/>
            </a:pPr>
            <a:fld id="{03A43445-E37E-48E1-A650-49A5626E8C73}"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190211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F5D0C5BE-12DE-49F3-85B0-8ED8530B9F0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79289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AB977A89-6F1D-43F1-9B91-1EF3AE45515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971031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A8E418EB-C0A9-436B-9215-9D769AAA3FD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10027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9B5A5E03-4B80-42EA-A43B-6D52202BF51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5532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en-US"/>
          </a:p>
        </p:txBody>
      </p:sp>
      <p:sp>
        <p:nvSpPr>
          <p:cNvPr id="3" name="表プレースホルダ 2"/>
          <p:cNvSpPr>
            <a:spLocks noGrp="1"/>
          </p:cNvSpPr>
          <p:nvPr>
            <p:ph type="tbl" idx="1"/>
          </p:nvPr>
        </p:nvSpPr>
        <p:spPr>
          <a:xfrm>
            <a:off x="685800" y="1981200"/>
            <a:ext cx="7772400" cy="4114800"/>
          </a:xfrm>
        </p:spPr>
        <p:txBody>
          <a:bodyPr rtlCol="0">
            <a:normAutofit/>
          </a:bodyPr>
          <a:lstStyle/>
          <a:p>
            <a:pPr lvl="0"/>
            <a:endParaRPr lang="en-US" noProof="0" smtClean="0"/>
          </a:p>
        </p:txBody>
      </p:sp>
      <p:sp>
        <p:nvSpPr>
          <p:cNvPr id="4" name="Rectangle 213"/>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5" name="Rectangle 214"/>
          <p:cNvSpPr>
            <a:spLocks noGrp="1" noChangeArrowheads="1"/>
          </p:cNvSpPr>
          <p:nvPr>
            <p:ph type="ftr" sz="quarter" idx="11"/>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6" name="Rectangle 215"/>
          <p:cNvSpPr>
            <a:spLocks noGrp="1" noChangeArrowheads="1"/>
          </p:cNvSpPr>
          <p:nvPr>
            <p:ph type="sldNum" sz="quarter" idx="12"/>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fld id="{A42CD1B7-D189-423F-95E7-078E9991E8BC}"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66296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46186" y="930278"/>
            <a:ext cx="8212015" cy="533241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endParaRPr lang="ja-JP" altLang="ja-JP">
              <a:solidFill>
                <a:prstClr val="black">
                  <a:tint val="75000"/>
                </a:prstClr>
              </a:solidFill>
            </a:endParaRPr>
          </a:p>
        </p:txBody>
      </p:sp>
    </p:spTree>
    <p:extLst>
      <p:ext uri="{BB962C8B-B14F-4D97-AF65-F5344CB8AC3E}">
        <p14:creationId xmlns:p14="http://schemas.microsoft.com/office/powerpoint/2010/main" val="2065834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69464F18-27B3-425E-BAD3-4C43D50BEFD5}"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612024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61306422-688F-4AFD-912F-80DF99B8CA4E}"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82276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0E059F5D-AA95-42C8-AAF0-5F1B39937D1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8107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F2305CD4-0503-4537-BA63-5026B8BB0712}"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806015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8" name="フッター プレースホルダー 7"/>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lvl1pPr>
              <a:defRPr/>
            </a:lvl1pPr>
          </a:lstStyle>
          <a:p>
            <a:pPr>
              <a:defRPr/>
            </a:pPr>
            <a:fld id="{C1DFC540-55CB-4EAF-A9C8-DBFD27AF0B19}"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419143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lvl1pPr>
              <a:defRPr/>
            </a:lvl1pPr>
          </a:lstStyle>
          <a:p>
            <a:pPr>
              <a:defRPr/>
            </a:pPr>
            <a:fld id="{939BBF95-D599-459A-9D7F-00D9F6B7D9C6}"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807878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lvl1pPr>
              <a:defRPr/>
            </a:lvl1pPr>
          </a:lstStyle>
          <a:p>
            <a:pPr>
              <a:defRPr/>
            </a:pPr>
            <a:fld id="{03A43445-E37E-48E1-A650-49A5626E8C73}"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948158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F5D0C5BE-12DE-49F3-85B0-8ED8530B9F0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7061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vl1pPr>
          </a:lstStyle>
          <a:p>
            <a:pPr>
              <a:defRPr/>
            </a:pPr>
            <a:fld id="{AB977A89-6F1D-43F1-9B91-1EF3AE45515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0396537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A8E418EB-C0A9-436B-9215-9D769AAA3FD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421885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9B5A5E03-4B80-42EA-A43B-6D52202BF51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15080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en-US"/>
          </a:p>
        </p:txBody>
      </p:sp>
      <p:sp>
        <p:nvSpPr>
          <p:cNvPr id="3" name="表プレースホルダ 2"/>
          <p:cNvSpPr>
            <a:spLocks noGrp="1"/>
          </p:cNvSpPr>
          <p:nvPr>
            <p:ph type="tbl" idx="1"/>
          </p:nvPr>
        </p:nvSpPr>
        <p:spPr>
          <a:xfrm>
            <a:off x="685800" y="1981200"/>
            <a:ext cx="7772400" cy="4114800"/>
          </a:xfrm>
        </p:spPr>
        <p:txBody>
          <a:bodyPr rtlCol="0">
            <a:normAutofit/>
          </a:bodyPr>
          <a:lstStyle/>
          <a:p>
            <a:pPr lvl="0"/>
            <a:endParaRPr lang="en-US" noProof="0" smtClean="0"/>
          </a:p>
        </p:txBody>
      </p:sp>
      <p:sp>
        <p:nvSpPr>
          <p:cNvPr id="4" name="Rectangle 213"/>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5" name="Rectangle 214"/>
          <p:cNvSpPr>
            <a:spLocks noGrp="1" noChangeArrowheads="1"/>
          </p:cNvSpPr>
          <p:nvPr>
            <p:ph type="ftr" sz="quarter" idx="11"/>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6" name="Rectangle 215"/>
          <p:cNvSpPr>
            <a:spLocks noGrp="1" noChangeArrowheads="1"/>
          </p:cNvSpPr>
          <p:nvPr>
            <p:ph type="sldNum" sz="quarter" idx="12"/>
          </p:nvPr>
        </p:nvSpPr>
        <p:spPr/>
        <p:txBody>
          <a:bodyPr/>
          <a:lstStyle>
            <a:lvl1pPr fontAlgn="auto">
              <a:spcBef>
                <a:spcPts val="0"/>
              </a:spcBef>
              <a:spcAft>
                <a:spcPts val="0"/>
              </a:spcAft>
              <a:defRPr>
                <a:solidFill>
                  <a:schemeClr val="tx1">
                    <a:tint val="75000"/>
                  </a:schemeClr>
                </a:solidFill>
                <a:latin typeface="+mn-lt"/>
                <a:ea typeface="+mn-ea"/>
              </a:defRPr>
            </a:lvl1pPr>
          </a:lstStyle>
          <a:p>
            <a:pPr>
              <a:defRPr/>
            </a:pPr>
            <a:fld id="{A42CD1B7-D189-423F-95E7-078E9991E8BC}"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1055988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46186" y="930278"/>
            <a:ext cx="8212015" cy="533241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endParaRPr lang="ja-JP" altLang="ja-JP">
              <a:solidFill>
                <a:prstClr val="black">
                  <a:tint val="75000"/>
                </a:prstClr>
              </a:solidFill>
            </a:endParaRPr>
          </a:p>
        </p:txBody>
      </p:sp>
    </p:spTree>
    <p:extLst>
      <p:ext uri="{BB962C8B-B14F-4D97-AF65-F5344CB8AC3E}">
        <p14:creationId xmlns:p14="http://schemas.microsoft.com/office/powerpoint/2010/main" val="4288274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1052736"/>
            <a:ext cx="9144000" cy="18722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sp>
        <p:nvSpPr>
          <p:cNvPr id="2" name="タイトル 1"/>
          <p:cNvSpPr>
            <a:spLocks noGrp="1"/>
          </p:cNvSpPr>
          <p:nvPr>
            <p:ph type="ctrTitle"/>
          </p:nvPr>
        </p:nvSpPr>
        <p:spPr>
          <a:xfrm>
            <a:off x="685800" y="1268760"/>
            <a:ext cx="7772400" cy="1470025"/>
          </a:xfrm>
        </p:spPr>
        <p:txBody>
          <a:bodyPr/>
          <a:lstStyle>
            <a:lvl1pPr algn="ctr">
              <a:defRPr>
                <a:latin typeface="Meiryo UI" pitchFamily="50" charset="-128"/>
                <a:ea typeface="Meiryo UI" pitchFamily="50" charset="-128"/>
                <a:cs typeface="Meiryo UI" pitchFamily="50" charset="-128"/>
              </a:defRPr>
            </a:lvl1pPr>
          </a:lstStyle>
          <a:p>
            <a:r>
              <a:rPr kumimoji="1" lang="ja-JP" altLang="en-US"/>
              <a:t>マスタ タイトルの書式設定</a:t>
            </a:r>
            <a:endParaRPr kumimoji="1" lang="ja-JP" altLang="en-US" dirty="0"/>
          </a:p>
        </p:txBody>
      </p:sp>
      <p:sp>
        <p:nvSpPr>
          <p:cNvPr id="3" name="サブタイトル 2"/>
          <p:cNvSpPr>
            <a:spLocks noGrp="1"/>
          </p:cNvSpPr>
          <p:nvPr>
            <p:ph type="subTitle" idx="1"/>
          </p:nvPr>
        </p:nvSpPr>
        <p:spPr>
          <a:xfrm>
            <a:off x="1371600" y="3284983"/>
            <a:ext cx="6400800" cy="1492151"/>
          </a:xfrm>
          <a:prstGeom prst="rect">
            <a:avLst/>
          </a:prstGeom>
        </p:spPr>
        <p:txBody>
          <a:bodyPr/>
          <a:lstStyle>
            <a:lvl1pPr marL="0" indent="0" algn="ctr">
              <a:buNone/>
              <a:defRPr>
                <a:solidFill>
                  <a:schemeClr val="tx1">
                    <a:tint val="75000"/>
                  </a:schemeClr>
                </a:solidFill>
                <a:latin typeface="Meiryo UI" pitchFamily="50" charset="-128"/>
                <a:ea typeface="Meiryo UI" pitchFamily="50" charset="-128"/>
                <a:cs typeface="Meiryo UI"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endParaRPr kumimoji="1" lang="ja-JP" altLang="en-US" dirty="0"/>
          </a:p>
        </p:txBody>
      </p:sp>
      <p:sp>
        <p:nvSpPr>
          <p:cNvPr id="4" name="日付プレースホルダ 3"/>
          <p:cNvSpPr>
            <a:spLocks noGrp="1"/>
          </p:cNvSpPr>
          <p:nvPr>
            <p:ph type="dt" sz="half" idx="10"/>
          </p:nvPr>
        </p:nvSpPr>
        <p:spPr>
          <a:xfrm>
            <a:off x="3491880" y="4941168"/>
            <a:ext cx="2133600" cy="365125"/>
          </a:xfrm>
          <a:prstGeom prst="rect">
            <a:avLst/>
          </a:prstGeom>
        </p:spPr>
        <p:txBody>
          <a:bodyPr/>
          <a:lstStyle>
            <a:lvl1pPr algn="ctr">
              <a:defRPr>
                <a:latin typeface="Meiryo UI" pitchFamily="50" charset="-128"/>
                <a:ea typeface="Meiryo UI" pitchFamily="50" charset="-128"/>
                <a:cs typeface="Meiryo UI" pitchFamily="50" charset="-128"/>
              </a:defRPr>
            </a:lvl1pPr>
          </a:lstStyle>
          <a:p>
            <a:endParaRPr lang="ja-JP" altLang="en-US" dirty="0">
              <a:solidFill>
                <a:prstClr val="black"/>
              </a:solidFill>
            </a:endParaRPr>
          </a:p>
        </p:txBody>
      </p:sp>
      <p:sp>
        <p:nvSpPr>
          <p:cNvPr id="9" name="正方形/長方形 8"/>
          <p:cNvSpPr/>
          <p:nvPr userDrawn="1"/>
        </p:nvSpPr>
        <p:spPr>
          <a:xfrm>
            <a:off x="0" y="6237312"/>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pic>
        <p:nvPicPr>
          <p:cNvPr id="1026" name="Picture 2" descr="C:\Users\w994565\Pictures\UI_waseda_university.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01582" y="5508276"/>
            <a:ext cx="2112586" cy="1161084"/>
          </a:xfrm>
          <a:prstGeom prst="rect">
            <a:avLst/>
          </a:prstGeom>
          <a:noFill/>
        </p:spPr>
      </p:pic>
    </p:spTree>
    <p:extLst>
      <p:ext uri="{BB962C8B-B14F-4D97-AF65-F5344CB8AC3E}">
        <p14:creationId xmlns:p14="http://schemas.microsoft.com/office/powerpoint/2010/main" val="1907416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Meiryo UI" pitchFamily="50" charset="-128"/>
                <a:ea typeface="Meiryo UI" pitchFamily="50" charset="-128"/>
                <a:cs typeface="Meiryo UI" pitchFamily="50" charset="-128"/>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Meiryo UI" pitchFamily="50" charset="-128"/>
                <a:ea typeface="Meiryo UI" pitchFamily="50" charset="-128"/>
                <a:cs typeface="Meiryo UI"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bg1"/>
                </a:solidFill>
              </a:defRPr>
            </a:lvl1pPr>
          </a:lstStyle>
          <a:p>
            <a:fld id="{65330E89-EBE7-4F89-B5B5-47C2D44CD4F3}"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717253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kumimoji="1" lang="ja-JP" altLang="en-US" dirty="0"/>
              <a:t>マスタ タイトルの書式設定</a:t>
            </a:r>
          </a:p>
        </p:txBody>
      </p:sp>
      <p:cxnSp>
        <p:nvCxnSpPr>
          <p:cNvPr id="4" name="直線コネクタ 3"/>
          <p:cNvCxnSpPr/>
          <p:nvPr userDrawn="1"/>
        </p:nvCxnSpPr>
        <p:spPr>
          <a:xfrm>
            <a:off x="467544" y="1124744"/>
            <a:ext cx="8676456" cy="0"/>
          </a:xfrm>
          <a:prstGeom prst="line">
            <a:avLst/>
          </a:prstGeom>
          <a:ln w="317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5330E89-EBE7-4F89-B5B5-47C2D44CD4F3}" type="slidenum">
              <a:rPr lang="ja-JP" altLang="en-US" smtClean="0">
                <a:solidFill>
                  <a:prstClr val="black">
                    <a:lumMod val="65000"/>
                    <a:lumOff val="35000"/>
                  </a:prstClr>
                </a:solidFill>
              </a:rPr>
              <a:pPr/>
              <a:t>‹#›</a:t>
            </a:fld>
            <a:endParaRPr lang="ja-JP" altLang="en-US" dirty="0">
              <a:solidFill>
                <a:prstClr val="black">
                  <a:lumMod val="65000"/>
                  <a:lumOff val="35000"/>
                </a:prstClr>
              </a:solidFill>
            </a:endParaRPr>
          </a:p>
        </p:txBody>
      </p:sp>
      <p:sp>
        <p:nvSpPr>
          <p:cNvPr id="6" name="テキスト プレースホルダー 5"/>
          <p:cNvSpPr>
            <a:spLocks noGrp="1"/>
          </p:cNvSpPr>
          <p:nvPr>
            <p:ph type="body" sz="quarter" idx="10" hasCustomPrompt="1"/>
          </p:nvPr>
        </p:nvSpPr>
        <p:spPr>
          <a:xfrm>
            <a:off x="468313" y="1196832"/>
            <a:ext cx="8207375" cy="720000"/>
          </a:xfrm>
          <a:prstGeom prst="rect">
            <a:avLst/>
          </a:prstGeom>
        </p:spPr>
        <p:txBody>
          <a:bodyPr/>
          <a:lstStyle>
            <a:lvl1pPr marL="0" indent="0">
              <a:buNone/>
              <a:defRPr sz="2000"/>
            </a:lvl1pPr>
          </a:lstStyle>
          <a:p>
            <a:pPr lvl="0"/>
            <a:r>
              <a:rPr kumimoji="1" lang="ja-JP" altLang="en-US"/>
              <a:t>メッセージ</a:t>
            </a:r>
            <a:endParaRPr kumimoji="1" lang="en-US" altLang="ja-JP" dirty="0"/>
          </a:p>
        </p:txBody>
      </p:sp>
      <p:pic>
        <p:nvPicPr>
          <p:cNvPr id="11" name="図 11" descr="05.jpg"/>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380" y="6453470"/>
            <a:ext cx="37038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userDrawn="1"/>
        </p:nvSpPr>
        <p:spPr>
          <a:xfrm>
            <a:off x="467430" y="6381410"/>
            <a:ext cx="5688790" cy="46161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i="1" dirty="0">
                <a:solidFill>
                  <a:prstClr val="black">
                    <a:lumMod val="65000"/>
                    <a:lumOff val="35000"/>
                  </a:prstClr>
                </a:solidFill>
                <a:latin typeface="Meiryo UI" pitchFamily="50" charset="-128"/>
                <a:ea typeface="Meiryo UI" pitchFamily="50" charset="-128"/>
                <a:cs typeface="Meiryo UI" pitchFamily="50" charset="-128"/>
              </a:rPr>
              <a:t>Social Innovation Program</a:t>
            </a:r>
            <a:br>
              <a:rPr lang="en-US" altLang="ja-JP" sz="1000" i="1" dirty="0">
                <a:solidFill>
                  <a:prstClr val="black">
                    <a:lumMod val="65000"/>
                    <a:lumOff val="35000"/>
                  </a:prstClr>
                </a:solidFill>
                <a:latin typeface="Meiryo UI" pitchFamily="50" charset="-128"/>
                <a:ea typeface="Meiryo UI" pitchFamily="50" charset="-128"/>
                <a:cs typeface="Meiryo UI" pitchFamily="50" charset="-128"/>
              </a:rPr>
            </a:br>
            <a:r>
              <a:rPr lang="en-US" altLang="ja-JP" sz="1000" i="1" dirty="0">
                <a:solidFill>
                  <a:prstClr val="black">
                    <a:lumMod val="65000"/>
                    <a:lumOff val="35000"/>
                  </a:prstClr>
                </a:solidFill>
                <a:latin typeface="Meiryo UI" pitchFamily="50" charset="-128"/>
                <a:ea typeface="Meiryo UI" pitchFamily="50" charset="-128"/>
                <a:cs typeface="Meiryo UI" pitchFamily="50" charset="-128"/>
              </a:rPr>
              <a:t>School of Social Sciences, Waseda University</a:t>
            </a:r>
            <a:endParaRPr lang="ja-JP" altLang="en-US" sz="1000" i="1" dirty="0">
              <a:solidFill>
                <a:prstClr val="black">
                  <a:lumMod val="65000"/>
                  <a:lumOff val="35000"/>
                </a:prstClr>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445800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673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1052736"/>
            <a:ext cx="9144000" cy="18722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sp>
        <p:nvSpPr>
          <p:cNvPr id="2" name="タイトル 1"/>
          <p:cNvSpPr>
            <a:spLocks noGrp="1"/>
          </p:cNvSpPr>
          <p:nvPr>
            <p:ph type="ctrTitle"/>
          </p:nvPr>
        </p:nvSpPr>
        <p:spPr>
          <a:xfrm>
            <a:off x="685800" y="1268760"/>
            <a:ext cx="7772400" cy="1470025"/>
          </a:xfrm>
        </p:spPr>
        <p:txBody>
          <a:bodyPr/>
          <a:lstStyle>
            <a:lvl1pPr algn="ctr">
              <a:defRPr>
                <a:latin typeface="Meiryo UI" pitchFamily="50" charset="-128"/>
                <a:ea typeface="Meiryo UI" pitchFamily="50" charset="-128"/>
                <a:cs typeface="Meiryo UI" pitchFamily="50" charset="-128"/>
              </a:defRPr>
            </a:lvl1pPr>
          </a:lstStyle>
          <a:p>
            <a:r>
              <a:rPr kumimoji="1" lang="ja-JP" altLang="en-US"/>
              <a:t>マスタ タイトルの書式設定</a:t>
            </a:r>
            <a:endParaRPr kumimoji="1" lang="ja-JP" altLang="en-US" dirty="0"/>
          </a:p>
        </p:txBody>
      </p:sp>
      <p:sp>
        <p:nvSpPr>
          <p:cNvPr id="3" name="サブタイトル 2"/>
          <p:cNvSpPr>
            <a:spLocks noGrp="1"/>
          </p:cNvSpPr>
          <p:nvPr>
            <p:ph type="subTitle" idx="1"/>
          </p:nvPr>
        </p:nvSpPr>
        <p:spPr>
          <a:xfrm>
            <a:off x="1371600" y="3284983"/>
            <a:ext cx="6400800" cy="1492151"/>
          </a:xfrm>
          <a:prstGeom prst="rect">
            <a:avLst/>
          </a:prstGeom>
        </p:spPr>
        <p:txBody>
          <a:bodyPr/>
          <a:lstStyle>
            <a:lvl1pPr marL="0" indent="0" algn="ctr">
              <a:buNone/>
              <a:defRPr>
                <a:solidFill>
                  <a:schemeClr val="tx1">
                    <a:tint val="75000"/>
                  </a:schemeClr>
                </a:solidFill>
                <a:latin typeface="Meiryo UI" pitchFamily="50" charset="-128"/>
                <a:ea typeface="Meiryo UI" pitchFamily="50" charset="-128"/>
                <a:cs typeface="Meiryo UI"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endParaRPr kumimoji="1" lang="ja-JP" altLang="en-US" dirty="0"/>
          </a:p>
        </p:txBody>
      </p:sp>
      <p:sp>
        <p:nvSpPr>
          <p:cNvPr id="4" name="日付プレースホルダ 3"/>
          <p:cNvSpPr>
            <a:spLocks noGrp="1"/>
          </p:cNvSpPr>
          <p:nvPr>
            <p:ph type="dt" sz="half" idx="10"/>
          </p:nvPr>
        </p:nvSpPr>
        <p:spPr>
          <a:xfrm>
            <a:off x="3491880" y="4941168"/>
            <a:ext cx="2133600" cy="365125"/>
          </a:xfrm>
          <a:prstGeom prst="rect">
            <a:avLst/>
          </a:prstGeom>
        </p:spPr>
        <p:txBody>
          <a:bodyPr/>
          <a:lstStyle>
            <a:lvl1pPr algn="ctr">
              <a:defRPr>
                <a:latin typeface="Meiryo UI" pitchFamily="50" charset="-128"/>
                <a:ea typeface="Meiryo UI" pitchFamily="50" charset="-128"/>
                <a:cs typeface="Meiryo UI" pitchFamily="50" charset="-128"/>
              </a:defRPr>
            </a:lvl1pPr>
          </a:lstStyle>
          <a:p>
            <a:endParaRPr lang="ja-JP" altLang="en-US" dirty="0">
              <a:solidFill>
                <a:prstClr val="black"/>
              </a:solidFill>
            </a:endParaRPr>
          </a:p>
        </p:txBody>
      </p:sp>
      <p:sp>
        <p:nvSpPr>
          <p:cNvPr id="9" name="正方形/長方形 8"/>
          <p:cNvSpPr/>
          <p:nvPr userDrawn="1"/>
        </p:nvSpPr>
        <p:spPr>
          <a:xfrm>
            <a:off x="0" y="6237312"/>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pic>
        <p:nvPicPr>
          <p:cNvPr id="1026" name="Picture 2" descr="C:\Users\w994565\Pictures\UI_waseda_university.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01582" y="5508276"/>
            <a:ext cx="2112586" cy="1161084"/>
          </a:xfrm>
          <a:prstGeom prst="rect">
            <a:avLst/>
          </a:prstGeom>
          <a:noFill/>
        </p:spPr>
      </p:pic>
    </p:spTree>
    <p:extLst>
      <p:ext uri="{BB962C8B-B14F-4D97-AF65-F5344CB8AC3E}">
        <p14:creationId xmlns:p14="http://schemas.microsoft.com/office/powerpoint/2010/main" val="1282460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Meiryo UI" pitchFamily="50" charset="-128"/>
                <a:ea typeface="Meiryo UI" pitchFamily="50" charset="-128"/>
                <a:cs typeface="Meiryo UI" pitchFamily="50" charset="-128"/>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Meiryo UI" pitchFamily="50" charset="-128"/>
                <a:ea typeface="Meiryo UI" pitchFamily="50" charset="-128"/>
                <a:cs typeface="Meiryo UI"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bg1"/>
                </a:solidFill>
              </a:defRPr>
            </a:lvl1pPr>
          </a:lstStyle>
          <a:p>
            <a:fld id="{65330E89-EBE7-4F89-B5B5-47C2D44CD4F3}"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571868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kumimoji="1" lang="ja-JP" altLang="en-US" dirty="0"/>
              <a:t>マスタ タイトルの書式設定</a:t>
            </a:r>
          </a:p>
        </p:txBody>
      </p:sp>
      <p:cxnSp>
        <p:nvCxnSpPr>
          <p:cNvPr id="4" name="直線コネクタ 3"/>
          <p:cNvCxnSpPr/>
          <p:nvPr userDrawn="1"/>
        </p:nvCxnSpPr>
        <p:spPr>
          <a:xfrm>
            <a:off x="467544" y="1124744"/>
            <a:ext cx="8676456" cy="0"/>
          </a:xfrm>
          <a:prstGeom prst="line">
            <a:avLst/>
          </a:prstGeom>
          <a:ln w="317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5330E89-EBE7-4F89-B5B5-47C2D44CD4F3}" type="slidenum">
              <a:rPr lang="ja-JP" altLang="en-US" smtClean="0">
                <a:solidFill>
                  <a:prstClr val="black">
                    <a:lumMod val="65000"/>
                    <a:lumOff val="35000"/>
                  </a:prstClr>
                </a:solidFill>
              </a:rPr>
              <a:pPr/>
              <a:t>‹#›</a:t>
            </a:fld>
            <a:endParaRPr lang="ja-JP" altLang="en-US" dirty="0">
              <a:solidFill>
                <a:prstClr val="black">
                  <a:lumMod val="65000"/>
                  <a:lumOff val="35000"/>
                </a:prstClr>
              </a:solidFill>
            </a:endParaRPr>
          </a:p>
        </p:txBody>
      </p:sp>
      <p:sp>
        <p:nvSpPr>
          <p:cNvPr id="6" name="テキスト プレースホルダー 5"/>
          <p:cNvSpPr>
            <a:spLocks noGrp="1"/>
          </p:cNvSpPr>
          <p:nvPr>
            <p:ph type="body" sz="quarter" idx="10" hasCustomPrompt="1"/>
          </p:nvPr>
        </p:nvSpPr>
        <p:spPr>
          <a:xfrm>
            <a:off x="468313" y="1196832"/>
            <a:ext cx="8207375" cy="720000"/>
          </a:xfrm>
          <a:prstGeom prst="rect">
            <a:avLst/>
          </a:prstGeom>
        </p:spPr>
        <p:txBody>
          <a:bodyPr/>
          <a:lstStyle>
            <a:lvl1pPr marL="0" indent="0">
              <a:buNone/>
              <a:defRPr sz="2000"/>
            </a:lvl1pPr>
          </a:lstStyle>
          <a:p>
            <a:pPr lvl="0"/>
            <a:r>
              <a:rPr kumimoji="1" lang="ja-JP" altLang="en-US"/>
              <a:t>メッセージ</a:t>
            </a:r>
            <a:endParaRPr kumimoji="1" lang="en-US" altLang="ja-JP" dirty="0"/>
          </a:p>
        </p:txBody>
      </p:sp>
      <p:pic>
        <p:nvPicPr>
          <p:cNvPr id="11" name="図 11" descr="05.jpg"/>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380" y="6453470"/>
            <a:ext cx="37038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userDrawn="1"/>
        </p:nvSpPr>
        <p:spPr>
          <a:xfrm>
            <a:off x="467430" y="6381410"/>
            <a:ext cx="5688790" cy="46161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i="1" dirty="0">
                <a:solidFill>
                  <a:prstClr val="black">
                    <a:lumMod val="65000"/>
                    <a:lumOff val="35000"/>
                  </a:prstClr>
                </a:solidFill>
                <a:latin typeface="Meiryo UI" pitchFamily="50" charset="-128"/>
                <a:ea typeface="Meiryo UI" pitchFamily="50" charset="-128"/>
                <a:cs typeface="Meiryo UI" pitchFamily="50" charset="-128"/>
              </a:rPr>
              <a:t>Social Innovation Program</a:t>
            </a:r>
            <a:br>
              <a:rPr lang="en-US" altLang="ja-JP" sz="1000" i="1" dirty="0">
                <a:solidFill>
                  <a:prstClr val="black">
                    <a:lumMod val="65000"/>
                    <a:lumOff val="35000"/>
                  </a:prstClr>
                </a:solidFill>
                <a:latin typeface="Meiryo UI" pitchFamily="50" charset="-128"/>
                <a:ea typeface="Meiryo UI" pitchFamily="50" charset="-128"/>
                <a:cs typeface="Meiryo UI" pitchFamily="50" charset="-128"/>
              </a:rPr>
            </a:br>
            <a:r>
              <a:rPr lang="en-US" altLang="ja-JP" sz="1000" i="1" dirty="0">
                <a:solidFill>
                  <a:prstClr val="black">
                    <a:lumMod val="65000"/>
                    <a:lumOff val="35000"/>
                  </a:prstClr>
                </a:solidFill>
                <a:latin typeface="Meiryo UI" pitchFamily="50" charset="-128"/>
                <a:ea typeface="Meiryo UI" pitchFamily="50" charset="-128"/>
                <a:cs typeface="Meiryo UI" pitchFamily="50" charset="-128"/>
              </a:rPr>
              <a:t>School of Social Sciences, Waseda University</a:t>
            </a:r>
            <a:endParaRPr lang="ja-JP" altLang="en-US" sz="1000" i="1" dirty="0">
              <a:solidFill>
                <a:prstClr val="black">
                  <a:lumMod val="65000"/>
                  <a:lumOff val="35000"/>
                </a:prstClr>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59955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095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1052736"/>
            <a:ext cx="9144000" cy="18722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sp>
        <p:nvSpPr>
          <p:cNvPr id="2" name="タイトル 1"/>
          <p:cNvSpPr>
            <a:spLocks noGrp="1"/>
          </p:cNvSpPr>
          <p:nvPr>
            <p:ph type="ctrTitle"/>
          </p:nvPr>
        </p:nvSpPr>
        <p:spPr>
          <a:xfrm>
            <a:off x="685800" y="1268760"/>
            <a:ext cx="7772400" cy="1470025"/>
          </a:xfrm>
        </p:spPr>
        <p:txBody>
          <a:bodyPr/>
          <a:lstStyle>
            <a:lvl1pPr algn="ctr">
              <a:defRPr>
                <a:latin typeface="Meiryo UI" pitchFamily="50" charset="-128"/>
                <a:ea typeface="Meiryo UI" pitchFamily="50" charset="-128"/>
                <a:cs typeface="Meiryo UI" pitchFamily="50" charset="-128"/>
              </a:defRPr>
            </a:lvl1pPr>
          </a:lstStyle>
          <a:p>
            <a:r>
              <a:rPr kumimoji="1" lang="ja-JP" altLang="en-US"/>
              <a:t>マスタ タイトルの書式設定</a:t>
            </a:r>
            <a:endParaRPr kumimoji="1" lang="ja-JP" altLang="en-US" dirty="0"/>
          </a:p>
        </p:txBody>
      </p:sp>
      <p:sp>
        <p:nvSpPr>
          <p:cNvPr id="3" name="サブタイトル 2"/>
          <p:cNvSpPr>
            <a:spLocks noGrp="1"/>
          </p:cNvSpPr>
          <p:nvPr>
            <p:ph type="subTitle" idx="1"/>
          </p:nvPr>
        </p:nvSpPr>
        <p:spPr>
          <a:xfrm>
            <a:off x="1371600" y="3284983"/>
            <a:ext cx="6400800" cy="1492151"/>
          </a:xfrm>
          <a:prstGeom prst="rect">
            <a:avLst/>
          </a:prstGeom>
        </p:spPr>
        <p:txBody>
          <a:bodyPr/>
          <a:lstStyle>
            <a:lvl1pPr marL="0" indent="0" algn="ctr">
              <a:buNone/>
              <a:defRPr>
                <a:solidFill>
                  <a:schemeClr val="tx1">
                    <a:tint val="75000"/>
                  </a:schemeClr>
                </a:solidFill>
                <a:latin typeface="Meiryo UI" pitchFamily="50" charset="-128"/>
                <a:ea typeface="Meiryo UI" pitchFamily="50" charset="-128"/>
                <a:cs typeface="Meiryo UI"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endParaRPr kumimoji="1" lang="ja-JP" altLang="en-US" dirty="0"/>
          </a:p>
        </p:txBody>
      </p:sp>
      <p:sp>
        <p:nvSpPr>
          <p:cNvPr id="4" name="日付プレースホルダ 3"/>
          <p:cNvSpPr>
            <a:spLocks noGrp="1"/>
          </p:cNvSpPr>
          <p:nvPr>
            <p:ph type="dt" sz="half" idx="10"/>
          </p:nvPr>
        </p:nvSpPr>
        <p:spPr>
          <a:xfrm>
            <a:off x="3491880" y="4941168"/>
            <a:ext cx="2133600" cy="365125"/>
          </a:xfrm>
          <a:prstGeom prst="rect">
            <a:avLst/>
          </a:prstGeom>
        </p:spPr>
        <p:txBody>
          <a:bodyPr/>
          <a:lstStyle>
            <a:lvl1pPr algn="ctr">
              <a:defRPr>
                <a:latin typeface="Meiryo UI" pitchFamily="50" charset="-128"/>
                <a:ea typeface="Meiryo UI" pitchFamily="50" charset="-128"/>
                <a:cs typeface="Meiryo UI" pitchFamily="50" charset="-128"/>
              </a:defRPr>
            </a:lvl1pPr>
          </a:lstStyle>
          <a:p>
            <a:endParaRPr lang="ja-JP" altLang="en-US" dirty="0">
              <a:solidFill>
                <a:prstClr val="black"/>
              </a:solidFill>
            </a:endParaRPr>
          </a:p>
        </p:txBody>
      </p:sp>
      <p:sp>
        <p:nvSpPr>
          <p:cNvPr id="9" name="正方形/長方形 8"/>
          <p:cNvSpPr/>
          <p:nvPr userDrawn="1"/>
        </p:nvSpPr>
        <p:spPr>
          <a:xfrm>
            <a:off x="0" y="6237312"/>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pic>
        <p:nvPicPr>
          <p:cNvPr id="1026" name="Picture 2" descr="C:\Users\w994565\Pictures\UI_waseda_university.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01582" y="5508276"/>
            <a:ext cx="2112586" cy="1161084"/>
          </a:xfrm>
          <a:prstGeom prst="rect">
            <a:avLst/>
          </a:prstGeom>
          <a:noFill/>
        </p:spPr>
      </p:pic>
    </p:spTree>
    <p:extLst>
      <p:ext uri="{BB962C8B-B14F-4D97-AF65-F5344CB8AC3E}">
        <p14:creationId xmlns:p14="http://schemas.microsoft.com/office/powerpoint/2010/main" val="11541113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Meiryo UI" pitchFamily="50" charset="-128"/>
                <a:ea typeface="Meiryo UI" pitchFamily="50" charset="-128"/>
                <a:cs typeface="Meiryo UI" pitchFamily="50" charset="-128"/>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Meiryo UI" pitchFamily="50" charset="-128"/>
                <a:ea typeface="Meiryo UI" pitchFamily="50" charset="-128"/>
                <a:cs typeface="Meiryo UI"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bg1"/>
                </a:solidFill>
              </a:defRPr>
            </a:lvl1pPr>
          </a:lstStyle>
          <a:p>
            <a:fld id="{65330E89-EBE7-4F89-B5B5-47C2D44CD4F3}"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3052445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kumimoji="1" lang="ja-JP" altLang="en-US" dirty="0"/>
              <a:t>マスタ タイトルの書式設定</a:t>
            </a:r>
          </a:p>
        </p:txBody>
      </p:sp>
      <p:cxnSp>
        <p:nvCxnSpPr>
          <p:cNvPr id="4" name="直線コネクタ 3"/>
          <p:cNvCxnSpPr/>
          <p:nvPr userDrawn="1"/>
        </p:nvCxnSpPr>
        <p:spPr>
          <a:xfrm>
            <a:off x="467544" y="1124744"/>
            <a:ext cx="8676456" cy="0"/>
          </a:xfrm>
          <a:prstGeom prst="line">
            <a:avLst/>
          </a:prstGeom>
          <a:ln w="317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5330E89-EBE7-4F89-B5B5-47C2D44CD4F3}" type="slidenum">
              <a:rPr lang="ja-JP" altLang="en-US" smtClean="0">
                <a:solidFill>
                  <a:prstClr val="black">
                    <a:lumMod val="65000"/>
                    <a:lumOff val="35000"/>
                  </a:prstClr>
                </a:solidFill>
              </a:rPr>
              <a:pPr/>
              <a:t>‹#›</a:t>
            </a:fld>
            <a:endParaRPr lang="ja-JP" altLang="en-US" dirty="0">
              <a:solidFill>
                <a:prstClr val="black">
                  <a:lumMod val="65000"/>
                  <a:lumOff val="35000"/>
                </a:prstClr>
              </a:solidFill>
            </a:endParaRPr>
          </a:p>
        </p:txBody>
      </p:sp>
      <p:sp>
        <p:nvSpPr>
          <p:cNvPr id="6" name="テキスト プレースホルダー 5"/>
          <p:cNvSpPr>
            <a:spLocks noGrp="1"/>
          </p:cNvSpPr>
          <p:nvPr>
            <p:ph type="body" sz="quarter" idx="10" hasCustomPrompt="1"/>
          </p:nvPr>
        </p:nvSpPr>
        <p:spPr>
          <a:xfrm>
            <a:off x="468313" y="1196832"/>
            <a:ext cx="8207375" cy="720000"/>
          </a:xfrm>
          <a:prstGeom prst="rect">
            <a:avLst/>
          </a:prstGeom>
        </p:spPr>
        <p:txBody>
          <a:bodyPr/>
          <a:lstStyle>
            <a:lvl1pPr marL="0" indent="0">
              <a:buNone/>
              <a:defRPr sz="2000"/>
            </a:lvl1pPr>
          </a:lstStyle>
          <a:p>
            <a:pPr lvl="0"/>
            <a:r>
              <a:rPr kumimoji="1" lang="ja-JP" altLang="en-US"/>
              <a:t>メッセージ</a:t>
            </a:r>
            <a:endParaRPr kumimoji="1" lang="en-US" altLang="ja-JP" dirty="0"/>
          </a:p>
        </p:txBody>
      </p:sp>
      <p:pic>
        <p:nvPicPr>
          <p:cNvPr id="11" name="図 11" descr="05.jpg"/>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380" y="6453470"/>
            <a:ext cx="37038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userDrawn="1"/>
        </p:nvSpPr>
        <p:spPr>
          <a:xfrm>
            <a:off x="467430" y="6381410"/>
            <a:ext cx="5688790" cy="46161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i="1" dirty="0">
                <a:solidFill>
                  <a:prstClr val="black">
                    <a:lumMod val="65000"/>
                    <a:lumOff val="35000"/>
                  </a:prstClr>
                </a:solidFill>
                <a:latin typeface="Meiryo UI" pitchFamily="50" charset="-128"/>
                <a:ea typeface="Meiryo UI" pitchFamily="50" charset="-128"/>
                <a:cs typeface="Meiryo UI" pitchFamily="50" charset="-128"/>
              </a:rPr>
              <a:t>Social Innovation Program</a:t>
            </a:r>
            <a:br>
              <a:rPr lang="en-US" altLang="ja-JP" sz="1000" i="1" dirty="0">
                <a:solidFill>
                  <a:prstClr val="black">
                    <a:lumMod val="65000"/>
                    <a:lumOff val="35000"/>
                  </a:prstClr>
                </a:solidFill>
                <a:latin typeface="Meiryo UI" pitchFamily="50" charset="-128"/>
                <a:ea typeface="Meiryo UI" pitchFamily="50" charset="-128"/>
                <a:cs typeface="Meiryo UI" pitchFamily="50" charset="-128"/>
              </a:rPr>
            </a:br>
            <a:r>
              <a:rPr lang="en-US" altLang="ja-JP" sz="1000" i="1" dirty="0">
                <a:solidFill>
                  <a:prstClr val="black">
                    <a:lumMod val="65000"/>
                    <a:lumOff val="35000"/>
                  </a:prstClr>
                </a:solidFill>
                <a:latin typeface="Meiryo UI" pitchFamily="50" charset="-128"/>
                <a:ea typeface="Meiryo UI" pitchFamily="50" charset="-128"/>
                <a:cs typeface="Meiryo UI" pitchFamily="50" charset="-128"/>
              </a:rPr>
              <a:t>School of Social Sciences, Waseda University</a:t>
            </a:r>
            <a:endParaRPr lang="ja-JP" altLang="en-US" sz="1000" i="1" dirty="0">
              <a:solidFill>
                <a:prstClr val="black">
                  <a:lumMod val="65000"/>
                  <a:lumOff val="35000"/>
                </a:prstClr>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25260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306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1052736"/>
            <a:ext cx="9144000" cy="18722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sp>
        <p:nvSpPr>
          <p:cNvPr id="2" name="タイトル 1"/>
          <p:cNvSpPr>
            <a:spLocks noGrp="1"/>
          </p:cNvSpPr>
          <p:nvPr>
            <p:ph type="ctrTitle"/>
          </p:nvPr>
        </p:nvSpPr>
        <p:spPr>
          <a:xfrm>
            <a:off x="685800" y="1268760"/>
            <a:ext cx="7772400" cy="1470025"/>
          </a:xfrm>
        </p:spPr>
        <p:txBody>
          <a:bodyPr/>
          <a:lstStyle>
            <a:lvl1pPr algn="ctr">
              <a:defRPr>
                <a:latin typeface="Meiryo UI" pitchFamily="50" charset="-128"/>
                <a:ea typeface="Meiryo UI" pitchFamily="50" charset="-128"/>
                <a:cs typeface="Meiryo UI" pitchFamily="50" charset="-128"/>
              </a:defRPr>
            </a:lvl1pPr>
          </a:lstStyle>
          <a:p>
            <a:r>
              <a:rPr kumimoji="1" lang="ja-JP" altLang="en-US"/>
              <a:t>マスタ タイトルの書式設定</a:t>
            </a:r>
            <a:endParaRPr kumimoji="1" lang="ja-JP" altLang="en-US" dirty="0"/>
          </a:p>
        </p:txBody>
      </p:sp>
      <p:sp>
        <p:nvSpPr>
          <p:cNvPr id="3" name="サブタイトル 2"/>
          <p:cNvSpPr>
            <a:spLocks noGrp="1"/>
          </p:cNvSpPr>
          <p:nvPr>
            <p:ph type="subTitle" idx="1"/>
          </p:nvPr>
        </p:nvSpPr>
        <p:spPr>
          <a:xfrm>
            <a:off x="1371600" y="3284983"/>
            <a:ext cx="6400800" cy="1492151"/>
          </a:xfrm>
          <a:prstGeom prst="rect">
            <a:avLst/>
          </a:prstGeom>
        </p:spPr>
        <p:txBody>
          <a:bodyPr/>
          <a:lstStyle>
            <a:lvl1pPr marL="0" indent="0" algn="ctr">
              <a:buNone/>
              <a:defRPr>
                <a:solidFill>
                  <a:schemeClr val="tx1">
                    <a:tint val="75000"/>
                  </a:schemeClr>
                </a:solidFill>
                <a:latin typeface="Meiryo UI" pitchFamily="50" charset="-128"/>
                <a:ea typeface="Meiryo UI" pitchFamily="50" charset="-128"/>
                <a:cs typeface="Meiryo UI"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endParaRPr kumimoji="1" lang="ja-JP" altLang="en-US" dirty="0"/>
          </a:p>
        </p:txBody>
      </p:sp>
      <p:sp>
        <p:nvSpPr>
          <p:cNvPr id="4" name="日付プレースホルダ 3"/>
          <p:cNvSpPr>
            <a:spLocks noGrp="1"/>
          </p:cNvSpPr>
          <p:nvPr>
            <p:ph type="dt" sz="half" idx="10"/>
          </p:nvPr>
        </p:nvSpPr>
        <p:spPr>
          <a:xfrm>
            <a:off x="3491880" y="4941168"/>
            <a:ext cx="2133600" cy="365125"/>
          </a:xfrm>
          <a:prstGeom prst="rect">
            <a:avLst/>
          </a:prstGeom>
        </p:spPr>
        <p:txBody>
          <a:bodyPr/>
          <a:lstStyle>
            <a:lvl1pPr algn="ctr">
              <a:defRPr>
                <a:latin typeface="Meiryo UI" pitchFamily="50" charset="-128"/>
                <a:ea typeface="Meiryo UI" pitchFamily="50" charset="-128"/>
                <a:cs typeface="Meiryo UI" pitchFamily="50" charset="-128"/>
              </a:defRPr>
            </a:lvl1pPr>
          </a:lstStyle>
          <a:p>
            <a:endParaRPr lang="ja-JP" altLang="en-US" dirty="0">
              <a:solidFill>
                <a:prstClr val="black"/>
              </a:solidFill>
            </a:endParaRPr>
          </a:p>
        </p:txBody>
      </p:sp>
      <p:sp>
        <p:nvSpPr>
          <p:cNvPr id="9" name="正方形/長方形 8"/>
          <p:cNvSpPr/>
          <p:nvPr userDrawn="1"/>
        </p:nvSpPr>
        <p:spPr>
          <a:xfrm>
            <a:off x="0" y="6237312"/>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pic>
        <p:nvPicPr>
          <p:cNvPr id="1026" name="Picture 2" descr="C:\Users\w994565\Pictures\UI_waseda_university.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01582" y="5508276"/>
            <a:ext cx="2112586" cy="1161084"/>
          </a:xfrm>
          <a:prstGeom prst="rect">
            <a:avLst/>
          </a:prstGeom>
          <a:noFill/>
        </p:spPr>
      </p:pic>
    </p:spTree>
    <p:extLst>
      <p:ext uri="{BB962C8B-B14F-4D97-AF65-F5344CB8AC3E}">
        <p14:creationId xmlns:p14="http://schemas.microsoft.com/office/powerpoint/2010/main" val="3319972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Meiryo UI" pitchFamily="50" charset="-128"/>
                <a:ea typeface="Meiryo UI" pitchFamily="50" charset="-128"/>
                <a:cs typeface="Meiryo UI" pitchFamily="50" charset="-128"/>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Meiryo UI" pitchFamily="50" charset="-128"/>
                <a:ea typeface="Meiryo UI" pitchFamily="50" charset="-128"/>
                <a:cs typeface="Meiryo UI"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bg1"/>
                </a:solidFill>
              </a:defRPr>
            </a:lvl1pPr>
          </a:lstStyle>
          <a:p>
            <a:fld id="{65330E89-EBE7-4F89-B5B5-47C2D44CD4F3}"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33134503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kumimoji="1" lang="ja-JP" altLang="en-US" dirty="0"/>
              <a:t>マスタ タイトルの書式設定</a:t>
            </a:r>
          </a:p>
        </p:txBody>
      </p:sp>
      <p:cxnSp>
        <p:nvCxnSpPr>
          <p:cNvPr id="4" name="直線コネクタ 3"/>
          <p:cNvCxnSpPr/>
          <p:nvPr userDrawn="1"/>
        </p:nvCxnSpPr>
        <p:spPr>
          <a:xfrm>
            <a:off x="467544" y="1124744"/>
            <a:ext cx="8676456" cy="0"/>
          </a:xfrm>
          <a:prstGeom prst="line">
            <a:avLst/>
          </a:prstGeom>
          <a:ln w="317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5330E89-EBE7-4F89-B5B5-47C2D44CD4F3}" type="slidenum">
              <a:rPr lang="ja-JP" altLang="en-US" smtClean="0">
                <a:solidFill>
                  <a:prstClr val="black">
                    <a:lumMod val="65000"/>
                    <a:lumOff val="35000"/>
                  </a:prstClr>
                </a:solidFill>
              </a:rPr>
              <a:pPr/>
              <a:t>‹#›</a:t>
            </a:fld>
            <a:endParaRPr lang="ja-JP" altLang="en-US" dirty="0">
              <a:solidFill>
                <a:prstClr val="black">
                  <a:lumMod val="65000"/>
                  <a:lumOff val="35000"/>
                </a:prstClr>
              </a:solidFill>
            </a:endParaRPr>
          </a:p>
        </p:txBody>
      </p:sp>
      <p:sp>
        <p:nvSpPr>
          <p:cNvPr id="6" name="テキスト プレースホルダー 5"/>
          <p:cNvSpPr>
            <a:spLocks noGrp="1"/>
          </p:cNvSpPr>
          <p:nvPr>
            <p:ph type="body" sz="quarter" idx="10" hasCustomPrompt="1"/>
          </p:nvPr>
        </p:nvSpPr>
        <p:spPr>
          <a:xfrm>
            <a:off x="468313" y="1196832"/>
            <a:ext cx="8207375" cy="720000"/>
          </a:xfrm>
          <a:prstGeom prst="rect">
            <a:avLst/>
          </a:prstGeom>
        </p:spPr>
        <p:txBody>
          <a:bodyPr/>
          <a:lstStyle>
            <a:lvl1pPr marL="0" indent="0">
              <a:buNone/>
              <a:defRPr sz="2000"/>
            </a:lvl1pPr>
          </a:lstStyle>
          <a:p>
            <a:pPr lvl="0"/>
            <a:r>
              <a:rPr kumimoji="1" lang="ja-JP" altLang="en-US"/>
              <a:t>メッセージ</a:t>
            </a:r>
            <a:endParaRPr kumimoji="1" lang="en-US" altLang="ja-JP" dirty="0"/>
          </a:p>
        </p:txBody>
      </p:sp>
      <p:pic>
        <p:nvPicPr>
          <p:cNvPr id="11" name="図 11" descr="05.jpg"/>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380" y="6453470"/>
            <a:ext cx="37038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userDrawn="1"/>
        </p:nvSpPr>
        <p:spPr>
          <a:xfrm>
            <a:off x="467430" y="6381410"/>
            <a:ext cx="5688790" cy="46161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i="1" dirty="0">
                <a:solidFill>
                  <a:prstClr val="black">
                    <a:lumMod val="65000"/>
                    <a:lumOff val="35000"/>
                  </a:prstClr>
                </a:solidFill>
                <a:latin typeface="Meiryo UI" pitchFamily="50" charset="-128"/>
                <a:ea typeface="Meiryo UI" pitchFamily="50" charset="-128"/>
                <a:cs typeface="Meiryo UI" pitchFamily="50" charset="-128"/>
              </a:rPr>
              <a:t>Social Innovation Program</a:t>
            </a:r>
            <a:br>
              <a:rPr lang="en-US" altLang="ja-JP" sz="1000" i="1" dirty="0">
                <a:solidFill>
                  <a:prstClr val="black">
                    <a:lumMod val="65000"/>
                    <a:lumOff val="35000"/>
                  </a:prstClr>
                </a:solidFill>
                <a:latin typeface="Meiryo UI" pitchFamily="50" charset="-128"/>
                <a:ea typeface="Meiryo UI" pitchFamily="50" charset="-128"/>
                <a:cs typeface="Meiryo UI" pitchFamily="50" charset="-128"/>
              </a:rPr>
            </a:br>
            <a:r>
              <a:rPr lang="en-US" altLang="ja-JP" sz="1000" i="1" dirty="0">
                <a:solidFill>
                  <a:prstClr val="black">
                    <a:lumMod val="65000"/>
                    <a:lumOff val="35000"/>
                  </a:prstClr>
                </a:solidFill>
                <a:latin typeface="Meiryo UI" pitchFamily="50" charset="-128"/>
                <a:ea typeface="Meiryo UI" pitchFamily="50" charset="-128"/>
                <a:cs typeface="Meiryo UI" pitchFamily="50" charset="-128"/>
              </a:rPr>
              <a:t>School of Social Sciences, Waseda University</a:t>
            </a:r>
            <a:endParaRPr lang="ja-JP" altLang="en-US" sz="1000" i="1" dirty="0">
              <a:solidFill>
                <a:prstClr val="black">
                  <a:lumMod val="65000"/>
                  <a:lumOff val="35000"/>
                </a:prstClr>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03239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76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赤">
    <p:spTree>
      <p:nvGrpSpPr>
        <p:cNvPr id="1" name=""/>
        <p:cNvGrpSpPr/>
        <p:nvPr/>
      </p:nvGrpSpPr>
      <p:grpSpPr>
        <a:xfrm>
          <a:off x="0" y="0"/>
          <a:ext cx="0" cy="0"/>
          <a:chOff x="0" y="0"/>
          <a:chExt cx="0" cy="0"/>
        </a:xfrm>
      </p:grpSpPr>
      <p:pic>
        <p:nvPicPr>
          <p:cNvPr id="3" name="図 2" descr="マスター背景 赤_070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0526" cy="6858000"/>
          </a:xfrm>
          <a:prstGeom prst="rect">
            <a:avLst/>
          </a:prstGeom>
        </p:spPr>
      </p:pic>
      <p:sp>
        <p:nvSpPr>
          <p:cNvPr id="11" name="タイトル 10"/>
          <p:cNvSpPr>
            <a:spLocks noGrp="1"/>
          </p:cNvSpPr>
          <p:nvPr>
            <p:ph type="title" hasCustomPrompt="1"/>
          </p:nvPr>
        </p:nvSpPr>
        <p:spPr>
          <a:xfrm>
            <a:off x="0" y="2128207"/>
            <a:ext cx="9144000" cy="2092881"/>
          </a:xfrm>
          <a:prstGeom prst="rect">
            <a:avLst/>
          </a:prstGeom>
        </p:spPr>
        <p:txBody>
          <a:bodyPr vert="horz" lIns="0" tIns="0" rIns="0" bIns="0" anchor="ctr" anchorCtr="0">
            <a:noAutofit/>
          </a:bodyPr>
          <a:lstStyle>
            <a:lvl1pPr>
              <a:defRPr lang="ja-JP" altLang="en-US" b="1" i="0" dirty="0"/>
            </a:lvl1pPr>
          </a:lstStyle>
          <a:p>
            <a:r>
              <a:rPr lang="en-US" altLang="ja-JP" sz="6800" baseline="0" dirty="0" smtClean="0">
                <a:latin typeface="+mj-ea"/>
                <a:ea typeface="+mj-ea"/>
              </a:rPr>
              <a:t>68pt </a:t>
            </a:r>
            <a:r>
              <a:rPr lang="ja-JP" altLang="en-US" sz="6800" baseline="0" dirty="0" smtClean="0">
                <a:latin typeface="+mj-ea"/>
                <a:ea typeface="+mj-ea"/>
              </a:rPr>
              <a:t>ゴシック</a:t>
            </a:r>
            <a:endParaRPr lang="ja-JP" altLang="en-US" sz="6800" baseline="0" dirty="0">
              <a:latin typeface="+mj-ea"/>
              <a:ea typeface="+mj-ea"/>
            </a:endParaRPr>
          </a:p>
        </p:txBody>
      </p:sp>
    </p:spTree>
    <p:extLst>
      <p:ext uri="{BB962C8B-B14F-4D97-AF65-F5344CB8AC3E}">
        <p14:creationId xmlns:p14="http://schemas.microsoft.com/office/powerpoint/2010/main" val="1291771918"/>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青">
    <p:spTree>
      <p:nvGrpSpPr>
        <p:cNvPr id="1" name=""/>
        <p:cNvGrpSpPr/>
        <p:nvPr/>
      </p:nvGrpSpPr>
      <p:grpSpPr>
        <a:xfrm>
          <a:off x="0" y="0"/>
          <a:ext cx="0" cy="0"/>
          <a:chOff x="0" y="0"/>
          <a:chExt cx="0" cy="0"/>
        </a:xfrm>
      </p:grpSpPr>
      <p:pic>
        <p:nvPicPr>
          <p:cNvPr id="2" name="図 1" descr="マスター背景 青_070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0526" cy="6858000"/>
          </a:xfrm>
          <a:prstGeom prst="rect">
            <a:avLst/>
          </a:prstGeom>
        </p:spPr>
      </p:pic>
      <p:sp>
        <p:nvSpPr>
          <p:cNvPr id="5" name="タイトル 10"/>
          <p:cNvSpPr>
            <a:spLocks noGrp="1"/>
          </p:cNvSpPr>
          <p:nvPr>
            <p:ph type="title" hasCustomPrompt="1"/>
          </p:nvPr>
        </p:nvSpPr>
        <p:spPr>
          <a:xfrm>
            <a:off x="0" y="2128207"/>
            <a:ext cx="9144000" cy="2092881"/>
          </a:xfrm>
          <a:prstGeom prst="rect">
            <a:avLst/>
          </a:prstGeom>
        </p:spPr>
        <p:txBody>
          <a:bodyPr vert="horz" lIns="0" tIns="0" rIns="0" bIns="0" anchor="ctr" anchorCtr="0">
            <a:noAutofit/>
          </a:bodyPr>
          <a:lstStyle>
            <a:lvl1pPr>
              <a:defRPr sz="6800" b="1" baseline="0">
                <a:latin typeface="+mj-ea"/>
                <a:ea typeface="+mj-ea"/>
              </a:defRPr>
            </a:lvl1pPr>
          </a:lstStyle>
          <a:p>
            <a:r>
              <a:rPr lang="en-US" altLang="ja-JP" sz="6800" baseline="0" dirty="0" smtClean="0">
                <a:latin typeface="+mj-ea"/>
                <a:ea typeface="+mj-ea"/>
              </a:rPr>
              <a:t>68pt </a:t>
            </a:r>
            <a:r>
              <a:rPr lang="ja-JP" altLang="en-US" sz="6800" baseline="0" dirty="0" smtClean="0">
                <a:latin typeface="+mj-ea"/>
                <a:ea typeface="+mj-ea"/>
              </a:rPr>
              <a:t>ゴシック</a:t>
            </a:r>
            <a:endParaRPr lang="ja-JP" altLang="en-US" sz="6800" baseline="0" dirty="0">
              <a:latin typeface="+mj-ea"/>
              <a:ea typeface="+mj-ea"/>
            </a:endParaRPr>
          </a:p>
        </p:txBody>
      </p:sp>
    </p:spTree>
    <p:extLst>
      <p:ext uri="{BB962C8B-B14F-4D97-AF65-F5344CB8AC3E}">
        <p14:creationId xmlns:p14="http://schemas.microsoft.com/office/powerpoint/2010/main" val="2840010516"/>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茶">
    <p:spTree>
      <p:nvGrpSpPr>
        <p:cNvPr id="1" name=""/>
        <p:cNvGrpSpPr/>
        <p:nvPr/>
      </p:nvGrpSpPr>
      <p:grpSpPr>
        <a:xfrm>
          <a:off x="0" y="0"/>
          <a:ext cx="0" cy="0"/>
          <a:chOff x="0" y="0"/>
          <a:chExt cx="0" cy="0"/>
        </a:xfrm>
      </p:grpSpPr>
      <p:pic>
        <p:nvPicPr>
          <p:cNvPr id="2" name="図 1" descr="マスター背景 黄_070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0526" cy="6858000"/>
          </a:xfrm>
          <a:prstGeom prst="rect">
            <a:avLst/>
          </a:prstGeom>
        </p:spPr>
      </p:pic>
      <p:sp>
        <p:nvSpPr>
          <p:cNvPr id="4" name="タイトル 10"/>
          <p:cNvSpPr>
            <a:spLocks noGrp="1"/>
          </p:cNvSpPr>
          <p:nvPr>
            <p:ph type="title" hasCustomPrompt="1"/>
          </p:nvPr>
        </p:nvSpPr>
        <p:spPr>
          <a:xfrm>
            <a:off x="0" y="2128207"/>
            <a:ext cx="9144000" cy="2092881"/>
          </a:xfrm>
          <a:prstGeom prst="rect">
            <a:avLst/>
          </a:prstGeom>
        </p:spPr>
        <p:txBody>
          <a:bodyPr vert="horz" lIns="0" tIns="0" rIns="0" bIns="0" anchor="ctr" anchorCtr="0">
            <a:noAutofit/>
          </a:bodyPr>
          <a:lstStyle>
            <a:lvl1pPr>
              <a:defRPr sz="6800" b="1" baseline="0">
                <a:latin typeface="+mj-ea"/>
                <a:ea typeface="+mj-ea"/>
              </a:defRPr>
            </a:lvl1pPr>
          </a:lstStyle>
          <a:p>
            <a:r>
              <a:rPr lang="en-US" altLang="ja-JP" sz="6800" baseline="0" dirty="0" smtClean="0">
                <a:latin typeface="+mj-ea"/>
                <a:ea typeface="+mj-ea"/>
              </a:rPr>
              <a:t>68pt </a:t>
            </a:r>
            <a:r>
              <a:rPr lang="ja-JP" altLang="en-US" sz="6800" baseline="0" dirty="0" smtClean="0">
                <a:latin typeface="+mj-ea"/>
                <a:ea typeface="+mj-ea"/>
              </a:rPr>
              <a:t>ゴシック</a:t>
            </a:r>
            <a:endParaRPr lang="ja-JP" altLang="en-US" sz="6800" baseline="0" dirty="0">
              <a:latin typeface="+mj-ea"/>
              <a:ea typeface="+mj-ea"/>
            </a:endParaRPr>
          </a:p>
        </p:txBody>
      </p:sp>
    </p:spTree>
    <p:extLst>
      <p:ext uri="{BB962C8B-B14F-4D97-AF65-F5344CB8AC3E}">
        <p14:creationId xmlns:p14="http://schemas.microsoft.com/office/powerpoint/2010/main" val="4068087184"/>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緑">
    <p:spTree>
      <p:nvGrpSpPr>
        <p:cNvPr id="1" name=""/>
        <p:cNvGrpSpPr/>
        <p:nvPr/>
      </p:nvGrpSpPr>
      <p:grpSpPr>
        <a:xfrm>
          <a:off x="0" y="0"/>
          <a:ext cx="0" cy="0"/>
          <a:chOff x="0" y="0"/>
          <a:chExt cx="0" cy="0"/>
        </a:xfrm>
      </p:grpSpPr>
      <p:pic>
        <p:nvPicPr>
          <p:cNvPr id="2" name="図 1" descr="マスター背景 緑_070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0526" cy="6858000"/>
          </a:xfrm>
          <a:prstGeom prst="rect">
            <a:avLst/>
          </a:prstGeom>
        </p:spPr>
      </p:pic>
      <p:sp>
        <p:nvSpPr>
          <p:cNvPr id="4" name="タイトル 10"/>
          <p:cNvSpPr>
            <a:spLocks noGrp="1"/>
          </p:cNvSpPr>
          <p:nvPr>
            <p:ph type="title" hasCustomPrompt="1"/>
          </p:nvPr>
        </p:nvSpPr>
        <p:spPr>
          <a:xfrm>
            <a:off x="0" y="2128207"/>
            <a:ext cx="9144000" cy="2092881"/>
          </a:xfrm>
          <a:prstGeom prst="rect">
            <a:avLst/>
          </a:prstGeom>
        </p:spPr>
        <p:txBody>
          <a:bodyPr vert="horz" lIns="0" tIns="0" rIns="0" bIns="0" anchor="ctr" anchorCtr="0">
            <a:noAutofit/>
          </a:bodyPr>
          <a:lstStyle>
            <a:lvl1pPr>
              <a:defRPr sz="6800" b="1" baseline="0">
                <a:latin typeface="+mj-ea"/>
                <a:ea typeface="+mj-ea"/>
              </a:defRPr>
            </a:lvl1pPr>
          </a:lstStyle>
          <a:p>
            <a:r>
              <a:rPr lang="en-US" altLang="ja-JP" sz="6800" baseline="0" dirty="0" smtClean="0">
                <a:latin typeface="+mj-ea"/>
                <a:ea typeface="+mj-ea"/>
              </a:rPr>
              <a:t>68pt </a:t>
            </a:r>
            <a:r>
              <a:rPr lang="ja-JP" altLang="en-US" sz="6800" baseline="0" dirty="0" smtClean="0">
                <a:latin typeface="+mj-ea"/>
                <a:ea typeface="+mj-ea"/>
              </a:rPr>
              <a:t>ゴシック</a:t>
            </a:r>
            <a:endParaRPr lang="ja-JP" altLang="en-US" sz="6800" baseline="0" dirty="0">
              <a:latin typeface="+mj-ea"/>
              <a:ea typeface="+mj-ea"/>
            </a:endParaRPr>
          </a:p>
        </p:txBody>
      </p:sp>
    </p:spTree>
    <p:extLst>
      <p:ext uri="{BB962C8B-B14F-4D97-AF65-F5344CB8AC3E}">
        <p14:creationId xmlns:p14="http://schemas.microsoft.com/office/powerpoint/2010/main" val="2952913656"/>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グレー">
    <p:spTree>
      <p:nvGrpSpPr>
        <p:cNvPr id="1" name=""/>
        <p:cNvGrpSpPr/>
        <p:nvPr/>
      </p:nvGrpSpPr>
      <p:grpSpPr>
        <a:xfrm>
          <a:off x="0" y="0"/>
          <a:ext cx="0" cy="0"/>
          <a:chOff x="0" y="0"/>
          <a:chExt cx="0" cy="0"/>
        </a:xfrm>
      </p:grpSpPr>
      <p:pic>
        <p:nvPicPr>
          <p:cNvPr id="3" name="図 2" descr="マスター背景 グレー_070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0526" cy="6858000"/>
          </a:xfrm>
          <a:prstGeom prst="rect">
            <a:avLst/>
          </a:prstGeom>
        </p:spPr>
      </p:pic>
      <p:sp>
        <p:nvSpPr>
          <p:cNvPr id="5" name="タイトル 10"/>
          <p:cNvSpPr>
            <a:spLocks noGrp="1"/>
          </p:cNvSpPr>
          <p:nvPr>
            <p:ph type="title" hasCustomPrompt="1"/>
          </p:nvPr>
        </p:nvSpPr>
        <p:spPr>
          <a:xfrm>
            <a:off x="0" y="2128207"/>
            <a:ext cx="9144000" cy="2092881"/>
          </a:xfrm>
          <a:prstGeom prst="rect">
            <a:avLst/>
          </a:prstGeom>
        </p:spPr>
        <p:txBody>
          <a:bodyPr vert="horz" lIns="0" tIns="0" rIns="0" bIns="0" anchor="ctr" anchorCtr="0">
            <a:noAutofit/>
          </a:bodyPr>
          <a:lstStyle>
            <a:lvl1pPr>
              <a:defRPr sz="6800" b="1" baseline="0">
                <a:latin typeface="+mj-ea"/>
                <a:ea typeface="+mj-ea"/>
              </a:defRPr>
            </a:lvl1pPr>
          </a:lstStyle>
          <a:p>
            <a:r>
              <a:rPr lang="en-US" altLang="ja-JP" sz="6800" baseline="0" dirty="0" smtClean="0">
                <a:latin typeface="+mj-ea"/>
                <a:ea typeface="+mj-ea"/>
              </a:rPr>
              <a:t>68pt </a:t>
            </a:r>
            <a:r>
              <a:rPr lang="ja-JP" altLang="en-US" sz="6800" baseline="0" dirty="0" smtClean="0">
                <a:latin typeface="+mj-ea"/>
                <a:ea typeface="+mj-ea"/>
              </a:rPr>
              <a:t>ゴシック</a:t>
            </a:r>
            <a:endParaRPr lang="ja-JP" altLang="en-US" sz="6800" baseline="0" dirty="0">
              <a:latin typeface="+mj-ea"/>
              <a:ea typeface="+mj-ea"/>
            </a:endParaRPr>
          </a:p>
        </p:txBody>
      </p:sp>
    </p:spTree>
    <p:extLst>
      <p:ext uri="{BB962C8B-B14F-4D97-AF65-F5344CB8AC3E}">
        <p14:creationId xmlns:p14="http://schemas.microsoft.com/office/powerpoint/2010/main" val="416765150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pic>
        <p:nvPicPr>
          <p:cNvPr id="3" name="図 2" descr="P06_全体_062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0526" cy="6858000"/>
          </a:xfrm>
          <a:prstGeom prst="rect">
            <a:avLst/>
          </a:prstGeom>
        </p:spPr>
      </p:pic>
      <p:sp>
        <p:nvSpPr>
          <p:cNvPr id="4" name="タイトル 10"/>
          <p:cNvSpPr>
            <a:spLocks noGrp="1"/>
          </p:cNvSpPr>
          <p:nvPr>
            <p:ph type="title" hasCustomPrompt="1"/>
          </p:nvPr>
        </p:nvSpPr>
        <p:spPr>
          <a:xfrm>
            <a:off x="0" y="2128207"/>
            <a:ext cx="9144000" cy="2092881"/>
          </a:xfrm>
          <a:prstGeom prst="rect">
            <a:avLst/>
          </a:prstGeom>
        </p:spPr>
        <p:txBody>
          <a:bodyPr vert="horz" lIns="0" tIns="0" rIns="0" bIns="0" anchor="ctr" anchorCtr="0">
            <a:noAutofit/>
          </a:bodyPr>
          <a:lstStyle>
            <a:lvl1pPr>
              <a:defRPr lang="ja-JP" altLang="en-US" b="1" i="0" dirty="0"/>
            </a:lvl1pPr>
          </a:lstStyle>
          <a:p>
            <a:r>
              <a:rPr lang="en-US" altLang="ja-JP" sz="6800" baseline="0" dirty="0" smtClean="0">
                <a:latin typeface="+mj-ea"/>
                <a:ea typeface="+mj-ea"/>
              </a:rPr>
              <a:t>68pt </a:t>
            </a:r>
            <a:r>
              <a:rPr lang="ja-JP" altLang="en-US" sz="6800" baseline="0" dirty="0" smtClean="0">
                <a:latin typeface="+mj-ea"/>
                <a:ea typeface="+mj-ea"/>
              </a:rPr>
              <a:t>ゴシック</a:t>
            </a:r>
            <a:endParaRPr lang="ja-JP" altLang="en-US" sz="6800" baseline="0" dirty="0">
              <a:latin typeface="+mj-ea"/>
              <a:ea typeface="+mj-ea"/>
            </a:endParaRPr>
          </a:p>
        </p:txBody>
      </p:sp>
    </p:spTree>
    <p:extLst>
      <p:ext uri="{BB962C8B-B14F-4D97-AF65-F5344CB8AC3E}">
        <p14:creationId xmlns:p14="http://schemas.microsoft.com/office/powerpoint/2010/main" val="211246613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03"/>
            <a:ext cx="9140526" cy="6855394"/>
          </a:xfrm>
          <a:prstGeom prst="rect">
            <a:avLst/>
          </a:prstGeom>
        </p:spPr>
      </p:pic>
      <p:sp>
        <p:nvSpPr>
          <p:cNvPr id="4" name="タイトル 10"/>
          <p:cNvSpPr>
            <a:spLocks noGrp="1"/>
          </p:cNvSpPr>
          <p:nvPr>
            <p:ph type="title" hasCustomPrompt="1"/>
          </p:nvPr>
        </p:nvSpPr>
        <p:spPr>
          <a:xfrm>
            <a:off x="0" y="2128207"/>
            <a:ext cx="9144000" cy="2092881"/>
          </a:xfrm>
          <a:prstGeom prst="rect">
            <a:avLst/>
          </a:prstGeom>
        </p:spPr>
        <p:txBody>
          <a:bodyPr vert="horz" lIns="0" tIns="0" rIns="0" bIns="0" anchor="ctr" anchorCtr="0">
            <a:noAutofit/>
          </a:bodyPr>
          <a:lstStyle>
            <a:lvl1pPr>
              <a:defRPr lang="ja-JP" altLang="en-US" b="1" i="0" dirty="0"/>
            </a:lvl1pPr>
          </a:lstStyle>
          <a:p>
            <a:r>
              <a:rPr lang="en-US" altLang="ja-JP" sz="6800" baseline="0" dirty="0" smtClean="0">
                <a:latin typeface="+mj-ea"/>
                <a:ea typeface="+mj-ea"/>
              </a:rPr>
              <a:t>68pt </a:t>
            </a:r>
            <a:r>
              <a:rPr lang="ja-JP" altLang="en-US" sz="6800" baseline="0" dirty="0" smtClean="0">
                <a:latin typeface="+mj-ea"/>
                <a:ea typeface="+mj-ea"/>
              </a:rPr>
              <a:t>ゴシック</a:t>
            </a:r>
            <a:endParaRPr lang="ja-JP" altLang="en-US" sz="6800" baseline="0" dirty="0">
              <a:latin typeface="+mj-ea"/>
              <a:ea typeface="+mj-ea"/>
            </a:endParaRPr>
          </a:p>
        </p:txBody>
      </p:sp>
    </p:spTree>
    <p:extLst>
      <p:ext uri="{BB962C8B-B14F-4D97-AF65-F5344CB8AC3E}">
        <p14:creationId xmlns:p14="http://schemas.microsoft.com/office/powerpoint/2010/main" val="338927475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037107"/>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ショルダー付-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5505"/>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0FCE282-62BF-4D4C-97B4-7CC4E2487B98}" type="datetimeFigureOut">
              <a:rPr kumimoji="1" lang="ja-JP" altLang="en-US" smtClean="0"/>
              <a:pPr/>
              <a:t>2018/9/26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F91F77C-4335-40F6-B0CC-9D58955C99F9}" type="slidenum">
              <a:rPr kumimoji="1" lang="ja-JP" altLang="en-US" smtClean="0"/>
              <a:pPr/>
              <a: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ショルダー無">
    <p:spTree>
      <p:nvGrpSpPr>
        <p:cNvPr id="1" name=""/>
        <p:cNvGrpSpPr/>
        <p:nvPr/>
      </p:nvGrpSpPr>
      <p:grpSpPr>
        <a:xfrm>
          <a:off x="0" y="0"/>
          <a:ext cx="0" cy="0"/>
          <a:chOff x="0" y="0"/>
          <a:chExt cx="0" cy="0"/>
        </a:xfrm>
      </p:grpSpPr>
      <p:pic>
        <p:nvPicPr>
          <p:cNvPr id="5" name="図 4" descr="P18_全体_0627.png"/>
          <p:cNvPicPr>
            <a:picLocks noChangeAspect="1"/>
          </p:cNvPicPr>
          <p:nvPr userDrawn="1"/>
        </p:nvPicPr>
        <p:blipFill rotWithShape="1">
          <a:blip r:embed="rId2">
            <a:extLst>
              <a:ext uri="{28A0092B-C50C-407E-A947-70E740481C1C}">
                <a14:useLocalDpi xmlns:a14="http://schemas.microsoft.com/office/drawing/2010/main" val="0"/>
              </a:ext>
            </a:extLst>
          </a:blip>
          <a:srcRect r="71500"/>
          <a:stretch/>
        </p:blipFill>
        <p:spPr>
          <a:xfrm>
            <a:off x="0" y="0"/>
            <a:ext cx="2604977" cy="6858000"/>
          </a:xfrm>
          <a:prstGeom prst="rect">
            <a:avLst/>
          </a:prstGeom>
        </p:spPr>
      </p:pic>
    </p:spTree>
    <p:extLst>
      <p:ext uri="{BB962C8B-B14F-4D97-AF65-F5344CB8AC3E}">
        <p14:creationId xmlns:p14="http://schemas.microsoft.com/office/powerpoint/2010/main" val="64096526"/>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pSp>
        <p:nvGrpSpPr>
          <p:cNvPr id="3" name="Group 2"/>
          <p:cNvGrpSpPr>
            <a:grpSpLocks/>
          </p:cNvGrpSpPr>
          <p:nvPr userDrawn="1"/>
        </p:nvGrpSpPr>
        <p:grpSpPr bwMode="auto">
          <a:xfrm>
            <a:off x="0" y="0"/>
            <a:ext cx="9144000" cy="6858000"/>
            <a:chOff x="0" y="0"/>
            <a:chExt cx="5760" cy="4320"/>
          </a:xfrm>
        </p:grpSpPr>
        <p:sp>
          <p:nvSpPr>
            <p:cNvPr id="4"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5"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nvGrpSpPr>
            <p:cNvPr id="6" name="Group 5"/>
            <p:cNvGrpSpPr>
              <a:grpSpLocks/>
            </p:cNvGrpSpPr>
            <p:nvPr/>
          </p:nvGrpSpPr>
          <p:grpSpPr bwMode="auto">
            <a:xfrm>
              <a:off x="0" y="672"/>
              <a:ext cx="1806" cy="1989"/>
              <a:chOff x="0" y="672"/>
              <a:chExt cx="1806" cy="1989"/>
            </a:xfrm>
          </p:grpSpPr>
          <p:sp>
            <p:nvSpPr>
              <p:cNvPr id="7"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8"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9"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0"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1"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2"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3"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4"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5"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sp>
            <p:nvSpPr>
              <p:cNvPr id="16"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defRPr/>
                </a:pPr>
                <a:endParaRPr kumimoji="0" lang="ja-JP" altLang="ja-JP" sz="2400" smtClean="0">
                  <a:solidFill>
                    <a:prstClr val="black"/>
                  </a:solidFill>
                  <a:latin typeface="Times New Roman" pitchFamily="18" charset="0"/>
                </a:endParaRPr>
              </a:p>
            </p:txBody>
          </p:sp>
        </p:grpSp>
      </p:grpSp>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17" name="日付プレースホルダ 3"/>
          <p:cNvSpPr>
            <a:spLocks noGrp="1"/>
          </p:cNvSpPr>
          <p:nvPr>
            <p:ph type="dt" sz="half" idx="10"/>
          </p:nvPr>
        </p:nvSpPr>
        <p:spPr/>
        <p:txBody>
          <a:bodyPr/>
          <a:lstStyle>
            <a:lvl1pPr>
              <a:defRPr/>
            </a:lvl1pPr>
          </a:lstStyle>
          <a:p>
            <a:pPr>
              <a:defRPr/>
            </a:pPr>
            <a:fld id="{D23212E9-0A11-4BBA-A2AC-8CF330A89DD6}" type="datetime1">
              <a:rPr lang="ja-JP" altLang="en-US"/>
              <a:pPr>
                <a:defRPr/>
              </a:pPr>
              <a:t>2018/9/26</a:t>
            </a:fld>
            <a:endParaRPr lang="ja-JP" altLang="en-US"/>
          </a:p>
        </p:txBody>
      </p:sp>
      <p:sp>
        <p:nvSpPr>
          <p:cNvPr id="1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19" name="スライド番号プレースホルダ 5"/>
          <p:cNvSpPr>
            <a:spLocks noGrp="1"/>
          </p:cNvSpPr>
          <p:nvPr>
            <p:ph type="sldNum" sz="quarter" idx="12"/>
          </p:nvPr>
        </p:nvSpPr>
        <p:spPr/>
        <p:txBody>
          <a:bodyPr/>
          <a:lstStyle>
            <a:lvl1pPr>
              <a:defRPr/>
            </a:lvl1pPr>
          </a:lstStyle>
          <a:p>
            <a:fld id="{F582DE73-3460-4A5E-9681-D65B35998377}" type="slidenum">
              <a:rPr lang="ja-JP" altLang="en-US"/>
              <a:pPr/>
              <a:t>‹#›</a:t>
            </a:fld>
            <a:endParaRPr lang="ja-JP" altLang="en-US"/>
          </a:p>
        </p:txBody>
      </p:sp>
    </p:spTree>
    <p:extLst>
      <p:ext uri="{BB962C8B-B14F-4D97-AF65-F5344CB8AC3E}">
        <p14:creationId xmlns:p14="http://schemas.microsoft.com/office/powerpoint/2010/main" val="20163783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3BBE77FE-A3E3-4B22-9305-20A1A0DF92FD}"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a:xfrm>
            <a:off x="6804025" y="6597650"/>
            <a:ext cx="2133600" cy="260350"/>
          </a:xfrm>
        </p:spPr>
        <p:txBody>
          <a:bodyPr/>
          <a:lstStyle>
            <a:lvl1pPr>
              <a:defRPr>
                <a:solidFill>
                  <a:schemeClr val="tx1"/>
                </a:solidFill>
              </a:defRPr>
            </a:lvl1pPr>
          </a:lstStyle>
          <a:p>
            <a:fld id="{83DD1FE6-D7A2-440D-8D8E-17535FA27B08}" type="slidenum">
              <a:rPr lang="ja-JP" altLang="en-US">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8441388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72086653-94E5-4FA1-A08F-3B558BCA1870}" type="datetime1">
              <a:rPr lang="ja-JP" altLang="en-US"/>
              <a:pPr>
                <a:defRPr/>
              </a:pPr>
              <a:t>2018/9/26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276D8FF9-B907-413F-A035-6217E25644E5}" type="slidenum">
              <a:rPr lang="ja-JP" altLang="en-US"/>
              <a:pPr/>
              <a:t>‹#›</a:t>
            </a:fld>
            <a:endParaRPr lang="ja-JP" altLang="en-US"/>
          </a:p>
        </p:txBody>
      </p:sp>
    </p:spTree>
    <p:extLst>
      <p:ext uri="{BB962C8B-B14F-4D97-AF65-F5344CB8AC3E}">
        <p14:creationId xmlns:p14="http://schemas.microsoft.com/office/powerpoint/2010/main" val="3262853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0A44B91-2CBC-4CEC-AF52-A8A4280CE715}"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B9E1A0A2-E873-406A-BE68-7F908C48F6C6}" type="slidenum">
              <a:rPr lang="ja-JP" altLang="en-US"/>
              <a:pPr/>
              <a:t>‹#›</a:t>
            </a:fld>
            <a:endParaRPr lang="ja-JP" altLang="en-US"/>
          </a:p>
        </p:txBody>
      </p:sp>
    </p:spTree>
    <p:extLst>
      <p:ext uri="{BB962C8B-B14F-4D97-AF65-F5344CB8AC3E}">
        <p14:creationId xmlns:p14="http://schemas.microsoft.com/office/powerpoint/2010/main" val="24238668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1421ECA-2BAA-4312-8537-1F4B750398E5}" type="datetime1">
              <a:rPr lang="ja-JP" altLang="en-US"/>
              <a:pPr>
                <a:defRPr/>
              </a:pPr>
              <a:t>2018/9/26</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fld id="{7F5CFE01-48D3-409D-88A4-459CF931BDA6}" type="slidenum">
              <a:rPr lang="ja-JP" altLang="en-US"/>
              <a:pPr/>
              <a:t>‹#›</a:t>
            </a:fld>
            <a:endParaRPr lang="ja-JP" altLang="en-US"/>
          </a:p>
        </p:txBody>
      </p:sp>
    </p:spTree>
    <p:extLst>
      <p:ext uri="{BB962C8B-B14F-4D97-AF65-F5344CB8AC3E}">
        <p14:creationId xmlns:p14="http://schemas.microsoft.com/office/powerpoint/2010/main" val="2443528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517D4DC0-8EF9-4E6E-8862-47FBD5C0BBF6}" type="datetime1">
              <a:rPr lang="ja-JP" altLang="en-US"/>
              <a:pPr>
                <a:defRPr/>
              </a:pPr>
              <a:t>2018/9/26</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fld id="{C1270743-708D-481A-8B7D-B6F7FA75918C}" type="slidenum">
              <a:rPr lang="ja-JP" altLang="en-US"/>
              <a:pPr/>
              <a:t>‹#›</a:t>
            </a:fld>
            <a:endParaRPr lang="ja-JP" altLang="en-US"/>
          </a:p>
        </p:txBody>
      </p:sp>
    </p:spTree>
    <p:extLst>
      <p:ext uri="{BB962C8B-B14F-4D97-AF65-F5344CB8AC3E}">
        <p14:creationId xmlns:p14="http://schemas.microsoft.com/office/powerpoint/2010/main" val="4123480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30A4247-AEC8-4BD7-B2E8-E4F55076D872}" type="datetime1">
              <a:rPr lang="ja-JP" altLang="en-US"/>
              <a:pPr>
                <a:defRPr/>
              </a:pPr>
              <a:t>2018/9/26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0F629C62-27B2-4B34-B104-F4B1C13600B5}" type="slidenum">
              <a:rPr lang="ja-JP" altLang="en-US"/>
              <a:pPr/>
              <a:t>‹#›</a:t>
            </a:fld>
            <a:endParaRPr lang="ja-JP" altLang="en-US"/>
          </a:p>
        </p:txBody>
      </p:sp>
    </p:spTree>
    <p:extLst>
      <p:ext uri="{BB962C8B-B14F-4D97-AF65-F5344CB8AC3E}">
        <p14:creationId xmlns:p14="http://schemas.microsoft.com/office/powerpoint/2010/main" val="20343137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31A7B416-663F-4F9F-8A80-863623177127}"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5BBE0EA0-583F-4CCB-BF27-DB8147F97BD9}" type="slidenum">
              <a:rPr lang="ja-JP" altLang="en-US"/>
              <a:pPr/>
              <a:t>‹#›</a:t>
            </a:fld>
            <a:endParaRPr lang="ja-JP" altLang="en-US"/>
          </a:p>
        </p:txBody>
      </p:sp>
    </p:spTree>
    <p:extLst>
      <p:ext uri="{BB962C8B-B14F-4D97-AF65-F5344CB8AC3E}">
        <p14:creationId xmlns:p14="http://schemas.microsoft.com/office/powerpoint/2010/main" val="34445546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803E103-1310-4575-9F15-FA9F123F59F2}" type="datetime1">
              <a:rPr lang="ja-JP" altLang="en-US"/>
              <a:pPr>
                <a:defRPr/>
              </a:pPr>
              <a:t>2018/9/26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05D4F702-E143-4AF7-8E33-07E6F26CF9F4}" type="slidenum">
              <a:rPr lang="ja-JP" altLang="en-US"/>
              <a:pPr/>
              <a:t>‹#›</a:t>
            </a:fld>
            <a:endParaRPr lang="ja-JP" altLang="en-US"/>
          </a:p>
        </p:txBody>
      </p:sp>
    </p:spTree>
    <p:extLst>
      <p:ext uri="{BB962C8B-B14F-4D97-AF65-F5344CB8AC3E}">
        <p14:creationId xmlns:p14="http://schemas.microsoft.com/office/powerpoint/2010/main" val="332036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10.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5.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9.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20.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3.png"/><Relationship Id="rId5" Type="http://schemas.openxmlformats.org/officeDocument/2006/relationships/theme" Target="../theme/theme6.xml"/><Relationship Id="rId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3.png"/><Relationship Id="rId5" Type="http://schemas.openxmlformats.org/officeDocument/2006/relationships/theme" Target="../theme/theme7.xml"/><Relationship Id="rId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image" Target="../media/image3.png"/><Relationship Id="rId5" Type="http://schemas.openxmlformats.org/officeDocument/2006/relationships/theme" Target="../theme/theme8.xml"/><Relationship Id="rId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3.png"/><Relationship Id="rId5" Type="http://schemas.openxmlformats.org/officeDocument/2006/relationships/theme" Target="../theme/theme9.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CE282-62BF-4D4C-97B4-7CC4E2487B98}" type="datetimeFigureOut">
              <a:rPr kumimoji="1" lang="ja-JP" altLang="en-US" smtClean="0"/>
              <a:pPr/>
              <a:t>2018/9/26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1F77C-4335-40F6-B0CC-9D58955C99F9}" type="slidenum">
              <a:rPr kumimoji="1" lang="ja-JP" altLang="en-US" smtClean="0"/>
              <a:pPr/>
              <a:t>‹#›</a:t>
            </a:fld>
            <a:endParaRPr kumimoji="1" lang="ja-JP" altLang="en-US"/>
          </a:p>
        </p:txBody>
      </p:sp>
      <p:pic>
        <p:nvPicPr>
          <p:cNvPr id="10" name="図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511" y="92076"/>
            <a:ext cx="2636563" cy="9606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86260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Lst>
  <p:transition>
    <p:fade/>
  </p:transition>
  <p:timing>
    <p:tnLst>
      <p:par>
        <p:cTn id="1" dur="indefinite" restart="never" nodeType="tmRoot"/>
      </p:par>
    </p:tnLst>
  </p:timing>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50" charset="-128"/>
              </a:defRPr>
            </a:lvl1pPr>
          </a:lstStyle>
          <a:p>
            <a:pPr fontAlgn="base">
              <a:spcBef>
                <a:spcPct val="0"/>
              </a:spcBef>
              <a:spcAft>
                <a:spcPct val="0"/>
              </a:spcAft>
              <a:defRPr/>
            </a:pPr>
            <a:fld id="{DE7FBA75-A237-4040-9C44-3E68F605D95B}" type="datetime1">
              <a:rPr lang="ja-JP" altLang="en-US"/>
              <a:pPr fontAlgn="base">
                <a:spcBef>
                  <a:spcPct val="0"/>
                </a:spcBef>
                <a:spcAft>
                  <a:spcPct val="0"/>
                </a:spcAft>
                <a:defRPr/>
              </a:pPr>
              <a:t>2018/9/26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74A29A4D-B368-481E-BACA-91B9E1A58358}" type="slidenum">
              <a:rPr lang="ja-JP" altLang="en-US" smtClean="0"/>
              <a:pPr fontAlgn="base">
                <a:spcBef>
                  <a:spcPct val="0"/>
                </a:spcBef>
                <a:spcAft>
                  <a:spcPct val="0"/>
                </a:spcAft>
              </a:pPr>
              <a:t>‹#›</a:t>
            </a:fld>
            <a:endParaRPr lang="ja-JP" altLang="en-US" smtClean="0"/>
          </a:p>
        </p:txBody>
      </p:sp>
    </p:spTree>
    <p:extLst>
      <p:ext uri="{BB962C8B-B14F-4D97-AF65-F5344CB8AC3E}">
        <p14:creationId xmlns:p14="http://schemas.microsoft.com/office/powerpoint/2010/main" val="227272228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50" charset="-128"/>
              </a:defRPr>
            </a:lvl1pPr>
          </a:lstStyle>
          <a:p>
            <a:pPr fontAlgn="base">
              <a:spcBef>
                <a:spcPct val="0"/>
              </a:spcBef>
              <a:spcAft>
                <a:spcPct val="0"/>
              </a:spcAft>
              <a:defRPr/>
            </a:pPr>
            <a:fld id="{DE7FBA75-A237-4040-9C44-3E68F605D95B}" type="datetime1">
              <a:rPr lang="ja-JP" altLang="en-US"/>
              <a:pPr fontAlgn="base">
                <a:spcBef>
                  <a:spcPct val="0"/>
                </a:spcBef>
                <a:spcAft>
                  <a:spcPct val="0"/>
                </a:spcAft>
                <a:defRPr/>
              </a:pPr>
              <a:t>2018/9/26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74A29A4D-B368-481E-BACA-91B9E1A58358}" type="slidenum">
              <a:rPr lang="ja-JP" altLang="en-US" smtClean="0"/>
              <a:pPr fontAlgn="base">
                <a:spcBef>
                  <a:spcPct val="0"/>
                </a:spcBef>
                <a:spcAft>
                  <a:spcPct val="0"/>
                </a:spcAft>
              </a:pPr>
              <a:t>‹#›</a:t>
            </a:fld>
            <a:endParaRPr lang="ja-JP" altLang="en-US" smtClean="0"/>
          </a:p>
        </p:txBody>
      </p:sp>
    </p:spTree>
    <p:extLst>
      <p:ext uri="{BB962C8B-B14F-4D97-AF65-F5344CB8AC3E}">
        <p14:creationId xmlns:p14="http://schemas.microsoft.com/office/powerpoint/2010/main" val="118504020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50" charset="-128"/>
              </a:defRPr>
            </a:lvl1pPr>
          </a:lstStyle>
          <a:p>
            <a:pPr fontAlgn="base">
              <a:spcBef>
                <a:spcPct val="0"/>
              </a:spcBef>
              <a:spcAft>
                <a:spcPct val="0"/>
              </a:spcAft>
              <a:defRPr/>
            </a:pPr>
            <a:fld id="{DE7FBA75-A237-4040-9C44-3E68F605D95B}" type="datetime1">
              <a:rPr lang="ja-JP" altLang="en-US"/>
              <a:pPr fontAlgn="base">
                <a:spcBef>
                  <a:spcPct val="0"/>
                </a:spcBef>
                <a:spcAft>
                  <a:spcPct val="0"/>
                </a:spcAft>
                <a:defRPr/>
              </a:pPr>
              <a:t>2018/9/26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74A29A4D-B368-481E-BACA-91B9E1A58358}" type="slidenum">
              <a:rPr lang="ja-JP" altLang="en-US" smtClean="0"/>
              <a:pPr fontAlgn="base">
                <a:spcBef>
                  <a:spcPct val="0"/>
                </a:spcBef>
                <a:spcAft>
                  <a:spcPct val="0"/>
                </a:spcAft>
              </a:pPr>
              <a:t>‹#›</a:t>
            </a:fld>
            <a:endParaRPr lang="ja-JP" altLang="en-US" smtClean="0"/>
          </a:p>
        </p:txBody>
      </p:sp>
    </p:spTree>
    <p:extLst>
      <p:ext uri="{BB962C8B-B14F-4D97-AF65-F5344CB8AC3E}">
        <p14:creationId xmlns:p14="http://schemas.microsoft.com/office/powerpoint/2010/main" val="19717791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50" charset="-128"/>
              </a:defRPr>
            </a:lvl1pPr>
          </a:lstStyle>
          <a:p>
            <a:pPr fontAlgn="base">
              <a:spcBef>
                <a:spcPct val="0"/>
              </a:spcBef>
              <a:spcAft>
                <a:spcPct val="0"/>
              </a:spcAft>
              <a:defRPr/>
            </a:pPr>
            <a:fld id="{DE7FBA75-A237-4040-9C44-3E68F605D95B}" type="datetime1">
              <a:rPr lang="ja-JP" altLang="en-US"/>
              <a:pPr fontAlgn="base">
                <a:spcBef>
                  <a:spcPct val="0"/>
                </a:spcBef>
                <a:spcAft>
                  <a:spcPct val="0"/>
                </a:spcAft>
                <a:defRPr/>
              </a:pPr>
              <a:t>2018/9/26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74A29A4D-B368-481E-BACA-91B9E1A58358}" type="slidenum">
              <a:rPr lang="ja-JP" altLang="en-US" smtClean="0"/>
              <a:pPr fontAlgn="base">
                <a:spcBef>
                  <a:spcPct val="0"/>
                </a:spcBef>
                <a:spcAft>
                  <a:spcPct val="0"/>
                </a:spcAft>
              </a:pPr>
              <a:t>‹#›</a:t>
            </a:fld>
            <a:endParaRPr lang="ja-JP" altLang="en-US" smtClean="0"/>
          </a:p>
        </p:txBody>
      </p:sp>
    </p:spTree>
    <p:extLst>
      <p:ext uri="{BB962C8B-B14F-4D97-AF65-F5344CB8AC3E}">
        <p14:creationId xmlns:p14="http://schemas.microsoft.com/office/powerpoint/2010/main" val="92239287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50" charset="-128"/>
              </a:defRPr>
            </a:lvl1pPr>
          </a:lstStyle>
          <a:p>
            <a:pPr fontAlgn="base">
              <a:spcBef>
                <a:spcPct val="0"/>
              </a:spcBef>
              <a:spcAft>
                <a:spcPct val="0"/>
              </a:spcAft>
              <a:defRPr/>
            </a:pPr>
            <a:fld id="{DE7FBA75-A237-4040-9C44-3E68F605D95B}" type="datetime1">
              <a:rPr lang="ja-JP" altLang="en-US"/>
              <a:pPr fontAlgn="base">
                <a:spcBef>
                  <a:spcPct val="0"/>
                </a:spcBef>
                <a:spcAft>
                  <a:spcPct val="0"/>
                </a:spcAft>
                <a:defRPr/>
              </a:pPr>
              <a:t>2018/9/26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74A29A4D-B368-481E-BACA-91B9E1A58358}" type="slidenum">
              <a:rPr lang="ja-JP" altLang="en-US" smtClean="0"/>
              <a:pPr fontAlgn="base">
                <a:spcBef>
                  <a:spcPct val="0"/>
                </a:spcBef>
                <a:spcAft>
                  <a:spcPct val="0"/>
                </a:spcAft>
              </a:pPr>
              <a:t>‹#›</a:t>
            </a:fld>
            <a:endParaRPr lang="ja-JP" altLang="en-US" smtClean="0"/>
          </a:p>
        </p:txBody>
      </p:sp>
    </p:spTree>
    <p:extLst>
      <p:ext uri="{BB962C8B-B14F-4D97-AF65-F5344CB8AC3E}">
        <p14:creationId xmlns:p14="http://schemas.microsoft.com/office/powerpoint/2010/main" val="420364077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rPr>
              <a:t>June 23, 2017</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F8F3D-23FF-46C0-A25C-5BFEC1A26592}"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図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7153" y="5953040"/>
            <a:ext cx="4211960" cy="716320"/>
          </a:xfrm>
          <a:prstGeom prst="rect">
            <a:avLst/>
          </a:prstGeom>
        </p:spPr>
      </p:pic>
    </p:spTree>
    <p:extLst>
      <p:ext uri="{BB962C8B-B14F-4D97-AF65-F5344CB8AC3E}">
        <p14:creationId xmlns:p14="http://schemas.microsoft.com/office/powerpoint/2010/main" val="518114150"/>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ctr" defTabSz="914400" rtl="0" eaLnBrk="1" latinLnBrk="0" hangingPunct="1">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Rectangle 14"/>
          <p:cNvSpPr txBox="1">
            <a:spLocks noChangeArrowheads="1"/>
          </p:cNvSpPr>
          <p:nvPr userDrawn="1"/>
        </p:nvSpPr>
        <p:spPr bwMode="auto">
          <a:xfrm>
            <a:off x="-468560" y="332752"/>
            <a:ext cx="9607301" cy="864000"/>
          </a:xfrm>
          <a:prstGeom prst="chevron">
            <a:avLst/>
          </a:prstGeom>
          <a:solidFill>
            <a:srgbClr val="8E1728"/>
          </a:solidFill>
          <a:ln>
            <a:miter lim="800000"/>
            <a:headEnd/>
            <a:tailEnd/>
          </a:ln>
        </p:spPr>
        <p:txBody>
          <a:bodyPr wrap="none" lIns="144000" tIns="108000" rIns="72000" bIns="108000" anchor="ctr" anchorCtr="0">
            <a:noAutofit/>
          </a:bodyPr>
          <a:lstStyle>
            <a:lvl1pPr algn="ctr" defTabSz="914400" rtl="0" eaLnBrk="1" latinLnBrk="0" hangingPunct="1">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gn="l"/>
            <a:endParaRPr lang="ja-JP" altLang="en-US" sz="3600" b="1">
              <a:solidFill>
                <a:prstClr val="white"/>
              </a:solidFill>
              <a:effectLst>
                <a:outerShdw blurRad="38100" dist="38100" dir="2700000" algn="tl">
                  <a:srgbClr val="000000">
                    <a:alpha val="43137"/>
                  </a:srgbClr>
                </a:outerShdw>
              </a:effectLst>
              <a:latin typeface="Calibri"/>
              <a:ea typeface="Meiryo UI" pitchFamily="50" charset="-128"/>
            </a:endParaRPr>
          </a:p>
        </p:txBody>
      </p:sp>
    </p:spTree>
    <p:extLst>
      <p:ext uri="{BB962C8B-B14F-4D97-AF65-F5344CB8AC3E}">
        <p14:creationId xmlns:p14="http://schemas.microsoft.com/office/powerpoint/2010/main" val="95454812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9C61C-E76E-42FD-B090-2F4379B92807}"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8C4C8-0290-4948-9752-B55B2C1357E3}"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Rectangle 14"/>
          <p:cNvSpPr txBox="1">
            <a:spLocks noChangeArrowheads="1"/>
          </p:cNvSpPr>
          <p:nvPr userDrawn="1"/>
        </p:nvSpPr>
        <p:spPr bwMode="auto">
          <a:xfrm>
            <a:off x="-468560" y="332752"/>
            <a:ext cx="9607301" cy="864000"/>
          </a:xfrm>
          <a:prstGeom prst="chevron">
            <a:avLst/>
          </a:prstGeom>
          <a:solidFill>
            <a:srgbClr val="8E1728"/>
          </a:solidFill>
          <a:ln>
            <a:miter lim="800000"/>
            <a:headEnd/>
            <a:tailEnd/>
          </a:ln>
        </p:spPr>
        <p:txBody>
          <a:bodyPr wrap="none" lIns="144000" tIns="108000" rIns="72000" bIns="108000" anchor="ctr" anchorCtr="0">
            <a:noAutofit/>
          </a:bodyPr>
          <a:lstStyle>
            <a:lvl1pPr algn="ctr" defTabSz="914400" rtl="0" eaLnBrk="1" latinLnBrk="0" hangingPunct="1">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gn="l"/>
            <a:endParaRPr lang="ja-JP" altLang="en-US" sz="3600" b="1">
              <a:solidFill>
                <a:prstClr val="white"/>
              </a:solidFill>
              <a:effectLst>
                <a:outerShdw blurRad="38100" dist="38100" dir="2700000" algn="tl">
                  <a:srgbClr val="000000">
                    <a:alpha val="43137"/>
                  </a:srgbClr>
                </a:outerShdw>
              </a:effectLst>
              <a:latin typeface="Calibri"/>
              <a:ea typeface="Meiryo UI" pitchFamily="50" charset="-128"/>
            </a:endParaRPr>
          </a:p>
        </p:txBody>
      </p:sp>
    </p:spTree>
    <p:extLst>
      <p:ext uri="{BB962C8B-B14F-4D97-AF65-F5344CB8AC3E}">
        <p14:creationId xmlns:p14="http://schemas.microsoft.com/office/powerpoint/2010/main" val="250334676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223EB-9DEC-4361-A746-EC60B5A27B2C}" type="datetimeFigureOut">
              <a:rPr kumimoji="0" lang="en-SG" smtClean="0">
                <a:solidFill>
                  <a:prstClr val="black">
                    <a:tint val="75000"/>
                  </a:prstClr>
                </a:solidFill>
              </a:rPr>
              <a:pPr/>
              <a:t>26/9/2018</a:t>
            </a:fld>
            <a:endParaRPr kumimoji="0" lang="en-SG">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SG">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93714-C5B0-47F1-AEC3-4FE29410165A}" type="slidenum">
              <a:rPr kumimoji="0" lang="en-SG" smtClean="0">
                <a:solidFill>
                  <a:prstClr val="black">
                    <a:tint val="75000"/>
                  </a:prstClr>
                </a:solidFill>
              </a:rPr>
              <a:pPr/>
              <a:t>‹#›</a:t>
            </a:fld>
            <a:endParaRPr kumimoji="0" lang="en-SG">
              <a:solidFill>
                <a:prstClr val="black">
                  <a:tint val="75000"/>
                </a:prstClr>
              </a:solidFill>
            </a:endParaRPr>
          </a:p>
        </p:txBody>
      </p:sp>
    </p:spTree>
    <p:extLst>
      <p:ext uri="{BB962C8B-B14F-4D97-AF65-F5344CB8AC3E}">
        <p14:creationId xmlns:p14="http://schemas.microsoft.com/office/powerpoint/2010/main" val="508751564"/>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lum/>
          </a:blip>
          <a:srcRect/>
          <a:stretch>
            <a:fillRect l="-2000" r="-2000"/>
          </a:stretch>
        </a:blip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pitchFamily="34"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pitchFamily="34"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endParaRPr lang="ja-JP" altLang="ja-JP">
              <a:solidFill>
                <a:prstClr val="black">
                  <a:tint val="75000"/>
                </a:prstClr>
              </a:solidFill>
              <a:latin typeface="Arial" pitchFamily="34" charset="0"/>
            </a:endParaRPr>
          </a:p>
        </p:txBody>
      </p:sp>
    </p:spTree>
    <p:extLst>
      <p:ext uri="{BB962C8B-B14F-4D97-AF65-F5344CB8AC3E}">
        <p14:creationId xmlns:p14="http://schemas.microsoft.com/office/powerpoint/2010/main" val="552723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223EB-9DEC-4361-A746-EC60B5A27B2C}" type="datetimeFigureOut">
              <a:rPr kumimoji="0" lang="en-SG" smtClean="0">
                <a:solidFill>
                  <a:prstClr val="black">
                    <a:tint val="75000"/>
                  </a:prstClr>
                </a:solidFill>
              </a:rPr>
              <a:pPr/>
              <a:t>26/9/2018</a:t>
            </a:fld>
            <a:endParaRPr kumimoji="0" lang="en-SG">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SG">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93714-C5B0-47F1-AEC3-4FE29410165A}" type="slidenum">
              <a:rPr kumimoji="0" lang="en-SG" smtClean="0">
                <a:solidFill>
                  <a:prstClr val="black">
                    <a:tint val="75000"/>
                  </a:prstClr>
                </a:solidFill>
              </a:rPr>
              <a:pPr/>
              <a:t>‹#›</a:t>
            </a:fld>
            <a:endParaRPr kumimoji="0" lang="en-SG">
              <a:solidFill>
                <a:prstClr val="black">
                  <a:tint val="75000"/>
                </a:prstClr>
              </a:solidFill>
            </a:endParaRPr>
          </a:p>
        </p:txBody>
      </p:sp>
    </p:spTree>
    <p:extLst>
      <p:ext uri="{BB962C8B-B14F-4D97-AF65-F5344CB8AC3E}">
        <p14:creationId xmlns:p14="http://schemas.microsoft.com/office/powerpoint/2010/main" val="419866220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D157CA-6535-4BD7-83C6-122D3704120A}" type="datetimeFigureOut">
              <a:rPr lang="ja-JP" altLang="en-US" smtClean="0">
                <a:solidFill>
                  <a:prstClr val="black">
                    <a:tint val="75000"/>
                  </a:prstClr>
                </a:solidFill>
              </a:rPr>
              <a:pPr/>
              <a:t>2018/9/26</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75492A-BAC5-468A-BF13-19348F2B8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686069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lum/>
          </a:blip>
          <a:srcRect/>
          <a:stretch>
            <a:fillRect l="-2000" r="-2000"/>
          </a:stretch>
        </a:blip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pitchFamily="34"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pitchFamily="34"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endParaRPr lang="ja-JP" altLang="ja-JP">
              <a:solidFill>
                <a:prstClr val="black">
                  <a:tint val="75000"/>
                </a:prstClr>
              </a:solidFill>
              <a:latin typeface="Arial" pitchFamily="34" charset="0"/>
            </a:endParaRPr>
          </a:p>
        </p:txBody>
      </p:sp>
    </p:spTree>
    <p:extLst>
      <p:ext uri="{BB962C8B-B14F-4D97-AF65-F5344CB8AC3E}">
        <p14:creationId xmlns:p14="http://schemas.microsoft.com/office/powerpoint/2010/main" val="25547854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lum/>
          </a:blip>
          <a:srcRect/>
          <a:stretch>
            <a:fillRect l="-2000" r="-2000"/>
          </a:stretch>
        </a:blip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pitchFamily="34"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pitchFamily="34"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endParaRPr lang="ja-JP" altLang="ja-JP">
              <a:solidFill>
                <a:prstClr val="black">
                  <a:tint val="75000"/>
                </a:prstClr>
              </a:solidFill>
              <a:latin typeface="Arial" pitchFamily="34" charset="0"/>
            </a:endParaRPr>
          </a:p>
        </p:txBody>
      </p:sp>
    </p:spTree>
    <p:extLst>
      <p:ext uri="{BB962C8B-B14F-4D97-AF65-F5344CB8AC3E}">
        <p14:creationId xmlns:p14="http://schemas.microsoft.com/office/powerpoint/2010/main" val="110133665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lum/>
          </a:blip>
          <a:srcRect/>
          <a:stretch>
            <a:fillRect l="-2000" r="-2000"/>
          </a:stretch>
        </a:blip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pitchFamily="34"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solidFill>
                <a:prstClr val="black">
                  <a:tint val="75000"/>
                </a:prstClr>
              </a:solidFill>
              <a:latin typeface="Arial" pitchFamily="34"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endParaRPr lang="ja-JP" altLang="ja-JP">
              <a:solidFill>
                <a:prstClr val="black">
                  <a:tint val="75000"/>
                </a:prstClr>
              </a:solidFill>
              <a:latin typeface="Arial" pitchFamily="34" charset="0"/>
            </a:endParaRPr>
          </a:p>
        </p:txBody>
      </p:sp>
    </p:spTree>
    <p:extLst>
      <p:ext uri="{BB962C8B-B14F-4D97-AF65-F5344CB8AC3E}">
        <p14:creationId xmlns:p14="http://schemas.microsoft.com/office/powerpoint/2010/main" val="316069873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67544" y="274638"/>
            <a:ext cx="8208000" cy="86400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6"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bg1"/>
                </a:solidFill>
              </a:defRPr>
            </a:lvl1pPr>
          </a:lstStyle>
          <a:p>
            <a:fld id="{65330E89-EBE7-4F89-B5B5-47C2D44CD4F3}" type="slidenum">
              <a:rPr lang="ja-JP" altLang="en-US" smtClean="0">
                <a:solidFill>
                  <a:prstClr val="white"/>
                </a:solidFill>
              </a:rPr>
              <a:pPr/>
              <a:t>‹#›</a:t>
            </a:fld>
            <a:endParaRPr lang="ja-JP" altLang="en-US" dirty="0">
              <a:solidFill>
                <a:prstClr val="white"/>
              </a:solidFill>
            </a:endParaRPr>
          </a:p>
        </p:txBody>
      </p:sp>
      <p:pic>
        <p:nvPicPr>
          <p:cNvPr id="10" name="図 9" descr="uiwhit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750" y="6417384"/>
            <a:ext cx="360000" cy="360000"/>
          </a:xfrm>
          <a:prstGeom prst="rect">
            <a:avLst/>
          </a:prstGeom>
        </p:spPr>
      </p:pic>
      <p:sp>
        <p:nvSpPr>
          <p:cNvPr id="3" name="正方形/長方形 2"/>
          <p:cNvSpPr/>
          <p:nvPr userDrawn="1"/>
        </p:nvSpPr>
        <p:spPr>
          <a:xfrm>
            <a:off x="3379763" y="6423860"/>
            <a:ext cx="2736304" cy="3600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white"/>
                </a:solidFill>
                <a:latin typeface="Meiryo UI" pitchFamily="50" charset="-128"/>
                <a:ea typeface="Meiryo UI" pitchFamily="50" charset="-128"/>
                <a:cs typeface="Meiryo UI" pitchFamily="50" charset="-128"/>
              </a:rPr>
              <a:t>WASEDA</a:t>
            </a:r>
            <a:r>
              <a:rPr lang="ja-JP" altLang="en-US" sz="1400" dirty="0">
                <a:solidFill>
                  <a:prstClr val="white"/>
                </a:solidFill>
                <a:latin typeface="Meiryo UI" pitchFamily="50" charset="-128"/>
                <a:ea typeface="Meiryo UI" pitchFamily="50" charset="-128"/>
                <a:cs typeface="Meiryo UI" pitchFamily="50" charset="-128"/>
              </a:rPr>
              <a:t> </a:t>
            </a:r>
            <a:r>
              <a:rPr lang="en-US" altLang="ja-JP" sz="1400" dirty="0">
                <a:solidFill>
                  <a:prstClr val="white"/>
                </a:solidFill>
                <a:latin typeface="Meiryo UI" pitchFamily="50" charset="-128"/>
                <a:ea typeface="Meiryo UI" pitchFamily="50" charset="-128"/>
                <a:cs typeface="Meiryo UI" pitchFamily="50" charset="-128"/>
              </a:rPr>
              <a:t>University</a:t>
            </a:r>
            <a:endParaRPr lang="ja-JP" altLang="en-US" sz="1400" dirty="0">
              <a:solidFill>
                <a:prstClr val="white"/>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3488946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Lst>
  <p:hf hdr="0" ftr="0" dt="0"/>
  <p:txStyles>
    <p:titleStyle>
      <a:lvl1pPr algn="l" defTabSz="914400" rtl="0" eaLnBrk="1" latinLnBrk="0" hangingPunct="1">
        <a:spcBef>
          <a:spcPct val="0"/>
        </a:spcBef>
        <a:buNone/>
        <a:defRPr kumimoji="1" sz="3200" b="1" kern="1200">
          <a:solidFill>
            <a:schemeClr val="tx1"/>
          </a:solidFill>
          <a:latin typeface="Meiryo UI" pitchFamily="50" charset="-128"/>
          <a:ea typeface="Meiryo UI" pitchFamily="50" charset="-128"/>
          <a:cs typeface="Meiryo UI" pitchFamily="50" charset="-128"/>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eiryo UI" pitchFamily="50" charset="-128"/>
          <a:ea typeface="Meiryo UI" pitchFamily="50" charset="-128"/>
          <a:cs typeface="Meiryo UI" pitchFamily="50" charset="-128"/>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eiryo UI" pitchFamily="50" charset="-128"/>
          <a:ea typeface="Meiryo UI" pitchFamily="50" charset="-128"/>
          <a:cs typeface="Meiryo UI" pitchFamily="50" charset="-128"/>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eiryo UI" pitchFamily="50" charset="-128"/>
          <a:ea typeface="Meiryo UI" pitchFamily="50" charset="-128"/>
          <a:cs typeface="Meiryo UI"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67544" y="274638"/>
            <a:ext cx="8208000" cy="86400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6"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bg1"/>
                </a:solidFill>
              </a:defRPr>
            </a:lvl1pPr>
          </a:lstStyle>
          <a:p>
            <a:fld id="{65330E89-EBE7-4F89-B5B5-47C2D44CD4F3}" type="slidenum">
              <a:rPr lang="ja-JP" altLang="en-US" smtClean="0">
                <a:solidFill>
                  <a:prstClr val="white"/>
                </a:solidFill>
              </a:rPr>
              <a:pPr/>
              <a:t>‹#›</a:t>
            </a:fld>
            <a:endParaRPr lang="ja-JP" altLang="en-US" dirty="0">
              <a:solidFill>
                <a:prstClr val="white"/>
              </a:solidFill>
            </a:endParaRPr>
          </a:p>
        </p:txBody>
      </p:sp>
      <p:pic>
        <p:nvPicPr>
          <p:cNvPr id="10" name="図 9" descr="uiwhit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750" y="6417384"/>
            <a:ext cx="360000" cy="360000"/>
          </a:xfrm>
          <a:prstGeom prst="rect">
            <a:avLst/>
          </a:prstGeom>
        </p:spPr>
      </p:pic>
      <p:sp>
        <p:nvSpPr>
          <p:cNvPr id="3" name="正方形/長方形 2"/>
          <p:cNvSpPr/>
          <p:nvPr userDrawn="1"/>
        </p:nvSpPr>
        <p:spPr>
          <a:xfrm>
            <a:off x="3379763" y="6423860"/>
            <a:ext cx="2736304" cy="3600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white"/>
                </a:solidFill>
                <a:latin typeface="Meiryo UI" pitchFamily="50" charset="-128"/>
                <a:ea typeface="Meiryo UI" pitchFamily="50" charset="-128"/>
                <a:cs typeface="Meiryo UI" pitchFamily="50" charset="-128"/>
              </a:rPr>
              <a:t>WASEDA</a:t>
            </a:r>
            <a:r>
              <a:rPr lang="ja-JP" altLang="en-US" sz="1400" dirty="0">
                <a:solidFill>
                  <a:prstClr val="white"/>
                </a:solidFill>
                <a:latin typeface="Meiryo UI" pitchFamily="50" charset="-128"/>
                <a:ea typeface="Meiryo UI" pitchFamily="50" charset="-128"/>
                <a:cs typeface="Meiryo UI" pitchFamily="50" charset="-128"/>
              </a:rPr>
              <a:t> </a:t>
            </a:r>
            <a:r>
              <a:rPr lang="en-US" altLang="ja-JP" sz="1400" dirty="0">
                <a:solidFill>
                  <a:prstClr val="white"/>
                </a:solidFill>
                <a:latin typeface="Meiryo UI" pitchFamily="50" charset="-128"/>
                <a:ea typeface="Meiryo UI" pitchFamily="50" charset="-128"/>
                <a:cs typeface="Meiryo UI" pitchFamily="50" charset="-128"/>
              </a:rPr>
              <a:t>University</a:t>
            </a:r>
            <a:endParaRPr lang="ja-JP" altLang="en-US" sz="1400" dirty="0">
              <a:solidFill>
                <a:prstClr val="white"/>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78611269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Lst>
  <p:hf hdr="0" ftr="0" dt="0"/>
  <p:txStyles>
    <p:titleStyle>
      <a:lvl1pPr algn="l" defTabSz="914400" rtl="0" eaLnBrk="1" latinLnBrk="0" hangingPunct="1">
        <a:spcBef>
          <a:spcPct val="0"/>
        </a:spcBef>
        <a:buNone/>
        <a:defRPr kumimoji="1" sz="3200" b="1" kern="1200">
          <a:solidFill>
            <a:schemeClr val="tx1"/>
          </a:solidFill>
          <a:latin typeface="Meiryo UI" pitchFamily="50" charset="-128"/>
          <a:ea typeface="Meiryo UI" pitchFamily="50" charset="-128"/>
          <a:cs typeface="Meiryo UI" pitchFamily="50" charset="-128"/>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eiryo UI" pitchFamily="50" charset="-128"/>
          <a:ea typeface="Meiryo UI" pitchFamily="50" charset="-128"/>
          <a:cs typeface="Meiryo UI" pitchFamily="50" charset="-128"/>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eiryo UI" pitchFamily="50" charset="-128"/>
          <a:ea typeface="Meiryo UI" pitchFamily="50" charset="-128"/>
          <a:cs typeface="Meiryo UI" pitchFamily="50" charset="-128"/>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eiryo UI" pitchFamily="50" charset="-128"/>
          <a:ea typeface="Meiryo UI" pitchFamily="50" charset="-128"/>
          <a:cs typeface="Meiryo UI"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67544" y="274638"/>
            <a:ext cx="8208000" cy="86400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6"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bg1"/>
                </a:solidFill>
              </a:defRPr>
            </a:lvl1pPr>
          </a:lstStyle>
          <a:p>
            <a:fld id="{65330E89-EBE7-4F89-B5B5-47C2D44CD4F3}" type="slidenum">
              <a:rPr lang="ja-JP" altLang="en-US" smtClean="0">
                <a:solidFill>
                  <a:prstClr val="white"/>
                </a:solidFill>
              </a:rPr>
              <a:pPr/>
              <a:t>‹#›</a:t>
            </a:fld>
            <a:endParaRPr lang="ja-JP" altLang="en-US" dirty="0">
              <a:solidFill>
                <a:prstClr val="white"/>
              </a:solidFill>
            </a:endParaRPr>
          </a:p>
        </p:txBody>
      </p:sp>
      <p:pic>
        <p:nvPicPr>
          <p:cNvPr id="10" name="図 9" descr="uiwhit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750" y="6417384"/>
            <a:ext cx="360000" cy="360000"/>
          </a:xfrm>
          <a:prstGeom prst="rect">
            <a:avLst/>
          </a:prstGeom>
        </p:spPr>
      </p:pic>
      <p:sp>
        <p:nvSpPr>
          <p:cNvPr id="3" name="正方形/長方形 2"/>
          <p:cNvSpPr/>
          <p:nvPr userDrawn="1"/>
        </p:nvSpPr>
        <p:spPr>
          <a:xfrm>
            <a:off x="3379763" y="6423860"/>
            <a:ext cx="2736304" cy="3600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white"/>
                </a:solidFill>
                <a:latin typeface="Meiryo UI" pitchFamily="50" charset="-128"/>
                <a:ea typeface="Meiryo UI" pitchFamily="50" charset="-128"/>
                <a:cs typeface="Meiryo UI" pitchFamily="50" charset="-128"/>
              </a:rPr>
              <a:t>WASEDA</a:t>
            </a:r>
            <a:r>
              <a:rPr lang="ja-JP" altLang="en-US" sz="1400" dirty="0">
                <a:solidFill>
                  <a:prstClr val="white"/>
                </a:solidFill>
                <a:latin typeface="Meiryo UI" pitchFamily="50" charset="-128"/>
                <a:ea typeface="Meiryo UI" pitchFamily="50" charset="-128"/>
                <a:cs typeface="Meiryo UI" pitchFamily="50" charset="-128"/>
              </a:rPr>
              <a:t> </a:t>
            </a:r>
            <a:r>
              <a:rPr lang="en-US" altLang="ja-JP" sz="1400" dirty="0">
                <a:solidFill>
                  <a:prstClr val="white"/>
                </a:solidFill>
                <a:latin typeface="Meiryo UI" pitchFamily="50" charset="-128"/>
                <a:ea typeface="Meiryo UI" pitchFamily="50" charset="-128"/>
                <a:cs typeface="Meiryo UI" pitchFamily="50" charset="-128"/>
              </a:rPr>
              <a:t>University</a:t>
            </a:r>
            <a:endParaRPr lang="ja-JP" altLang="en-US" sz="1400" dirty="0">
              <a:solidFill>
                <a:prstClr val="white"/>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3849857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Lst>
  <p:hf hdr="0" ftr="0" dt="0"/>
  <p:txStyles>
    <p:titleStyle>
      <a:lvl1pPr algn="l" defTabSz="914400" rtl="0" eaLnBrk="1" latinLnBrk="0" hangingPunct="1">
        <a:spcBef>
          <a:spcPct val="0"/>
        </a:spcBef>
        <a:buNone/>
        <a:defRPr kumimoji="1" sz="3200" b="1" kern="1200">
          <a:solidFill>
            <a:schemeClr val="tx1"/>
          </a:solidFill>
          <a:latin typeface="Meiryo UI" pitchFamily="50" charset="-128"/>
          <a:ea typeface="Meiryo UI" pitchFamily="50" charset="-128"/>
          <a:cs typeface="Meiryo UI" pitchFamily="50" charset="-128"/>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eiryo UI" pitchFamily="50" charset="-128"/>
          <a:ea typeface="Meiryo UI" pitchFamily="50" charset="-128"/>
          <a:cs typeface="Meiryo UI" pitchFamily="50" charset="-128"/>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eiryo UI" pitchFamily="50" charset="-128"/>
          <a:ea typeface="Meiryo UI" pitchFamily="50" charset="-128"/>
          <a:cs typeface="Meiryo UI" pitchFamily="50" charset="-128"/>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eiryo UI" pitchFamily="50" charset="-128"/>
          <a:ea typeface="Meiryo UI" pitchFamily="50" charset="-128"/>
          <a:cs typeface="Meiryo UI"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67544" y="274638"/>
            <a:ext cx="8208000" cy="86400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6" name="スライド番号プレースホルダ 5"/>
          <p:cNvSpPr>
            <a:spLocks noGrp="1"/>
          </p:cNvSpPr>
          <p:nvPr>
            <p:ph type="sldNum" sz="quarter" idx="4"/>
          </p:nvPr>
        </p:nvSpPr>
        <p:spPr>
          <a:xfrm>
            <a:off x="6830888" y="6412259"/>
            <a:ext cx="2133600" cy="365125"/>
          </a:xfrm>
          <a:prstGeom prst="rect">
            <a:avLst/>
          </a:prstGeom>
        </p:spPr>
        <p:txBody>
          <a:bodyPr vert="horz" lIns="91440" tIns="45720" rIns="91440" bIns="45720" rtlCol="0" anchor="ctr"/>
          <a:lstStyle>
            <a:lvl1pPr algn="r">
              <a:defRPr sz="1200">
                <a:solidFill>
                  <a:schemeClr val="bg1"/>
                </a:solidFill>
              </a:defRPr>
            </a:lvl1pPr>
          </a:lstStyle>
          <a:p>
            <a:fld id="{65330E89-EBE7-4F89-B5B5-47C2D44CD4F3}" type="slidenum">
              <a:rPr lang="ja-JP" altLang="en-US" smtClean="0">
                <a:solidFill>
                  <a:prstClr val="white"/>
                </a:solidFill>
              </a:rPr>
              <a:pPr/>
              <a:t>‹#›</a:t>
            </a:fld>
            <a:endParaRPr lang="ja-JP" altLang="en-US" dirty="0">
              <a:solidFill>
                <a:prstClr val="white"/>
              </a:solidFill>
            </a:endParaRPr>
          </a:p>
        </p:txBody>
      </p:sp>
      <p:pic>
        <p:nvPicPr>
          <p:cNvPr id="10" name="図 9" descr="uiwhit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80750" y="6417384"/>
            <a:ext cx="360000" cy="360000"/>
          </a:xfrm>
          <a:prstGeom prst="rect">
            <a:avLst/>
          </a:prstGeom>
        </p:spPr>
      </p:pic>
      <p:sp>
        <p:nvSpPr>
          <p:cNvPr id="3" name="正方形/長方形 2"/>
          <p:cNvSpPr/>
          <p:nvPr userDrawn="1"/>
        </p:nvSpPr>
        <p:spPr>
          <a:xfrm>
            <a:off x="3379763" y="6423860"/>
            <a:ext cx="2736304" cy="3600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white"/>
                </a:solidFill>
                <a:latin typeface="Meiryo UI" pitchFamily="50" charset="-128"/>
                <a:ea typeface="Meiryo UI" pitchFamily="50" charset="-128"/>
                <a:cs typeface="Meiryo UI" pitchFamily="50" charset="-128"/>
              </a:rPr>
              <a:t>WASEDA</a:t>
            </a:r>
            <a:r>
              <a:rPr lang="ja-JP" altLang="en-US" sz="1400" dirty="0">
                <a:solidFill>
                  <a:prstClr val="white"/>
                </a:solidFill>
                <a:latin typeface="Meiryo UI" pitchFamily="50" charset="-128"/>
                <a:ea typeface="Meiryo UI" pitchFamily="50" charset="-128"/>
                <a:cs typeface="Meiryo UI" pitchFamily="50" charset="-128"/>
              </a:rPr>
              <a:t> </a:t>
            </a:r>
            <a:r>
              <a:rPr lang="en-US" altLang="ja-JP" sz="1400" dirty="0">
                <a:solidFill>
                  <a:prstClr val="white"/>
                </a:solidFill>
                <a:latin typeface="Meiryo UI" pitchFamily="50" charset="-128"/>
                <a:ea typeface="Meiryo UI" pitchFamily="50" charset="-128"/>
                <a:cs typeface="Meiryo UI" pitchFamily="50" charset="-128"/>
              </a:rPr>
              <a:t>University</a:t>
            </a:r>
            <a:endParaRPr lang="ja-JP" altLang="en-US" sz="1400" dirty="0">
              <a:solidFill>
                <a:prstClr val="white"/>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60648933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Lst>
  <p:hf hdr="0" ftr="0" dt="0"/>
  <p:txStyles>
    <p:titleStyle>
      <a:lvl1pPr algn="l" defTabSz="914400" rtl="0" eaLnBrk="1" latinLnBrk="0" hangingPunct="1">
        <a:spcBef>
          <a:spcPct val="0"/>
        </a:spcBef>
        <a:buNone/>
        <a:defRPr kumimoji="1" sz="3200" b="1" kern="1200">
          <a:solidFill>
            <a:schemeClr val="tx1"/>
          </a:solidFill>
          <a:latin typeface="Meiryo UI" pitchFamily="50" charset="-128"/>
          <a:ea typeface="Meiryo UI" pitchFamily="50" charset="-128"/>
          <a:cs typeface="Meiryo UI" pitchFamily="50" charset="-128"/>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eiryo UI" pitchFamily="50" charset="-128"/>
          <a:ea typeface="Meiryo UI" pitchFamily="50" charset="-128"/>
          <a:cs typeface="Meiryo UI" pitchFamily="50" charset="-128"/>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eiryo UI" pitchFamily="50" charset="-128"/>
          <a:ea typeface="Meiryo UI" pitchFamily="50" charset="-128"/>
          <a:cs typeface="Meiryo UI" pitchFamily="50" charset="-128"/>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eiryo UI" pitchFamily="50" charset="-128"/>
          <a:ea typeface="Meiryo UI" pitchFamily="50" charset="-128"/>
          <a:cs typeface="Meiryo UI"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9.png"/><Relationship Id="rId4" Type="http://schemas.openxmlformats.org/officeDocument/2006/relationships/diagramLayout" Target="../diagrams/layout1.xml"/><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machi-photo.net/photo/0/00174.JPG" TargetMode="External"/><Relationship Id="rId11" Type="http://schemas.openxmlformats.org/officeDocument/2006/relationships/image" Target="../media/image87.gif"/><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jpeg"/><Relationship Id="rId3" Type="http://schemas.openxmlformats.org/officeDocument/2006/relationships/image" Target="../media/image21.png"/><Relationship Id="rId7" Type="http://schemas.openxmlformats.org/officeDocument/2006/relationships/image" Target="../media/image94.pn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notesSlide" Target="../notesSlides/notesSlide17.xml"/><Relationship Id="rId16"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jpe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jpeg"/></Relationships>
</file>

<file path=ppt/slides/_rels/slide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1.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1.png"/><Relationship Id="rId7"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21.png"/><Relationship Id="rId7" Type="http://schemas.openxmlformats.org/officeDocument/2006/relationships/image" Target="../media/image12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jpeg"/><Relationship Id="rId5" Type="http://schemas.microsoft.com/office/2007/relationships/hdphoto" Target="../media/hdphoto1.wdp"/><Relationship Id="rId10" Type="http://schemas.openxmlformats.org/officeDocument/2006/relationships/image" Target="../media/image125.jpeg"/><Relationship Id="rId4" Type="http://schemas.openxmlformats.org/officeDocument/2006/relationships/image" Target="../media/image120.png"/><Relationship Id="rId9" Type="http://schemas.openxmlformats.org/officeDocument/2006/relationships/image" Target="../media/image124.jpg"/></Relationships>
</file>

<file path=ppt/slides/_rels/slide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image.infoseek.rakuten.co.jp/content/seiji/politician/0000573.jpg" TargetMode="External"/><Relationship Id="rId13" Type="http://schemas.openxmlformats.org/officeDocument/2006/relationships/image" Target="../media/image137.jpeg"/><Relationship Id="rId3" Type="http://schemas.openxmlformats.org/officeDocument/2006/relationships/image" Target="../media/image129.jpeg"/><Relationship Id="rId7" Type="http://schemas.openxmlformats.org/officeDocument/2006/relationships/image" Target="../media/image132.jpeg"/><Relationship Id="rId12" Type="http://schemas.openxmlformats.org/officeDocument/2006/relationships/image" Target="../media/image136.jpeg"/><Relationship Id="rId17" Type="http://schemas.openxmlformats.org/officeDocument/2006/relationships/image" Target="../media/image141.jpeg"/><Relationship Id="rId2" Type="http://schemas.openxmlformats.org/officeDocument/2006/relationships/notesSlide" Target="../notesSlides/notesSlide23.xml"/><Relationship Id="rId16"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31.jpeg"/><Relationship Id="rId11" Type="http://schemas.openxmlformats.org/officeDocument/2006/relationships/image" Target="../media/image135.jpeg"/><Relationship Id="rId5" Type="http://schemas.openxmlformats.org/officeDocument/2006/relationships/image" Target="../media/image130.jpeg"/><Relationship Id="rId15" Type="http://schemas.openxmlformats.org/officeDocument/2006/relationships/image" Target="../media/image139.jpg"/><Relationship Id="rId10" Type="http://schemas.openxmlformats.org/officeDocument/2006/relationships/image" Target="../media/image134.jpeg"/><Relationship Id="rId4" Type="http://schemas.openxmlformats.org/officeDocument/2006/relationships/hyperlink" Target="http://images.google.co.jp/imgres?imgurl=http://blog-imgs-29.fc2.com/s/i/n/since1853/20090701061813c89.jpg&amp;imgrefurl=http://since1853.blog45.fc2.com/blog-entry-18.html&amp;usg=__y2xBpmA08e2-KWHAQX3rQKfGN3M=&amp;h=370&amp;w=300&amp;sz=65&amp;hl=ja&amp;start=6&amp;sig2=5uXpjVjMjJyl8R8BLBL5yQ&amp;um=1&amp;tbnid=IzTuX_JRJFEaaM:&amp;tbnh=122&amp;tbnw=99&amp;prev=/images?q=%E7%AB%B9%E4%B8%8B+%E7%99%BB&amp;hl=ja&amp;lr=&amp;rlz=1G1GGLQ_JAJP315&amp;sa=N&amp;um=1&amp;ei=OvqRSp3JJ8uNkAWHz_S7Cg" TargetMode="External"/><Relationship Id="rId9" Type="http://schemas.openxmlformats.org/officeDocument/2006/relationships/image" Target="../media/image133.jpeg"/><Relationship Id="rId14" Type="http://schemas.openxmlformats.org/officeDocument/2006/relationships/image" Target="../media/image138.jpeg"/></Relationships>
</file>

<file path=ppt/slides/_rels/slide24.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2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3.png"/></Relationships>
</file>

<file path=ppt/slides/_rels/slide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3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5.png"/><Relationship Id="rId7" Type="http://schemas.openxmlformats.org/officeDocument/2006/relationships/image" Target="../media/image1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6.png"/></Relationships>
</file>

<file path=ppt/slides/_rels/slide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3.png"/><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image" Target="../media/image168.jpe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3.png"/></Relationships>
</file>

<file path=ppt/slides/_rels/slide3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mailto:admission@list.waseda.jp" TargetMode="External"/><Relationship Id="rId7" Type="http://schemas.openxmlformats.org/officeDocument/2006/relationships/image" Target="../media/image176.png"/><Relationship Id="rId2" Type="http://schemas.openxmlformats.org/officeDocument/2006/relationships/hyperlink" Target="mailto:taipei-office@list.waseda.jp" TargetMode="Externa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hyperlink" Target="mailto:sils-ent@list.waseda.jp" TargetMode="External"/><Relationship Id="rId9" Type="http://schemas.openxmlformats.org/officeDocument/2006/relationships/image" Target="../media/image178.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jpeg"/><Relationship Id="rId3" Type="http://schemas.openxmlformats.org/officeDocument/2006/relationships/image" Target="../media/image34.png"/><Relationship Id="rId7" Type="http://schemas.openxmlformats.org/officeDocument/2006/relationships/image" Target="../media/image36.jpe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google.co.jp/url?q=http://blog.livedoor.jp/lindau/archives/50634198.html&amp;sa=U&amp;ei=qAN7U7zDHsvbkgXkzYGgDw&amp;ved=0CDwQ9QEwBzgU&amp;usg=AFQjCNF5LI4G9xqAy3_-Nby40MgHsG-LAg" TargetMode="External"/><Relationship Id="rId11" Type="http://schemas.openxmlformats.org/officeDocument/2006/relationships/image" Target="../media/image39.gif"/><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hyperlink" Target="https://www.google.co.jp/url?q=http://ja.wikipedia.org/wiki/%E6%9D%B1%E4%BA%AC%E3%82%B9%E3%82%AB%E3%82%A4%E3%83%84%E3%83%AA%E3%83%BC&amp;sa=U&amp;ei=uAF7U8XTHIyLkwX1m4CIAg&amp;ved=0CC4Q9QEwAA&amp;usg=AFQjCNHahAIks-zgfEDjU9dcX_1CZJnU_g" TargetMode="External"/><Relationship Id="rId9" Type="http://schemas.openxmlformats.org/officeDocument/2006/relationships/hyperlink" Target="https://www.google.co.jp/url?q=https://www.gotokyo.org/jp/tourists/topics_event/topics/120918/topics.html&amp;sa=U&amp;ei=8wF7U824K8XvkAXr-4H4Ag&amp;ved=0CDQQ9QEwAw&amp;usg=AFQjCNEkY3aClWpc8w_qbjJQCToFQxpZcQ"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wmf"/><Relationship Id="rId7" Type="http://schemas.openxmlformats.org/officeDocument/2006/relationships/image" Target="../media/image18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4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37.xml"/><Relationship Id="rId1" Type="http://schemas.openxmlformats.org/officeDocument/2006/relationships/slideLayout" Target="../slideLayouts/slideLayout192.xml"/></Relationships>
</file>

<file path=ppt/slides/_rels/slide44.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38.xml"/><Relationship Id="rId1" Type="http://schemas.openxmlformats.org/officeDocument/2006/relationships/slideLayout" Target="../slideLayouts/slideLayout204.xml"/><Relationship Id="rId4" Type="http://schemas.openxmlformats.org/officeDocument/2006/relationships/image" Target="../media/image190.gi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1.xml"/><Relationship Id="rId1" Type="http://schemas.openxmlformats.org/officeDocument/2006/relationships/slideLayout" Target="../slideLayouts/slideLayout29.xml"/><Relationship Id="rId5" Type="http://schemas.openxmlformats.org/officeDocument/2006/relationships/image" Target="../media/image194.jpeg"/><Relationship Id="rId4" Type="http://schemas.openxmlformats.org/officeDocument/2006/relationships/image" Target="../media/image193.png"/></Relationships>
</file>

<file path=ppt/slides/_rels/slide4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5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5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6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Layout" Target="../slideLayouts/slideLayout168.xml"/><Relationship Id="rId1" Type="http://schemas.openxmlformats.org/officeDocument/2006/relationships/vmlDrawing" Target="../drawings/vmlDrawing3.vml"/><Relationship Id="rId6" Type="http://schemas.openxmlformats.org/officeDocument/2006/relationships/image" Target="../media/image198.emf"/><Relationship Id="rId5" Type="http://schemas.openxmlformats.org/officeDocument/2006/relationships/package" Target="../embeddings/Microsoft_Excel_Worksheet2.xlsx"/><Relationship Id="rId4" Type="http://schemas.openxmlformats.org/officeDocument/2006/relationships/chart" Target="../charts/chart1.xml"/></Relationships>
</file>

<file path=ppt/slides/_rels/slide5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8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42.xml"/><Relationship Id="rId1" Type="http://schemas.openxmlformats.org/officeDocument/2006/relationships/slideLayout" Target="../slideLayouts/slideLayout66.xml"/><Relationship Id="rId5" Type="http://schemas.openxmlformats.org/officeDocument/2006/relationships/image" Target="../media/image206.jpeg"/><Relationship Id="rId4" Type="http://schemas.openxmlformats.org/officeDocument/2006/relationships/image" Target="../media/image205.png"/></Relationships>
</file>

<file path=ppt/slides/_rels/slide59.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10.JPG"/><Relationship Id="rId5" Type="http://schemas.openxmlformats.org/officeDocument/2006/relationships/image" Target="../media/image209.JPG"/><Relationship Id="rId4" Type="http://schemas.openxmlformats.org/officeDocument/2006/relationships/image" Target="../media/image208.JP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0.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image" Target="../media/image211.gif"/><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3.jpe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4.png"/><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88.xml"/><Relationship Id="rId4" Type="http://schemas.openxmlformats.org/officeDocument/2006/relationships/image" Target="../media/image217.png"/></Relationships>
</file>

<file path=ppt/slides/_rels/slide6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220.png"/><Relationship Id="rId4" Type="http://schemas.openxmlformats.org/officeDocument/2006/relationships/image" Target="../media/image219.png"/></Relationships>
</file>

<file path=ppt/slides/_rels/slide67.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31.png"/><Relationship Id="rId3" Type="http://schemas.openxmlformats.org/officeDocument/2006/relationships/image" Target="../media/image221.png"/><Relationship Id="rId7" Type="http://schemas.openxmlformats.org/officeDocument/2006/relationships/image" Target="../media/image225.png"/><Relationship Id="rId12" Type="http://schemas.openxmlformats.org/officeDocument/2006/relationships/image" Target="../media/image230.png"/><Relationship Id="rId2" Type="http://schemas.openxmlformats.org/officeDocument/2006/relationships/notesSlide" Target="../notesSlides/notesSlide45.xml"/><Relationship Id="rId16" Type="http://schemas.openxmlformats.org/officeDocument/2006/relationships/image" Target="../media/image234.png"/><Relationship Id="rId1" Type="http://schemas.openxmlformats.org/officeDocument/2006/relationships/slideLayout" Target="../slideLayouts/slideLayout12.xml"/><Relationship Id="rId6" Type="http://schemas.openxmlformats.org/officeDocument/2006/relationships/image" Target="../media/image224.png"/><Relationship Id="rId11" Type="http://schemas.openxmlformats.org/officeDocument/2006/relationships/image" Target="../media/image229.png"/><Relationship Id="rId5" Type="http://schemas.openxmlformats.org/officeDocument/2006/relationships/image" Target="../media/image223.png"/><Relationship Id="rId15" Type="http://schemas.openxmlformats.org/officeDocument/2006/relationships/image" Target="../media/image233.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 Id="rId14" Type="http://schemas.openxmlformats.org/officeDocument/2006/relationships/image" Target="../media/image232.png"/></Relationships>
</file>

<file path=ppt/slides/_rels/slide68.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238.png"/><Relationship Id="rId11" Type="http://schemas.openxmlformats.org/officeDocument/2006/relationships/image" Target="../media/image243.png"/><Relationship Id="rId5" Type="http://schemas.openxmlformats.org/officeDocument/2006/relationships/image" Target="../media/image237.png"/><Relationship Id="rId10" Type="http://schemas.openxmlformats.org/officeDocument/2006/relationships/image" Target="../media/image242.png"/><Relationship Id="rId4" Type="http://schemas.openxmlformats.org/officeDocument/2006/relationships/image" Target="../media/image236.png"/><Relationship Id="rId9" Type="http://schemas.openxmlformats.org/officeDocument/2006/relationships/image" Target="../media/image241.png"/></Relationships>
</file>

<file path=ppt/slides/_rels/slide69.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4.png"/><Relationship Id="rId7" Type="http://schemas.openxmlformats.org/officeDocument/2006/relationships/image" Target="../media/image248.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70.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 Id="rId9" Type="http://schemas.openxmlformats.org/officeDocument/2006/relationships/image" Target="../media/image256.png"/></Relationships>
</file>

<file path=ppt/slides/_rels/slide7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220.png"/></Relationships>
</file>

<file path=ppt/slides/_rels/slide72.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50.xml"/><Relationship Id="rId1" Type="http://schemas.openxmlformats.org/officeDocument/2006/relationships/slideLayout" Target="../slideLayouts/slideLayout91.xml"/><Relationship Id="rId4" Type="http://schemas.openxmlformats.org/officeDocument/2006/relationships/image" Target="../media/image259.png"/></Relationships>
</file>

<file path=ppt/slides/_rels/slide7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62.png"/><Relationship Id="rId4" Type="http://schemas.openxmlformats.org/officeDocument/2006/relationships/image" Target="../media/image261.png"/></Relationships>
</file>

<file path=ppt/slides/_rels/slide74.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0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8.xml"/></Relationships>
</file>

<file path=ppt/slides/_rels/slide7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s>
</file>

<file path=ppt/slides/_rels/slide77.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54.xml"/><Relationship Id="rId1" Type="http://schemas.openxmlformats.org/officeDocument/2006/relationships/slideLayout" Target="../slideLayouts/slideLayout131.xml"/><Relationship Id="rId5" Type="http://schemas.openxmlformats.org/officeDocument/2006/relationships/image" Target="../media/image269.png"/><Relationship Id="rId4" Type="http://schemas.openxmlformats.org/officeDocument/2006/relationships/image" Target="../media/image268.png"/></Relationships>
</file>

<file path=ppt/slides/_rels/slide78.xml.rels><?xml version="1.0" encoding="UTF-8" standalone="yes"?>
<Relationships xmlns="http://schemas.openxmlformats.org/package/2006/relationships"><Relationship Id="rId8" Type="http://schemas.openxmlformats.org/officeDocument/2006/relationships/image" Target="../media/image274.jpeg"/><Relationship Id="rId3" Type="http://schemas.openxmlformats.org/officeDocument/2006/relationships/hyperlink" Target="http://www.humanoid.waseda.ac.jp/booklet/kato_2.html" TargetMode="External"/><Relationship Id="rId7" Type="http://schemas.openxmlformats.org/officeDocument/2006/relationships/image" Target="../media/image273.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jpeg"/></Relationships>
</file>

<file path=ppt/slides/_rels/slide79.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jpeg"/><Relationship Id="rId7" Type="http://schemas.openxmlformats.org/officeDocument/2006/relationships/image" Target="../media/image27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78.png"/><Relationship Id="rId5" Type="http://schemas.openxmlformats.org/officeDocument/2006/relationships/image" Target="../media/image277.png"/><Relationship Id="rId10" Type="http://schemas.openxmlformats.org/officeDocument/2006/relationships/image" Target="../media/image282.png"/><Relationship Id="rId4" Type="http://schemas.openxmlformats.org/officeDocument/2006/relationships/image" Target="../media/image276.jpeg"/><Relationship Id="rId9" Type="http://schemas.openxmlformats.org/officeDocument/2006/relationships/image" Target="../media/image281.jpe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80.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57.xml"/><Relationship Id="rId1" Type="http://schemas.openxmlformats.org/officeDocument/2006/relationships/slideLayout" Target="../slideLayouts/slideLayout144.xml"/><Relationship Id="rId6" Type="http://schemas.openxmlformats.org/officeDocument/2006/relationships/image" Target="../media/image286.png"/><Relationship Id="rId11" Type="http://schemas.openxmlformats.org/officeDocument/2006/relationships/image" Target="../media/image259.png"/><Relationship Id="rId5" Type="http://schemas.openxmlformats.org/officeDocument/2006/relationships/image" Target="../media/image285.png"/><Relationship Id="rId10" Type="http://schemas.openxmlformats.org/officeDocument/2006/relationships/image" Target="../media/image290.png"/><Relationship Id="rId4" Type="http://schemas.openxmlformats.org/officeDocument/2006/relationships/image" Target="../media/image284.png"/><Relationship Id="rId9" Type="http://schemas.openxmlformats.org/officeDocument/2006/relationships/image" Target="../media/image289.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0000513915\Desktop\waseda空撮.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25" t="16309" r="16353" b="18774"/>
          <a:stretch/>
        </p:blipFill>
        <p:spPr bwMode="auto">
          <a:xfrm>
            <a:off x="-36512" y="-27384"/>
            <a:ext cx="9180512" cy="6885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836712"/>
            <a:ext cx="9217024" cy="201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404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9234"/>
            <a:ext cx="9144000" cy="3134768"/>
          </a:xfrm>
          <a:prstGeom prst="rect">
            <a:avLst/>
          </a:prstGeom>
        </p:spPr>
      </p:pic>
      <p:sp>
        <p:nvSpPr>
          <p:cNvPr id="27650" name="Rectangle 5"/>
          <p:cNvSpPr>
            <a:spLocks noChangeArrowheads="1"/>
          </p:cNvSpPr>
          <p:nvPr/>
        </p:nvSpPr>
        <p:spPr bwMode="auto">
          <a:xfrm>
            <a:off x="4645435" y="845709"/>
            <a:ext cx="184731" cy="300082"/>
          </a:xfrm>
          <a:prstGeom prst="rect">
            <a:avLst/>
          </a:prstGeom>
          <a:noFill/>
          <a:ln w="9525">
            <a:noFill/>
            <a:miter lim="800000"/>
            <a:headEnd/>
            <a:tailEnd/>
          </a:ln>
        </p:spPr>
        <p:txBody>
          <a:bodyPr wrap="none" anchor="ctr">
            <a:spAutoFit/>
          </a:bodyPr>
          <a:lstStyle/>
          <a:p>
            <a:pPr algn="ctr" defTabSz="685800">
              <a:defRPr/>
            </a:pPr>
            <a:endParaRPr kumimoji="0" lang="ja-JP" altLang="en-US" sz="1350">
              <a:solidFill>
                <a:prstClr val="black"/>
              </a:solidFill>
              <a:latin typeface="Calibri" panose="020F0502020204030204"/>
              <a:ea typeface="ＭＳ Ｐゴシック" panose="020B0600070205080204" pitchFamily="50" charset="-128"/>
            </a:endParaRPr>
          </a:p>
        </p:txBody>
      </p:sp>
      <p:pic>
        <p:nvPicPr>
          <p:cNvPr id="16" name="図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7984" y="163287"/>
            <a:ext cx="637200" cy="637200"/>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 y="4916522"/>
            <a:ext cx="9180052" cy="1968862"/>
          </a:xfrm>
          <a:prstGeom prst="rect">
            <a:avLst/>
          </a:prstGeom>
        </p:spPr>
      </p:pic>
      <p:sp>
        <p:nvSpPr>
          <p:cNvPr id="22" name="正方形/長方形 21"/>
          <p:cNvSpPr/>
          <p:nvPr/>
        </p:nvSpPr>
        <p:spPr>
          <a:xfrm>
            <a:off x="107504" y="4941168"/>
            <a:ext cx="4249047" cy="1985159"/>
          </a:xfrm>
          <a:prstGeom prst="rect">
            <a:avLst/>
          </a:prstGeom>
        </p:spPr>
        <p:txBody>
          <a:bodyPr wrap="square">
            <a:spAutoFit/>
          </a:bodyPr>
          <a:lstStyle/>
          <a:p>
            <a:pPr defTabSz="685800">
              <a:defRPr/>
            </a:pPr>
            <a:r>
              <a:rPr lang="zh-TW" altLang="en-US" sz="1400" b="1" dirty="0" smtClean="0">
                <a:solidFill>
                  <a:prstClr val="white"/>
                </a:solidFill>
                <a:latin typeface="微軟正黑體" panose="020B0604030504040204" pitchFamily="34" charset="-120"/>
                <a:ea typeface="微軟正黑體" panose="020B0604030504040204" pitchFamily="34" charset="-120"/>
              </a:rPr>
              <a:t>一般</a:t>
            </a:r>
            <a:r>
              <a:rPr lang="zh-TW" altLang="en-US" sz="1400" b="1" dirty="0">
                <a:solidFill>
                  <a:prstClr val="white"/>
                </a:solidFill>
                <a:latin typeface="微軟正黑體" panose="020B0604030504040204" pitchFamily="34" charset="-120"/>
                <a:ea typeface="微軟正黑體" panose="020B0604030504040204" pitchFamily="34" charset="-120"/>
              </a:rPr>
              <a:t>課程 </a:t>
            </a:r>
            <a:r>
              <a:rPr lang="en-US" altLang="zh-TW" sz="1400" b="1" dirty="0">
                <a:solidFill>
                  <a:prstClr val="white"/>
                </a:solidFill>
                <a:latin typeface="微軟正黑體" panose="020B0604030504040204" pitchFamily="34" charset="-120"/>
                <a:ea typeface="微軟正黑體" panose="020B0604030504040204" pitchFamily="34" charset="-120"/>
              </a:rPr>
              <a:t>/ </a:t>
            </a:r>
            <a:r>
              <a:rPr lang="zh-TW" altLang="en-US" sz="1400" b="1" dirty="0">
                <a:solidFill>
                  <a:prstClr val="white"/>
                </a:solidFill>
                <a:latin typeface="微軟正黑體" panose="020B0604030504040204" pitchFamily="34" charset="-120"/>
                <a:ea typeface="微軟正黑體" panose="020B0604030504040204" pitchFamily="34" charset="-120"/>
              </a:rPr>
              <a:t>專題研討會 課程範例</a:t>
            </a:r>
          </a:p>
          <a:p>
            <a:pPr defTabSz="685800">
              <a:defRPr/>
            </a:pPr>
            <a:endParaRPr lang="en-US" altLang="ja-JP" sz="1000" b="1" dirty="0">
              <a:solidFill>
                <a:prstClr val="white"/>
              </a:solidFill>
              <a:latin typeface="微軟正黑體" panose="020B0604030504040204" pitchFamily="34" charset="-120"/>
              <a:ea typeface="微軟正黑體" panose="020B0604030504040204" pitchFamily="34" charset="-120"/>
            </a:endParaRPr>
          </a:p>
          <a:p>
            <a:pPr marL="214313" indent="-214313" defTabSz="685800">
              <a:buFont typeface="Arial" pitchFamily="34" charset="0"/>
              <a:buChar char="•"/>
              <a:defRPr/>
            </a:pPr>
            <a:r>
              <a:rPr lang="en-US" altLang="ja-JP" sz="1200" b="1" dirty="0">
                <a:solidFill>
                  <a:prstClr val="white"/>
                </a:solidFill>
                <a:latin typeface="微軟正黑體" panose="020B0604030504040204" pitchFamily="34" charset="-120"/>
                <a:ea typeface="微軟正黑體" panose="020B0604030504040204" pitchFamily="34" charset="-120"/>
              </a:rPr>
              <a:t>Gender Studies</a:t>
            </a:r>
          </a:p>
          <a:p>
            <a:pPr marL="214313" indent="-214313" defTabSz="685800">
              <a:buFont typeface="Arial" pitchFamily="34" charset="0"/>
              <a:buChar char="•"/>
              <a:defRPr/>
            </a:pPr>
            <a:r>
              <a:rPr lang="en-US" altLang="ja-JP" sz="1200" b="1" dirty="0">
                <a:solidFill>
                  <a:prstClr val="white"/>
                </a:solidFill>
                <a:latin typeface="微軟正黑體" panose="020B0604030504040204" pitchFamily="34" charset="-120"/>
                <a:ea typeface="微軟正黑體" panose="020B0604030504040204" pitchFamily="34" charset="-120"/>
              </a:rPr>
              <a:t>Islamic Area Studies </a:t>
            </a:r>
          </a:p>
          <a:p>
            <a:pPr marL="214313" indent="-214313" defTabSz="685800">
              <a:buFont typeface="Arial" pitchFamily="34" charset="0"/>
              <a:buChar char="•"/>
              <a:defRPr/>
            </a:pPr>
            <a:r>
              <a:rPr lang="en-US" altLang="ja-JP" sz="1200" b="1" dirty="0">
                <a:solidFill>
                  <a:prstClr val="white"/>
                </a:solidFill>
                <a:latin typeface="微軟正黑體" panose="020B0604030504040204" pitchFamily="34" charset="-120"/>
                <a:ea typeface="微軟正黑體" panose="020B0604030504040204" pitchFamily="34" charset="-120"/>
              </a:rPr>
              <a:t>Media History</a:t>
            </a:r>
          </a:p>
          <a:p>
            <a:pPr marL="214313" indent="-214313" defTabSz="685800">
              <a:buFont typeface="Arial" pitchFamily="34" charset="0"/>
              <a:buChar char="•"/>
              <a:defRPr/>
            </a:pPr>
            <a:r>
              <a:rPr lang="en-US" altLang="ja-JP" sz="1200" b="1" dirty="0">
                <a:solidFill>
                  <a:prstClr val="white"/>
                </a:solidFill>
                <a:latin typeface="微軟正黑體" panose="020B0604030504040204" pitchFamily="34" charset="-120"/>
                <a:ea typeface="微軟正黑體" panose="020B0604030504040204" pitchFamily="34" charset="-120"/>
              </a:rPr>
              <a:t>Japanese Economy and Industry</a:t>
            </a:r>
          </a:p>
          <a:p>
            <a:pPr marL="214313" indent="-214313" defTabSz="685800">
              <a:buFont typeface="Arial" pitchFamily="34" charset="0"/>
              <a:buChar char="•"/>
              <a:defRPr/>
            </a:pPr>
            <a:r>
              <a:rPr lang="en-US" altLang="ja-JP" sz="1200" b="1" dirty="0">
                <a:solidFill>
                  <a:prstClr val="white"/>
                </a:solidFill>
                <a:latin typeface="微軟正黑體" panose="020B0604030504040204" pitchFamily="34" charset="-120"/>
                <a:ea typeface="微軟正黑體" panose="020B0604030504040204" pitchFamily="34" charset="-120"/>
              </a:rPr>
              <a:t>Conflict Resolution and Peace</a:t>
            </a:r>
          </a:p>
          <a:p>
            <a:pPr marL="214313" indent="-214313" defTabSz="685800">
              <a:buFont typeface="Arial" pitchFamily="34" charset="0"/>
              <a:buChar char="•"/>
              <a:defRPr/>
            </a:pPr>
            <a:r>
              <a:rPr lang="en-US" altLang="ja-JP" sz="1200" b="1" dirty="0">
                <a:solidFill>
                  <a:prstClr val="white"/>
                </a:solidFill>
                <a:latin typeface="微軟正黑體" panose="020B0604030504040204" pitchFamily="34" charset="-120"/>
                <a:ea typeface="微軟正黑體" panose="020B0604030504040204" pitchFamily="34" charset="-120"/>
              </a:rPr>
              <a:t>Building Economic Development and Social Change</a:t>
            </a:r>
            <a:endParaRPr lang="en-US" altLang="ja-JP" sz="1000" b="1" dirty="0">
              <a:solidFill>
                <a:prstClr val="white"/>
              </a:solidFill>
              <a:latin typeface="微軟正黑體" panose="020B0604030504040204" pitchFamily="34" charset="-120"/>
              <a:ea typeface="微軟正黑體" panose="020B0604030504040204" pitchFamily="34" charset="-120"/>
            </a:endParaRPr>
          </a:p>
          <a:p>
            <a:pPr marL="214313" indent="-214313">
              <a:buFont typeface="Arial" pitchFamily="34" charset="0"/>
              <a:buChar char="•"/>
              <a:defRPr/>
            </a:pPr>
            <a:r>
              <a:rPr lang="en-US" altLang="ja-JP" sz="1200" b="1" dirty="0">
                <a:solidFill>
                  <a:prstClr val="white"/>
                </a:solidFill>
                <a:latin typeface="微軟正黑體" panose="020B0604030504040204" pitchFamily="34" charset="-120"/>
                <a:ea typeface="微軟正黑體" panose="020B0604030504040204" pitchFamily="34" charset="-120"/>
              </a:rPr>
              <a:t>History of Advertising and Consumer Culture</a:t>
            </a:r>
          </a:p>
          <a:p>
            <a:pPr marL="214313" indent="-214313">
              <a:buFont typeface="Arial" pitchFamily="34" charset="0"/>
              <a:buChar char="•"/>
              <a:defRPr/>
            </a:pPr>
            <a:r>
              <a:rPr lang="en-US" altLang="ja-JP" sz="1200" b="1" dirty="0">
                <a:solidFill>
                  <a:prstClr val="white"/>
                </a:solidFill>
                <a:latin typeface="微軟正黑體" panose="020B0604030504040204" pitchFamily="34" charset="-120"/>
                <a:ea typeface="微軟正黑體" panose="020B0604030504040204" pitchFamily="34" charset="-120"/>
              </a:rPr>
              <a:t>Language and Globalization</a:t>
            </a:r>
            <a:endParaRPr lang="ja-JP" altLang="en-US" sz="1200" dirty="0">
              <a:solidFill>
                <a:prstClr val="black"/>
              </a:solidFill>
              <a:latin typeface="微軟正黑體" panose="020B0604030504040204" pitchFamily="34" charset="-120"/>
              <a:ea typeface="微軟正黑體" panose="020B0604030504040204" pitchFamily="34" charset="-120"/>
            </a:endParaRPr>
          </a:p>
        </p:txBody>
      </p:sp>
      <p:sp>
        <p:nvSpPr>
          <p:cNvPr id="23" name="コンテンツ プレースホルダ 2"/>
          <p:cNvSpPr txBox="1">
            <a:spLocks/>
          </p:cNvSpPr>
          <p:nvPr/>
        </p:nvSpPr>
        <p:spPr bwMode="auto">
          <a:xfrm>
            <a:off x="5436096" y="145419"/>
            <a:ext cx="5231429" cy="566627"/>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defTabSz="685800" eaLnBrk="0" hangingPunct="0">
              <a:spcBef>
                <a:spcPct val="20000"/>
              </a:spcBef>
              <a:defRPr/>
            </a:pPr>
            <a:r>
              <a:rPr lang="zh-TW" altLang="en-US" sz="1800" b="1" dirty="0" smtClean="0">
                <a:solidFill>
                  <a:prstClr val="black"/>
                </a:solidFill>
                <a:latin typeface="微軟正黑體" panose="020B0604030504040204" pitchFamily="34" charset="-120"/>
                <a:ea typeface="微軟正黑體" panose="020B0604030504040204" pitchFamily="34" charset="-120"/>
              </a:rPr>
              <a:t>國際教養學科</a:t>
            </a:r>
            <a:endParaRPr lang="en-US" altLang="ja-JP" sz="1800" b="1" dirty="0">
              <a:solidFill>
                <a:prstClr val="black"/>
              </a:solidFill>
              <a:latin typeface="微軟正黑體" panose="020B0604030504040204" pitchFamily="34" charset="-120"/>
              <a:ea typeface="微軟正黑體" panose="020B0604030504040204" pitchFamily="34" charset="-120"/>
            </a:endParaRPr>
          </a:p>
          <a:p>
            <a:pPr marL="257175" indent="-257175" defTabSz="685800" eaLnBrk="0" hangingPunct="0">
              <a:spcBef>
                <a:spcPct val="20000"/>
              </a:spcBef>
              <a:defRPr/>
            </a:pPr>
            <a:r>
              <a:rPr lang="en-US" altLang="ja-JP" sz="1350" b="1" dirty="0">
                <a:solidFill>
                  <a:srgbClr val="C00000"/>
                </a:solidFill>
                <a:latin typeface="微軟正黑體" panose="020B0604030504040204" pitchFamily="34" charset="-120"/>
                <a:ea typeface="微軟正黑體" panose="020B0604030504040204" pitchFamily="34" charset="-120"/>
              </a:rPr>
              <a:t>Bachelor of </a:t>
            </a:r>
            <a:r>
              <a:rPr lang="en-US" altLang="ja-JP" sz="1350" b="1" dirty="0" smtClean="0">
                <a:solidFill>
                  <a:srgbClr val="C00000"/>
                </a:solidFill>
                <a:latin typeface="微軟正黑體" panose="020B0604030504040204" pitchFamily="34" charset="-120"/>
                <a:ea typeface="微軟正黑體" panose="020B0604030504040204" pitchFamily="34" charset="-120"/>
              </a:rPr>
              <a:t>Arts</a:t>
            </a:r>
          </a:p>
          <a:p>
            <a:pPr marL="257175" indent="-257175" defTabSz="685800" eaLnBrk="0" hangingPunct="0">
              <a:spcBef>
                <a:spcPct val="20000"/>
              </a:spcBef>
              <a:defRPr/>
            </a:pPr>
            <a:r>
              <a:rPr lang="en-US" altLang="zh-TW" sz="1350" b="1" dirty="0">
                <a:latin typeface="微軟正黑體" panose="020B0604030504040204" pitchFamily="34" charset="-120"/>
                <a:ea typeface="微軟正黑體" panose="020B0604030504040204" pitchFamily="34" charset="-120"/>
              </a:rPr>
              <a:t>i</a:t>
            </a:r>
            <a:r>
              <a:rPr lang="en-US" altLang="zh-TW" sz="1350" b="1" dirty="0" smtClean="0">
                <a:latin typeface="微軟正黑體" panose="020B0604030504040204" pitchFamily="34" charset="-120"/>
                <a:ea typeface="微軟正黑體" panose="020B0604030504040204" pitchFamily="34" charset="-120"/>
              </a:rPr>
              <a:t>n</a:t>
            </a:r>
            <a:r>
              <a:rPr lang="en-US" altLang="zh-TW" sz="1350" b="1" dirty="0" smtClean="0">
                <a:solidFill>
                  <a:srgbClr val="C00000"/>
                </a:solidFill>
                <a:latin typeface="微軟正黑體" panose="020B0604030504040204" pitchFamily="34" charset="-120"/>
                <a:ea typeface="微軟正黑體" panose="020B0604030504040204" pitchFamily="34" charset="-120"/>
              </a:rPr>
              <a:t> </a:t>
            </a:r>
            <a:r>
              <a:rPr lang="en-US" altLang="ja-JP" sz="1400" b="1" dirty="0">
                <a:solidFill>
                  <a:prstClr val="black"/>
                </a:solidFill>
                <a:latin typeface="微軟正黑體" panose="020B0604030504040204" pitchFamily="34" charset="-120"/>
                <a:ea typeface="微軟正黑體" panose="020B0604030504040204" pitchFamily="34" charset="-120"/>
              </a:rPr>
              <a:t>International Liberal </a:t>
            </a:r>
            <a:r>
              <a:rPr lang="en-US" altLang="ja-JP" sz="1400" b="1" dirty="0" smtClean="0">
                <a:solidFill>
                  <a:prstClr val="black"/>
                </a:solidFill>
                <a:latin typeface="微軟正黑體" panose="020B0604030504040204" pitchFamily="34" charset="-120"/>
                <a:ea typeface="微軟正黑體" panose="020B0604030504040204" pitchFamily="34" charset="-120"/>
              </a:rPr>
              <a:t>Studies</a:t>
            </a:r>
            <a:endParaRPr lang="en-US" altLang="ja-JP" sz="1400" b="1" dirty="0">
              <a:solidFill>
                <a:prstClr val="black"/>
              </a:solidFill>
              <a:latin typeface="微軟正黑體" panose="020B0604030504040204" pitchFamily="34" charset="-120"/>
              <a:ea typeface="微軟正黑體" panose="020B0604030504040204" pitchFamily="34" charset="-120"/>
            </a:endParaRPr>
          </a:p>
        </p:txBody>
      </p:sp>
      <p:pic>
        <p:nvPicPr>
          <p:cNvPr id="2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52121" y="4923225"/>
            <a:ext cx="1260380" cy="188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20273" y="4923225"/>
            <a:ext cx="1244496" cy="188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コンテンツ プレースホルダ 2"/>
          <p:cNvSpPr txBox="1">
            <a:spLocks/>
          </p:cNvSpPr>
          <p:nvPr/>
        </p:nvSpPr>
        <p:spPr bwMode="auto">
          <a:xfrm>
            <a:off x="2122497" y="323469"/>
            <a:ext cx="2305487" cy="1011925"/>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algn="r" defTabSz="685800" eaLnBrk="0" hangingPunct="0">
              <a:spcBef>
                <a:spcPct val="20000"/>
              </a:spcBef>
              <a:defRPr/>
            </a:pPr>
            <a:r>
              <a:rPr lang="zh-TW" altLang="en-US" sz="1463" b="1" dirty="0" smtClean="0">
                <a:solidFill>
                  <a:srgbClr val="A50B30"/>
                </a:solidFill>
                <a:latin typeface="微軟正黑體" panose="020B0604030504040204" pitchFamily="34" charset="-120"/>
                <a:ea typeface="微軟正黑體" panose="020B0604030504040204" pitchFamily="34" charset="-120"/>
              </a:rPr>
              <a:t>國際教養學部</a:t>
            </a:r>
            <a:endParaRPr lang="en-US" altLang="ja-JP" sz="1463" b="1" dirty="0">
              <a:solidFill>
                <a:srgbClr val="A50B30"/>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516" y="1274995"/>
            <a:ext cx="4708070" cy="3611786"/>
          </a:xfrm>
          <a:prstGeom prst="rect">
            <a:avLst/>
          </a:prstGeom>
        </p:spPr>
      </p:pic>
    </p:spTree>
    <p:extLst>
      <p:ext uri="{BB962C8B-B14F-4D97-AF65-F5344CB8AC3E}">
        <p14:creationId xmlns:p14="http://schemas.microsoft.com/office/powerpoint/2010/main" val="212068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4645435" y="845709"/>
            <a:ext cx="184731" cy="300082"/>
          </a:xfrm>
          <a:prstGeom prst="rect">
            <a:avLst/>
          </a:prstGeom>
          <a:noFill/>
          <a:ln w="9525">
            <a:noFill/>
            <a:miter lim="800000"/>
            <a:headEnd/>
            <a:tailEnd/>
          </a:ln>
        </p:spPr>
        <p:txBody>
          <a:bodyPr wrap="none" anchor="ctr">
            <a:spAutoFit/>
          </a:bodyPr>
          <a:lstStyle/>
          <a:p>
            <a:pPr algn="ctr" defTabSz="685800">
              <a:defRPr/>
            </a:pPr>
            <a:endParaRPr kumimoji="0" lang="ja-JP" altLang="en-US" sz="1350">
              <a:solidFill>
                <a:prstClr val="black"/>
              </a:solidFill>
              <a:latin typeface="Calibri" panose="020F0502020204030204"/>
              <a:ea typeface="ＭＳ Ｐゴシック" panose="020B0600070205080204" pitchFamily="50" charset="-128"/>
            </a:endParaRPr>
          </a:p>
        </p:txBody>
      </p:sp>
      <p:pic>
        <p:nvPicPr>
          <p:cNvPr id="18" name="図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4460" y="1020820"/>
            <a:ext cx="637200" cy="6372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0" y="4838772"/>
            <a:ext cx="9163394" cy="2046612"/>
          </a:xfrm>
          <a:prstGeom prst="rect">
            <a:avLst/>
          </a:prstGeom>
        </p:spPr>
      </p:pic>
      <p:pic>
        <p:nvPicPr>
          <p:cNvPr id="20"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528" y="4860910"/>
            <a:ext cx="1224136" cy="186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85899" y="4870462"/>
            <a:ext cx="1236114" cy="189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コンテンツ プレースホルダ 2"/>
          <p:cNvSpPr txBox="1">
            <a:spLocks/>
          </p:cNvSpPr>
          <p:nvPr/>
        </p:nvSpPr>
        <p:spPr bwMode="auto">
          <a:xfrm>
            <a:off x="2630971" y="1885652"/>
            <a:ext cx="6360490" cy="697043"/>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algn="r" defTabSz="685800" eaLnBrk="0" hangingPunct="0">
              <a:spcBef>
                <a:spcPct val="20000"/>
              </a:spcBef>
              <a:defRPr/>
            </a:pPr>
            <a:r>
              <a:rPr lang="zh-TW" altLang="en-US" sz="1800" b="1" dirty="0" smtClean="0">
                <a:solidFill>
                  <a:prstClr val="black"/>
                </a:solidFill>
                <a:latin typeface="微軟正黑體" panose="020B0604030504040204" pitchFamily="34" charset="-120"/>
                <a:ea typeface="微軟正黑體" panose="020B0604030504040204" pitchFamily="34" charset="-120"/>
              </a:rPr>
              <a:t>國際日本文化論</a:t>
            </a:r>
            <a:r>
              <a:rPr lang="zh-TW" altLang="en-US" sz="1800" b="1" dirty="0">
                <a:solidFill>
                  <a:prstClr val="black"/>
                </a:solidFill>
                <a:latin typeface="微軟正黑體" panose="020B0604030504040204" pitchFamily="34" charset="-120"/>
                <a:ea typeface="微軟正黑體" panose="020B0604030504040204" pitchFamily="34" charset="-120"/>
              </a:rPr>
              <a:t>課程</a:t>
            </a:r>
            <a:r>
              <a:rPr lang="en-US" altLang="ja-JP" sz="1800" b="1" dirty="0" smtClean="0">
                <a:solidFill>
                  <a:prstClr val="black"/>
                </a:solidFill>
                <a:latin typeface="微軟正黑體" panose="020B0604030504040204" pitchFamily="34" charset="-120"/>
                <a:ea typeface="微軟正黑體" panose="020B0604030504040204" pitchFamily="34" charset="-120"/>
              </a:rPr>
              <a:t> </a:t>
            </a:r>
            <a:r>
              <a:rPr lang="en-US" altLang="ja-JP" sz="1500" b="1" dirty="0" smtClean="0">
                <a:solidFill>
                  <a:prstClr val="black"/>
                </a:solidFill>
                <a:latin typeface="微軟正黑體" panose="020B0604030504040204" pitchFamily="34" charset="-120"/>
                <a:ea typeface="微軟正黑體" panose="020B0604030504040204" pitchFamily="34" charset="-120"/>
              </a:rPr>
              <a:t>(</a:t>
            </a:r>
            <a:r>
              <a:rPr lang="en-US" altLang="ja-JP" sz="1500" b="1" dirty="0" err="1">
                <a:solidFill>
                  <a:prstClr val="black"/>
                </a:solidFill>
                <a:latin typeface="微軟正黑體" panose="020B0604030504040204" pitchFamily="34" charset="-120"/>
                <a:ea typeface="微軟正黑體" panose="020B0604030504040204" pitchFamily="34" charset="-120"/>
              </a:rPr>
              <a:t>JCulP</a:t>
            </a:r>
            <a:r>
              <a:rPr lang="en-US" altLang="ja-JP" sz="1500" b="1" dirty="0">
                <a:solidFill>
                  <a:prstClr val="black"/>
                </a:solidFill>
                <a:latin typeface="微軟正黑體" panose="020B0604030504040204" pitchFamily="34" charset="-120"/>
                <a:ea typeface="微軟正黑體" panose="020B0604030504040204" pitchFamily="34" charset="-120"/>
              </a:rPr>
              <a:t>)</a:t>
            </a:r>
          </a:p>
          <a:p>
            <a:pPr lvl="0" algn="r" eaLnBrk="0" hangingPunct="0">
              <a:spcBef>
                <a:spcPct val="20000"/>
              </a:spcBef>
              <a:defRPr/>
            </a:pPr>
            <a:r>
              <a:rPr lang="en-US" altLang="ja-JP" sz="1400" b="1" dirty="0">
                <a:solidFill>
                  <a:srgbClr val="C00000"/>
                </a:solidFill>
                <a:latin typeface="微軟正黑體" panose="020B0604030504040204" pitchFamily="34" charset="-120"/>
                <a:ea typeface="微軟正黑體" panose="020B0604030504040204" pitchFamily="34" charset="-120"/>
              </a:rPr>
              <a:t>Bachelor of Arts</a:t>
            </a:r>
          </a:p>
          <a:p>
            <a:pPr lvl="0" algn="r" eaLnBrk="0" hangingPunct="0">
              <a:spcBef>
                <a:spcPct val="20000"/>
              </a:spcBef>
              <a:defRPr/>
            </a:pPr>
            <a:r>
              <a:rPr lang="en-US" altLang="ja-JP" sz="1400" b="1" dirty="0">
                <a:solidFill>
                  <a:prstClr val="black"/>
                </a:solidFill>
                <a:latin typeface="微軟正黑體" panose="020B0604030504040204" pitchFamily="34" charset="-120"/>
                <a:ea typeface="微軟正黑體" panose="020B0604030504040204" pitchFamily="34" charset="-120"/>
              </a:rPr>
              <a:t>i</a:t>
            </a:r>
            <a:r>
              <a:rPr lang="en-US" altLang="ja-JP" sz="1400" b="1" dirty="0" smtClean="0">
                <a:solidFill>
                  <a:prstClr val="black"/>
                </a:solidFill>
                <a:latin typeface="微軟正黑體" panose="020B0604030504040204" pitchFamily="34" charset="-120"/>
                <a:ea typeface="微軟正黑體" panose="020B0604030504040204" pitchFamily="34" charset="-120"/>
              </a:rPr>
              <a:t>n Literature</a:t>
            </a:r>
            <a:endParaRPr lang="en-US" altLang="ja-JP" sz="1400" b="1" dirty="0">
              <a:solidFill>
                <a:prstClr val="black"/>
              </a:solidFill>
              <a:latin typeface="微軟正黑體" panose="020B0604030504040204" pitchFamily="34" charset="-120"/>
              <a:ea typeface="微軟正黑體" panose="020B0604030504040204" pitchFamily="34" charset="-120"/>
            </a:endParaRPr>
          </a:p>
        </p:txBody>
      </p:sp>
      <p:sp>
        <p:nvSpPr>
          <p:cNvPr id="24" name="正方形/長方形 23"/>
          <p:cNvSpPr/>
          <p:nvPr/>
        </p:nvSpPr>
        <p:spPr>
          <a:xfrm>
            <a:off x="3851920" y="4940931"/>
            <a:ext cx="4208816" cy="1708160"/>
          </a:xfrm>
          <a:prstGeom prst="rect">
            <a:avLst/>
          </a:prstGeom>
        </p:spPr>
        <p:txBody>
          <a:bodyPr wrap="square">
            <a:spAutoFit/>
          </a:bodyPr>
          <a:lstStyle/>
          <a:p>
            <a:pPr defTabSz="685800">
              <a:defRPr/>
            </a:pPr>
            <a:r>
              <a:rPr lang="zh-TW" altLang="en-US" sz="1500" b="1" dirty="0" smtClean="0">
                <a:solidFill>
                  <a:prstClr val="white"/>
                </a:solidFill>
                <a:latin typeface="微軟正黑體" panose="020B0604030504040204" pitchFamily="34" charset="-120"/>
                <a:ea typeface="微軟正黑體" panose="020B0604030504040204" pitchFamily="34" charset="-120"/>
              </a:rPr>
              <a:t>一般</a:t>
            </a:r>
            <a:r>
              <a:rPr lang="zh-TW" altLang="en-US" sz="1500" b="1" dirty="0">
                <a:solidFill>
                  <a:prstClr val="white"/>
                </a:solidFill>
                <a:latin typeface="微軟正黑體" panose="020B0604030504040204" pitchFamily="34" charset="-120"/>
                <a:ea typeface="微軟正黑體" panose="020B0604030504040204" pitchFamily="34" charset="-120"/>
              </a:rPr>
              <a:t>課程 </a:t>
            </a:r>
            <a:r>
              <a:rPr lang="en-US" altLang="zh-TW" sz="1500" b="1" dirty="0">
                <a:solidFill>
                  <a:prstClr val="white"/>
                </a:solidFill>
                <a:latin typeface="微軟正黑體" panose="020B0604030504040204" pitchFamily="34" charset="-120"/>
                <a:ea typeface="微軟正黑體" panose="020B0604030504040204" pitchFamily="34" charset="-120"/>
              </a:rPr>
              <a:t>/ </a:t>
            </a:r>
            <a:r>
              <a:rPr lang="zh-TW" altLang="en-US" sz="1500" b="1" dirty="0">
                <a:solidFill>
                  <a:prstClr val="white"/>
                </a:solidFill>
                <a:latin typeface="微軟正黑體" panose="020B0604030504040204" pitchFamily="34" charset="-120"/>
                <a:ea typeface="微軟正黑體" panose="020B0604030504040204" pitchFamily="34" charset="-120"/>
              </a:rPr>
              <a:t>專題研討會 課程範例</a:t>
            </a:r>
          </a:p>
          <a:p>
            <a:pPr defTabSz="685800">
              <a:defRPr/>
            </a:pPr>
            <a:endParaRPr lang="en-US" altLang="ja-JP" sz="900" b="1" dirty="0">
              <a:solidFill>
                <a:prstClr val="white"/>
              </a:solidFill>
              <a:latin typeface="微軟正黑體" panose="020B0604030504040204" pitchFamily="34" charset="-120"/>
              <a:ea typeface="微軟正黑體" panose="020B0604030504040204" pitchFamily="34" charset="-120"/>
            </a:endParaRPr>
          </a:p>
          <a:p>
            <a:pPr marL="214313" indent="-214313" defTabSz="685800">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Reading and Translating Japanese Literature</a:t>
            </a:r>
          </a:p>
          <a:p>
            <a:pPr marL="214313" indent="-214313" defTabSz="685800">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Japan in World History</a:t>
            </a:r>
          </a:p>
          <a:p>
            <a:pPr marL="214313" indent="-214313" defTabSz="685800">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Women in Asian Society</a:t>
            </a:r>
          </a:p>
          <a:p>
            <a:pPr marL="214313" indent="-214313" defTabSz="685800">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History of Arts in Japan</a:t>
            </a:r>
          </a:p>
          <a:p>
            <a:pPr marL="214313" indent="-214313" defTabSz="685800">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From </a:t>
            </a:r>
            <a:r>
              <a:rPr lang="en-US" altLang="ja-JP" sz="1350" b="1" dirty="0" err="1">
                <a:solidFill>
                  <a:prstClr val="white"/>
                </a:solidFill>
                <a:latin typeface="微軟正黑體" panose="020B0604030504040204" pitchFamily="34" charset="-120"/>
                <a:ea typeface="微軟正黑體" panose="020B0604030504040204" pitchFamily="34" charset="-120"/>
              </a:rPr>
              <a:t>Soseki</a:t>
            </a:r>
            <a:r>
              <a:rPr lang="en-US" altLang="ja-JP" sz="1350" b="1" dirty="0">
                <a:solidFill>
                  <a:prstClr val="white"/>
                </a:solidFill>
                <a:latin typeface="微軟正黑體" panose="020B0604030504040204" pitchFamily="34" charset="-120"/>
                <a:ea typeface="微軟正黑體" panose="020B0604030504040204" pitchFamily="34" charset="-120"/>
              </a:rPr>
              <a:t> to Haruki Murakami: Narratives of Youth Culture in Modern Japan</a:t>
            </a:r>
            <a:endParaRPr lang="ja-JP" altLang="en-US" sz="1350" dirty="0">
              <a:solidFill>
                <a:prstClr val="black"/>
              </a:solidFill>
              <a:latin typeface="微軟正黑體" panose="020B0604030504040204" pitchFamily="34" charset="-120"/>
              <a:ea typeface="微軟正黑體" panose="020B0604030504040204" pitchFamily="34" charset="-120"/>
            </a:endParaRPr>
          </a:p>
        </p:txBody>
      </p:sp>
      <p:sp>
        <p:nvSpPr>
          <p:cNvPr id="12" name="コンテンツ プレースホルダ 2"/>
          <p:cNvSpPr txBox="1">
            <a:spLocks/>
          </p:cNvSpPr>
          <p:nvPr/>
        </p:nvSpPr>
        <p:spPr bwMode="auto">
          <a:xfrm>
            <a:off x="5667858" y="1064999"/>
            <a:ext cx="2504542" cy="820653"/>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algn="r" defTabSz="685800" eaLnBrk="0" hangingPunct="0">
              <a:spcBef>
                <a:spcPct val="20000"/>
              </a:spcBef>
              <a:defRPr/>
            </a:pPr>
            <a:r>
              <a:rPr lang="zh-TW" altLang="en-US" sz="1463" b="1" dirty="0" smtClean="0">
                <a:solidFill>
                  <a:srgbClr val="A50B30"/>
                </a:solidFill>
                <a:latin typeface="微軟正黑體" panose="020B0604030504040204" pitchFamily="34" charset="-120"/>
                <a:ea typeface="微軟正黑體" panose="020B0604030504040204" pitchFamily="34" charset="-120"/>
              </a:rPr>
              <a:t>文化</a:t>
            </a:r>
            <a:r>
              <a:rPr lang="zh-TW" altLang="en-US" sz="1463" b="1" dirty="0">
                <a:solidFill>
                  <a:srgbClr val="A50B30"/>
                </a:solidFill>
                <a:latin typeface="微軟正黑體" panose="020B0604030504040204" pitchFamily="34" charset="-120"/>
                <a:ea typeface="微軟正黑體" panose="020B0604030504040204" pitchFamily="34" charset="-120"/>
              </a:rPr>
              <a:t>構想學部</a:t>
            </a:r>
          </a:p>
          <a:p>
            <a:pPr marL="257175" indent="-257175" algn="r" defTabSz="685800" eaLnBrk="0" hangingPunct="0">
              <a:spcBef>
                <a:spcPct val="20000"/>
              </a:spcBef>
              <a:defRPr/>
            </a:pPr>
            <a:endParaRPr lang="en-US" altLang="ja-JP" sz="1463" b="1" dirty="0">
              <a:solidFill>
                <a:srgbClr val="A50B3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600" y="1203877"/>
            <a:ext cx="5938825" cy="3242709"/>
          </a:xfrm>
          <a:prstGeom prst="rect">
            <a:avLst/>
          </a:prstGeom>
        </p:spPr>
      </p:pic>
    </p:spTree>
    <p:extLst>
      <p:ext uri="{BB962C8B-B14F-4D97-AF65-F5344CB8AC3E}">
        <p14:creationId xmlns:p14="http://schemas.microsoft.com/office/powerpoint/2010/main" val="374061583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1"/>
          <p:cNvSpPr/>
          <p:nvPr/>
        </p:nvSpPr>
        <p:spPr>
          <a:xfrm>
            <a:off x="1" y="6669360"/>
            <a:ext cx="9144000" cy="2224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88224" y="153307"/>
            <a:ext cx="2328330" cy="278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図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8932" y="188640"/>
            <a:ext cx="637200" cy="637200"/>
          </a:xfrm>
          <a:prstGeom prst="rect">
            <a:avLst/>
          </a:prstGeom>
        </p:spPr>
      </p:pic>
      <p:sp>
        <p:nvSpPr>
          <p:cNvPr id="21" name="コンテンツ プレースホルダ 2"/>
          <p:cNvSpPr txBox="1">
            <a:spLocks/>
          </p:cNvSpPr>
          <p:nvPr/>
        </p:nvSpPr>
        <p:spPr bwMode="auto">
          <a:xfrm>
            <a:off x="1259657" y="1007684"/>
            <a:ext cx="5568777" cy="1928508"/>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zh-TW" altLang="en-US" sz="1800" b="1" u="sng" dirty="0" smtClean="0">
                <a:latin typeface="微軟正黑體" panose="020B0604030504040204" pitchFamily="34" charset="-120"/>
                <a:ea typeface="微軟正黑體" panose="020B0604030504040204" pitchFamily="34" charset="-120"/>
              </a:rPr>
              <a:t>數學</a:t>
            </a:r>
            <a:r>
              <a:rPr lang="zh-TW" altLang="en-US" sz="1800" b="1" u="sng" dirty="0">
                <a:latin typeface="微軟正黑體" panose="020B0604030504040204" pitchFamily="34" charset="-120"/>
                <a:ea typeface="微軟正黑體" panose="020B0604030504040204" pitchFamily="34" charset="-120"/>
              </a:rPr>
              <a:t>科學</a:t>
            </a:r>
            <a:r>
              <a:rPr lang="zh-TW" altLang="en-US" sz="1800" b="1" u="sng" dirty="0" smtClean="0">
                <a:latin typeface="微軟正黑體" panose="020B0604030504040204" pitchFamily="34" charset="-120"/>
                <a:ea typeface="微軟正黑體" panose="020B0604030504040204" pitchFamily="34" charset="-120"/>
              </a:rPr>
              <a:t>主修 </a:t>
            </a:r>
            <a:r>
              <a:rPr lang="en-US" altLang="zh-TW" sz="1200" b="1" u="sng" dirty="0" smtClean="0">
                <a:latin typeface="微軟正黑體" panose="020B0604030504040204" pitchFamily="34" charset="-120"/>
                <a:ea typeface="微軟正黑體" panose="020B0604030504040204" pitchFamily="34" charset="-120"/>
              </a:rPr>
              <a:t>Major in Mathematical Sciences</a:t>
            </a:r>
          </a:p>
          <a:p>
            <a:pPr eaLnBrk="0" hangingPunct="0">
              <a:spcBef>
                <a:spcPct val="20000"/>
              </a:spcBef>
              <a:defRPr/>
            </a:pPr>
            <a:r>
              <a:rPr lang="en-US" altLang="ja-JP" sz="1200" b="1" dirty="0" smtClean="0">
                <a:latin typeface="微軟正黑體" panose="020B0604030504040204" pitchFamily="34" charset="-120"/>
                <a:ea typeface="微軟正黑體" panose="020B0604030504040204" pitchFamily="34" charset="-120"/>
              </a:rPr>
              <a:t>Key Words---</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zh-TW" sz="1200" b="1" dirty="0" smtClean="0">
                <a:latin typeface="微軟正黑體" panose="020B0604030504040204" pitchFamily="34" charset="-120"/>
                <a:ea typeface="微軟正黑體" panose="020B0604030504040204" pitchFamily="34" charset="-120"/>
              </a:rPr>
              <a:t>Nonlinear Systems</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zh-TW" sz="1200" b="1" dirty="0" smtClean="0">
                <a:latin typeface="微軟正黑體" panose="020B0604030504040204" pitchFamily="34" charset="-120"/>
                <a:ea typeface="微軟正黑體" panose="020B0604030504040204" pitchFamily="34" charset="-120"/>
              </a:rPr>
              <a:t>Partial Differential Equations</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Topology</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Mathematical Logic, Set Theory</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Algebraic Geometry</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Numerical Analysis</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Geometry</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Nonlinear Dynamical System </a:t>
            </a:r>
            <a:r>
              <a:rPr lang="en-US" altLang="zh-TW" sz="1200" b="1" dirty="0" err="1">
                <a:latin typeface="微軟正黑體" panose="020B0604030504040204" pitchFamily="34" charset="-120"/>
                <a:ea typeface="微軟正黑體" panose="020B0604030504040204" pitchFamily="34" charset="-120"/>
              </a:rPr>
              <a:t>etc</a:t>
            </a:r>
            <a:r>
              <a:rPr lang="en-US" altLang="zh-TW" sz="1200" b="1" dirty="0">
                <a:latin typeface="微軟正黑體" panose="020B0604030504040204" pitchFamily="34" charset="-120"/>
                <a:ea typeface="微軟正黑體" panose="020B0604030504040204" pitchFamily="34" charset="-120"/>
              </a:rPr>
              <a:t>…</a:t>
            </a:r>
            <a:endParaRPr lang="en-US" altLang="ja-JP" sz="1200" b="1" dirty="0">
              <a:latin typeface="微軟正黑體" panose="020B0604030504040204" pitchFamily="34" charset="-120"/>
              <a:ea typeface="微軟正黑體" panose="020B0604030504040204" pitchFamily="34" charset="-120"/>
            </a:endParaRPr>
          </a:p>
          <a:p>
            <a:pPr eaLnBrk="0" hangingPunct="0">
              <a:spcBef>
                <a:spcPct val="20000"/>
              </a:spcBef>
              <a:defRPr/>
            </a:pPr>
            <a:endParaRPr lang="en-US" altLang="ja-JP" sz="1200" b="1" dirty="0" smtClean="0">
              <a:latin typeface="微軟正黑體" panose="020B0604030504040204" pitchFamily="34" charset="-120"/>
              <a:ea typeface="微軟正黑體" panose="020B0604030504040204" pitchFamily="34" charset="-120"/>
            </a:endParaRPr>
          </a:p>
        </p:txBody>
      </p:sp>
      <p:sp>
        <p:nvSpPr>
          <p:cNvPr id="14" name="コンテンツ プレースホルダ 2"/>
          <p:cNvSpPr txBox="1">
            <a:spLocks/>
          </p:cNvSpPr>
          <p:nvPr/>
        </p:nvSpPr>
        <p:spPr bwMode="auto">
          <a:xfrm>
            <a:off x="3821352" y="310044"/>
            <a:ext cx="5708017" cy="289268"/>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defTabSz="685800" eaLnBrk="0" hangingPunct="0">
              <a:spcBef>
                <a:spcPct val="20000"/>
              </a:spcBef>
              <a:defRPr/>
            </a:pPr>
            <a:r>
              <a:rPr lang="zh-TW" altLang="en-US" sz="2000" b="1" dirty="0" smtClean="0">
                <a:solidFill>
                  <a:srgbClr val="A50B30"/>
                </a:solidFill>
                <a:latin typeface="微軟正黑體" panose="020B0604030504040204" pitchFamily="34" charset="-120"/>
                <a:ea typeface="微軟正黑體" panose="020B0604030504040204" pitchFamily="34" charset="-120"/>
              </a:rPr>
              <a:t>基幹理工學部</a:t>
            </a:r>
            <a:endParaRPr lang="en-US" altLang="ja-JP" sz="2000" b="1" dirty="0">
              <a:solidFill>
                <a:srgbClr val="A50B3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1256021" y="3645024"/>
            <a:ext cx="7340792" cy="2142125"/>
          </a:xfrm>
          <a:prstGeom prst="rect">
            <a:avLst/>
          </a:prstGeom>
        </p:spPr>
        <p:txBody>
          <a:bodyPr wrap="none">
            <a:spAutoFit/>
          </a:bodyPr>
          <a:lstStyle/>
          <a:p>
            <a:pPr eaLnBrk="0" hangingPunct="0">
              <a:spcBef>
                <a:spcPct val="20000"/>
              </a:spcBef>
              <a:defRPr/>
            </a:pPr>
            <a:r>
              <a:rPr lang="zh-TW" altLang="en-US" b="1" u="sng" dirty="0" smtClean="0">
                <a:latin typeface="微軟正黑體" panose="020B0604030504040204" pitchFamily="34" charset="-120"/>
                <a:ea typeface="微軟正黑體" panose="020B0604030504040204" pitchFamily="34" charset="-120"/>
              </a:rPr>
              <a:t>資訊工程</a:t>
            </a:r>
            <a:r>
              <a:rPr lang="zh-TW" altLang="en-US" b="1" u="sng" dirty="0">
                <a:latin typeface="微軟正黑體" panose="020B0604030504040204" pitchFamily="34" charset="-120"/>
                <a:ea typeface="微軟正黑體" panose="020B0604030504040204" pitchFamily="34" charset="-120"/>
              </a:rPr>
              <a:t>與電信工程</a:t>
            </a:r>
            <a:r>
              <a:rPr lang="zh-TW" altLang="en-US" b="1" u="sng" dirty="0" smtClean="0">
                <a:latin typeface="微軟正黑體" panose="020B0604030504040204" pitchFamily="34" charset="-120"/>
                <a:ea typeface="微軟正黑體" panose="020B0604030504040204" pitchFamily="34" charset="-120"/>
              </a:rPr>
              <a:t>主修 </a:t>
            </a:r>
            <a:r>
              <a:rPr lang="en-US" altLang="zh-TW" sz="1200" b="1" u="sng" dirty="0" smtClean="0">
                <a:latin typeface="微軟正黑體" panose="020B0604030504040204" pitchFamily="34" charset="-120"/>
                <a:ea typeface="微軟正黑體" panose="020B0604030504040204" pitchFamily="34" charset="-120"/>
              </a:rPr>
              <a:t>Major in Computer Science and Communications Engineering</a:t>
            </a:r>
            <a:endParaRPr lang="en-US" altLang="zh-TW" b="1" u="sng" dirty="0" smtClean="0">
              <a:latin typeface="微軟正黑體" panose="020B0604030504040204" pitchFamily="34" charset="-120"/>
              <a:ea typeface="微軟正黑體" panose="020B0604030504040204" pitchFamily="34" charset="-120"/>
            </a:endParaRPr>
          </a:p>
          <a:p>
            <a:pPr eaLnBrk="0" hangingPunct="0">
              <a:spcBef>
                <a:spcPct val="20000"/>
              </a:spcBef>
              <a:defRPr/>
            </a:pPr>
            <a:r>
              <a:rPr lang="en-US" altLang="ja-JP" sz="1200" b="1" dirty="0">
                <a:latin typeface="微軟正黑體" panose="020B0604030504040204" pitchFamily="34" charset="-120"/>
                <a:ea typeface="微軟正黑體" panose="020B0604030504040204" pitchFamily="34" charset="-120"/>
              </a:rPr>
              <a:t>Key Words---</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Software Engineering, Web-application Development, Agent-Based Software</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Computer Network, Cyber Security</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Computer Vision, Discrete Optimization, Pattern Analysis</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Multimedia Content Distribution, Information Sharing and Retrieving</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Future Network, Internet Security</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Wireless Communication System, Network Architecture, Modern Mobile Communication</a:t>
            </a:r>
          </a:p>
          <a:p>
            <a:pPr eaLnBrk="0" hangingPunct="0">
              <a:spcBef>
                <a:spcPct val="20000"/>
              </a:spcBef>
              <a:defRPr/>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Big Data (Secure Computation, Data Mining, IR), Pen-based Computing</a:t>
            </a:r>
            <a:r>
              <a:rPr lang="zh-TW" altLang="en-US" sz="1200" b="1" dirty="0" smtClean="0">
                <a:latin typeface="微軟正黑體" panose="020B0604030504040204" pitchFamily="34" charset="-120"/>
                <a:ea typeface="微軟正黑體" panose="020B0604030504040204" pitchFamily="34" charset="-120"/>
              </a:rPr>
              <a:t> </a:t>
            </a:r>
            <a:r>
              <a:rPr lang="en-US" altLang="zh-TW" sz="1200" b="1" dirty="0" err="1" smtClean="0">
                <a:latin typeface="微軟正黑體" panose="020B0604030504040204" pitchFamily="34" charset="-120"/>
                <a:ea typeface="微軟正黑體" panose="020B0604030504040204" pitchFamily="34" charset="-120"/>
              </a:rPr>
              <a:t>etc</a:t>
            </a:r>
            <a:r>
              <a:rPr lang="en-US" altLang="zh-TW" sz="1200" b="1" dirty="0" smtClean="0">
                <a:latin typeface="微軟正黑體" panose="020B0604030504040204" pitchFamily="34" charset="-120"/>
                <a:ea typeface="微軟正黑體" panose="020B0604030504040204" pitchFamily="34" charset="-120"/>
              </a:rPr>
              <a:t>…</a:t>
            </a:r>
            <a:endParaRPr lang="en-US" altLang="ja-JP" sz="1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985151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6">
            <a:extLst>
              <a:ext uri="{FF2B5EF4-FFF2-40B4-BE49-F238E27FC236}">
                <a16:creationId xmlns:a16="http://schemas.microsoft.com/office/drawing/2014/main" xmlns="" id="{F2B3B007-E8AB-1542-B121-C0AF1747D7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7857" y="247858"/>
            <a:ext cx="639509" cy="637200"/>
          </a:xfrm>
          <a:prstGeom prst="rect">
            <a:avLst/>
          </a:prstGeom>
        </p:spPr>
      </p:pic>
      <p:sp>
        <p:nvSpPr>
          <p:cNvPr id="15" name="コンテンツ プレースホルダ 2">
            <a:extLst>
              <a:ext uri="{FF2B5EF4-FFF2-40B4-BE49-F238E27FC236}">
                <a16:creationId xmlns:a16="http://schemas.microsoft.com/office/drawing/2014/main" xmlns="" id="{F5E51A30-43B7-E545-AD1E-30DEE66036BF}"/>
              </a:ext>
            </a:extLst>
          </p:cNvPr>
          <p:cNvSpPr txBox="1">
            <a:spLocks/>
          </p:cNvSpPr>
          <p:nvPr/>
        </p:nvSpPr>
        <p:spPr bwMode="auto">
          <a:xfrm>
            <a:off x="3851920" y="343983"/>
            <a:ext cx="5708016" cy="444951"/>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defTabSz="685800" eaLnBrk="0" hangingPunct="0">
              <a:spcBef>
                <a:spcPct val="20000"/>
              </a:spcBef>
              <a:defRPr/>
            </a:pPr>
            <a:r>
              <a:rPr lang="zh-TW" altLang="en-US" sz="2000" b="1" dirty="0" smtClean="0">
                <a:solidFill>
                  <a:srgbClr val="A50B30"/>
                </a:solidFill>
                <a:latin typeface="微軟正黑體" panose="020B0604030504040204" pitchFamily="34" charset="-120"/>
                <a:ea typeface="微軟正黑體" panose="020B0604030504040204" pitchFamily="34" charset="-120"/>
              </a:rPr>
              <a:t>創造</a:t>
            </a:r>
            <a:r>
              <a:rPr lang="zh-TW" altLang="en-US" sz="2000" b="1" dirty="0">
                <a:solidFill>
                  <a:srgbClr val="A50B30"/>
                </a:solidFill>
                <a:latin typeface="微軟正黑體" panose="020B0604030504040204" pitchFamily="34" charset="-120"/>
                <a:ea typeface="微軟正黑體" panose="020B0604030504040204" pitchFamily="34" charset="-120"/>
              </a:rPr>
              <a:t>理</a:t>
            </a:r>
            <a:r>
              <a:rPr lang="zh-TW" altLang="en-US" sz="2000" b="1" dirty="0" smtClean="0">
                <a:solidFill>
                  <a:srgbClr val="A50B30"/>
                </a:solidFill>
                <a:latin typeface="微軟正黑體" panose="020B0604030504040204" pitchFamily="34" charset="-120"/>
                <a:ea typeface="微軟正黑體" panose="020B0604030504040204" pitchFamily="34" charset="-120"/>
              </a:rPr>
              <a:t>工學</a:t>
            </a:r>
            <a:r>
              <a:rPr lang="zh-TW" altLang="en-US" sz="2000" b="1" dirty="0">
                <a:solidFill>
                  <a:srgbClr val="A50B30"/>
                </a:solidFill>
                <a:latin typeface="微軟正黑體" panose="020B0604030504040204" pitchFamily="34" charset="-120"/>
                <a:ea typeface="微軟正黑體" panose="020B0604030504040204" pitchFamily="34" charset="-120"/>
              </a:rPr>
              <a:t>部</a:t>
            </a:r>
            <a:endParaRPr lang="en-US" altLang="ja-JP" sz="2000" b="1" dirty="0">
              <a:solidFill>
                <a:srgbClr val="A50B30"/>
              </a:solidFill>
              <a:latin typeface="微軟正黑體" panose="020B0604030504040204" pitchFamily="34" charset="-120"/>
              <a:ea typeface="微軟正黑體" panose="020B0604030504040204" pitchFamily="34" charset="-120"/>
            </a:endParaRPr>
          </a:p>
        </p:txBody>
      </p:sp>
      <p:sp>
        <p:nvSpPr>
          <p:cNvPr id="16" name="コンテンツ プレースホルダ 2">
            <a:extLst>
              <a:ext uri="{FF2B5EF4-FFF2-40B4-BE49-F238E27FC236}">
                <a16:creationId xmlns:a16="http://schemas.microsoft.com/office/drawing/2014/main" xmlns="" id="{84226459-0408-2440-B9BD-68BD20C21D5E}"/>
              </a:ext>
            </a:extLst>
          </p:cNvPr>
          <p:cNvSpPr txBox="1">
            <a:spLocks/>
          </p:cNvSpPr>
          <p:nvPr/>
        </p:nvSpPr>
        <p:spPr bwMode="auto">
          <a:xfrm>
            <a:off x="1342461" y="1064810"/>
            <a:ext cx="8846163" cy="2609516"/>
          </a:xfrm>
          <a:prstGeom prst="rect">
            <a:avLst/>
          </a:prstGeom>
          <a:solidFill>
            <a:schemeClr val="accent3">
              <a:lumMod val="20000"/>
              <a:lumOff val="80000"/>
              <a:alpha val="0"/>
            </a:schemeClr>
          </a:solidFill>
          <a:ln w="9525">
            <a:noFill/>
            <a:miter lim="800000"/>
            <a:headEnd/>
            <a:tailEnd/>
          </a:ln>
        </p:spPr>
        <p:txBody>
          <a:bodyPr/>
          <a:lstStyle>
            <a:defPPr>
              <a:defRPr lang="ja-JP"/>
            </a:defPPr>
            <a:lvl1pPr marL="342900" indent="-342900" eaLnBrk="0" hangingPunct="0">
              <a:spcBef>
                <a:spcPct val="20000"/>
              </a:spcBef>
              <a:defRPr b="1">
                <a:latin typeface="Tahoma" pitchFamily="34" charset="0"/>
                <a:ea typeface="ＭＳ Ｐゴシック" pitchFamily="50" charset="-128"/>
              </a:defRPr>
            </a:lvl1pPr>
            <a:lvl2pPr marL="742950" indent="-285750">
              <a:defRPr sz="3200">
                <a:latin typeface="Tahoma" pitchFamily="34" charset="0"/>
                <a:ea typeface="ＭＳ Ｐゴシック" pitchFamily="50" charset="-128"/>
              </a:defRPr>
            </a:lvl2pPr>
            <a:lvl3pPr marL="1143000" indent="-228600">
              <a:defRPr sz="3200">
                <a:latin typeface="Tahoma" pitchFamily="34" charset="0"/>
                <a:ea typeface="ＭＳ Ｐゴシック" pitchFamily="50" charset="-128"/>
              </a:defRPr>
            </a:lvl3pPr>
            <a:lvl4pPr marL="1600200" indent="-228600">
              <a:defRPr sz="3200">
                <a:latin typeface="Tahoma" pitchFamily="34" charset="0"/>
                <a:ea typeface="ＭＳ Ｐゴシック" pitchFamily="50" charset="-128"/>
              </a:defRPr>
            </a:lvl4pPr>
            <a:lvl5pPr marL="2057400" indent="-228600">
              <a:defRPr sz="3200">
                <a:latin typeface="Tahoma" pitchFamily="34" charset="0"/>
                <a:ea typeface="ＭＳ Ｐゴシック" pitchFamily="50" charset="-128"/>
              </a:defRPr>
            </a:lvl5pPr>
            <a:lvl6pPr marL="2514600" indent="-228600" fontAlgn="base">
              <a:spcBef>
                <a:spcPct val="0"/>
              </a:spcBef>
              <a:spcAft>
                <a:spcPct val="0"/>
              </a:spcAft>
              <a:defRPr sz="3200">
                <a:latin typeface="Tahoma" pitchFamily="34" charset="0"/>
                <a:ea typeface="ＭＳ Ｐゴシック" pitchFamily="50" charset="-128"/>
              </a:defRPr>
            </a:lvl6pPr>
            <a:lvl7pPr marL="2971800" indent="-228600" fontAlgn="base">
              <a:spcBef>
                <a:spcPct val="0"/>
              </a:spcBef>
              <a:spcAft>
                <a:spcPct val="0"/>
              </a:spcAft>
              <a:defRPr sz="3200">
                <a:latin typeface="Tahoma" pitchFamily="34" charset="0"/>
                <a:ea typeface="ＭＳ Ｐゴシック" pitchFamily="50" charset="-128"/>
              </a:defRPr>
            </a:lvl7pPr>
            <a:lvl8pPr marL="3429000" indent="-228600" fontAlgn="base">
              <a:spcBef>
                <a:spcPct val="0"/>
              </a:spcBef>
              <a:spcAft>
                <a:spcPct val="0"/>
              </a:spcAft>
              <a:defRPr sz="3200">
                <a:latin typeface="Tahoma" pitchFamily="34" charset="0"/>
                <a:ea typeface="ＭＳ Ｐゴシック" pitchFamily="50" charset="-128"/>
              </a:defRPr>
            </a:lvl8pPr>
            <a:lvl9pPr marL="3886200" indent="-228600" fontAlgn="base">
              <a:spcBef>
                <a:spcPct val="0"/>
              </a:spcBef>
              <a:spcAft>
                <a:spcPct val="0"/>
              </a:spcAft>
              <a:defRPr sz="3200">
                <a:latin typeface="Tahoma" pitchFamily="34" charset="0"/>
                <a:ea typeface="ＭＳ Ｐゴシック" pitchFamily="50" charset="-128"/>
              </a:defRPr>
            </a:lvl9pPr>
          </a:lstStyle>
          <a:p>
            <a:r>
              <a:rPr lang="zh-TW" altLang="en-US" u="sng" dirty="0">
                <a:latin typeface="微軟正黑體" panose="020B0604030504040204" pitchFamily="34" charset="-120"/>
                <a:ea typeface="微軟正黑體" panose="020B0604030504040204" pitchFamily="34" charset="-120"/>
              </a:rPr>
              <a:t>機械工程</a:t>
            </a:r>
            <a:r>
              <a:rPr lang="zh-TW" altLang="en-US" u="sng" dirty="0" smtClean="0">
                <a:latin typeface="微軟正黑體" panose="020B0604030504040204" pitchFamily="34" charset="-120"/>
                <a:ea typeface="微軟正黑體" panose="020B0604030504040204" pitchFamily="34" charset="-120"/>
              </a:rPr>
              <a:t>主修</a:t>
            </a:r>
            <a:r>
              <a:rPr lang="ja-JP" altLang="en-US" u="sng" dirty="0">
                <a:latin typeface="微軟正黑體" panose="020B0604030504040204" pitchFamily="34" charset="-120"/>
                <a:ea typeface="微軟正黑體" panose="020B0604030504040204" pitchFamily="34" charset="-120"/>
              </a:rPr>
              <a:t> </a:t>
            </a:r>
            <a:r>
              <a:rPr lang="en-US" altLang="ja-JP" sz="1200" u="sng" dirty="0" smtClean="0">
                <a:latin typeface="微軟正黑體" panose="020B0604030504040204" pitchFamily="34" charset="-120"/>
                <a:ea typeface="微軟正黑體" panose="020B0604030504040204" pitchFamily="34" charset="-120"/>
              </a:rPr>
              <a:t>Major in Mechanical Engineering</a:t>
            </a:r>
            <a:endParaRPr lang="en-US" altLang="zh-TW" sz="1200" u="sng" dirty="0" smtClean="0">
              <a:latin typeface="微軟正黑體" panose="020B0604030504040204" pitchFamily="34" charset="-120"/>
              <a:ea typeface="微軟正黑體" panose="020B0604030504040204" pitchFamily="34" charset="-120"/>
            </a:endParaRPr>
          </a:p>
          <a:p>
            <a:r>
              <a:rPr lang="en-US" altLang="ja-JP" sz="1200" dirty="0">
                <a:latin typeface="微軟正黑體" panose="020B0604030504040204" pitchFamily="34" charset="-120"/>
                <a:ea typeface="微軟正黑體" panose="020B0604030504040204" pitchFamily="34" charset="-120"/>
              </a:rPr>
              <a:t>Key Words---</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Bio-robotics</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Research on Intelligent Information Syste</a:t>
            </a:r>
            <a:r>
              <a:rPr lang="en-US" altLang="ja-JP" sz="1200" dirty="0">
                <a:latin typeface="微軟正黑體" panose="020B0604030504040204" pitchFamily="34" charset="-120"/>
                <a:ea typeface="微軟正黑體" panose="020B0604030504040204" pitchFamily="34" charset="-120"/>
              </a:rPr>
              <a:t>m</a:t>
            </a:r>
            <a:endParaRPr lang="en-US" altLang="ja-JP" sz="1200" dirty="0" smtClean="0">
              <a:latin typeface="微軟正黑體" panose="020B0604030504040204" pitchFamily="34" charset="-120"/>
              <a:ea typeface="微軟正黑體" panose="020B0604030504040204" pitchFamily="34" charset="-120"/>
            </a:endParaRP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Research on Human Life Engineering</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Design Methodology of Mechanical System</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Research on Logistics Engineering</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Robotics and Mechatronics</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Fluid-Structure Interaction</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Micro/Nano Engineering</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Co=creative Interface </a:t>
            </a:r>
            <a:r>
              <a:rPr lang="en-US" altLang="ja-JP" sz="1200" dirty="0" err="1" smtClean="0">
                <a:latin typeface="微軟正黑體" panose="020B0604030504040204" pitchFamily="34" charset="-120"/>
                <a:ea typeface="微軟正黑體" panose="020B0604030504040204" pitchFamily="34" charset="-120"/>
              </a:rPr>
              <a:t>Desigh</a:t>
            </a:r>
            <a:r>
              <a:rPr lang="en-US" altLang="ja-JP" sz="1200" dirty="0" smtClean="0">
                <a:latin typeface="微軟正黑體" panose="020B0604030504040204" pitchFamily="34" charset="-120"/>
                <a:ea typeface="微軟正黑體" panose="020B0604030504040204" pitchFamily="34" charset="-120"/>
              </a:rPr>
              <a:t> </a:t>
            </a:r>
          </a:p>
          <a:p>
            <a:r>
              <a:rPr lang="ja-JP" altLang="en-US" sz="1200" dirty="0">
                <a:latin typeface="微軟正黑體" panose="020B0604030504040204" pitchFamily="34" charset="-120"/>
                <a:ea typeface="微軟正黑體" panose="020B0604030504040204" pitchFamily="34" charset="-120"/>
              </a:rPr>
              <a:t>・</a:t>
            </a:r>
            <a:r>
              <a:rPr lang="en-US" altLang="ja-JP" sz="1200" dirty="0">
                <a:latin typeface="微軟正黑體" panose="020B0604030504040204" pitchFamily="34" charset="-120"/>
                <a:ea typeface="微軟正黑體" panose="020B0604030504040204" pitchFamily="34" charset="-120"/>
              </a:rPr>
              <a:t>Human Performance Analysis and Enhancement Robotics, Human-Robot </a:t>
            </a:r>
            <a:r>
              <a:rPr lang="en-US" altLang="ja-JP" sz="1200" dirty="0" smtClean="0">
                <a:latin typeface="微軟正黑體" panose="020B0604030504040204" pitchFamily="34" charset="-120"/>
                <a:ea typeface="微軟正黑體" panose="020B0604030504040204" pitchFamily="34" charset="-120"/>
              </a:rPr>
              <a:t>Interaction etc...</a:t>
            </a:r>
          </a:p>
        </p:txBody>
      </p:sp>
      <p:sp>
        <p:nvSpPr>
          <p:cNvPr id="6" name="矩形 5"/>
          <p:cNvSpPr/>
          <p:nvPr/>
        </p:nvSpPr>
        <p:spPr>
          <a:xfrm>
            <a:off x="1342461" y="4029760"/>
            <a:ext cx="5425909" cy="2363724"/>
          </a:xfrm>
          <a:prstGeom prst="rect">
            <a:avLst/>
          </a:prstGeom>
        </p:spPr>
        <p:txBody>
          <a:bodyPr wrap="none">
            <a:spAutoFit/>
          </a:bodyPr>
          <a:lstStyle/>
          <a:p>
            <a:r>
              <a:rPr lang="zh-TW" altLang="en-US" b="1" u="sng" dirty="0">
                <a:latin typeface="微軟正黑體" panose="020B0604030504040204" pitchFamily="34" charset="-120"/>
                <a:ea typeface="微軟正黑體" panose="020B0604030504040204" pitchFamily="34" charset="-120"/>
              </a:rPr>
              <a:t>社會環境工程</a:t>
            </a:r>
            <a:r>
              <a:rPr lang="zh-TW" altLang="en-US" b="1" u="sng" dirty="0" smtClean="0">
                <a:latin typeface="微軟正黑體" panose="020B0604030504040204" pitchFamily="34" charset="-120"/>
                <a:ea typeface="微軟正黑體" panose="020B0604030504040204" pitchFamily="34" charset="-120"/>
              </a:rPr>
              <a:t>主修 </a:t>
            </a:r>
            <a:r>
              <a:rPr lang="en-US" altLang="zh-TW" sz="1200" b="1" u="sng" dirty="0" smtClean="0">
                <a:latin typeface="微軟正黑體" panose="020B0604030504040204" pitchFamily="34" charset="-120"/>
                <a:ea typeface="微軟正黑體" panose="020B0604030504040204" pitchFamily="34" charset="-120"/>
              </a:rPr>
              <a:t>Major in Civil and Environmental Engineering</a:t>
            </a:r>
          </a:p>
          <a:p>
            <a:pPr marL="342900" indent="-342900" eaLnBrk="0" hangingPunct="0">
              <a:spcBef>
                <a:spcPct val="20000"/>
              </a:spcBef>
            </a:pPr>
            <a:r>
              <a:rPr lang="en-US" altLang="ja-JP" sz="1200" b="1" dirty="0">
                <a:latin typeface="微軟正黑體" panose="020B0604030504040204" pitchFamily="34" charset="-120"/>
                <a:ea typeface="微軟正黑體" panose="020B0604030504040204" pitchFamily="34" charset="-120"/>
              </a:rPr>
              <a:t>Key Words---</a:t>
            </a:r>
          </a:p>
          <a:p>
            <a:pPr marL="342900" indent="-342900" eaLnBrk="0" hangingPunct="0">
              <a:spcBef>
                <a:spcPct val="20000"/>
              </a:spcBef>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Concrete Engineering</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Waste Management &amp; Environmental Engineering</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History of Architecture</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City Planning</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Resources Recycling Engineering</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Urban and Regional Design</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River Engineering</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Coastal Engineering and Management </a:t>
            </a:r>
            <a:r>
              <a:rPr lang="en-US" altLang="ja-JP" sz="1200" b="1" dirty="0" err="1">
                <a:latin typeface="微軟正黑體" panose="020B0604030504040204" pitchFamily="34" charset="-120"/>
                <a:ea typeface="微軟正黑體" panose="020B0604030504040204" pitchFamily="34" charset="-120"/>
              </a:rPr>
              <a:t>etc</a:t>
            </a:r>
            <a:r>
              <a:rPr lang="en-US" altLang="ja-JP" sz="1200" b="1" dirty="0">
                <a:latin typeface="微軟正黑體" panose="020B0604030504040204" pitchFamily="34" charset="-120"/>
                <a:ea typeface="微軟正黑體" panose="020B0604030504040204" pitchFamily="34" charset="-120"/>
              </a:rPr>
              <a:t>…</a:t>
            </a:r>
          </a:p>
        </p:txBody>
      </p:sp>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656693"/>
            <a:ext cx="3072341" cy="2304256"/>
          </a:xfrm>
          <a:prstGeom prst="rect">
            <a:avLst/>
          </a:prstGeom>
        </p:spPr>
      </p:pic>
      <p:sp>
        <p:nvSpPr>
          <p:cNvPr id="22" name="正方形/長方形 1"/>
          <p:cNvSpPr/>
          <p:nvPr/>
        </p:nvSpPr>
        <p:spPr>
          <a:xfrm>
            <a:off x="1" y="6669360"/>
            <a:ext cx="9144000" cy="2224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268346054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2">
            <a:extLst>
              <a:ext uri="{FF2B5EF4-FFF2-40B4-BE49-F238E27FC236}">
                <a16:creationId xmlns:a16="http://schemas.microsoft.com/office/drawing/2014/main" xmlns="" id="{CF6A4030-22F3-9E43-A036-B783B10CE1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8736" y="197948"/>
            <a:ext cx="637200" cy="637200"/>
          </a:xfrm>
          <a:prstGeom prst="rect">
            <a:avLst/>
          </a:prstGeom>
        </p:spPr>
      </p:pic>
      <p:sp>
        <p:nvSpPr>
          <p:cNvPr id="18" name="コンテンツ プレースホルダ 2">
            <a:extLst>
              <a:ext uri="{FF2B5EF4-FFF2-40B4-BE49-F238E27FC236}">
                <a16:creationId xmlns:a16="http://schemas.microsoft.com/office/drawing/2014/main" xmlns="" id="{70F8920D-E755-F548-AF14-571B460666E2}"/>
              </a:ext>
            </a:extLst>
          </p:cNvPr>
          <p:cNvSpPr txBox="1">
            <a:spLocks/>
          </p:cNvSpPr>
          <p:nvPr/>
        </p:nvSpPr>
        <p:spPr bwMode="auto">
          <a:xfrm>
            <a:off x="1509426" y="835148"/>
            <a:ext cx="4549496" cy="1555336"/>
          </a:xfrm>
          <a:prstGeom prst="rect">
            <a:avLst/>
          </a:prstGeom>
          <a:solidFill>
            <a:schemeClr val="accent3">
              <a:lumMod val="20000"/>
              <a:lumOff val="80000"/>
              <a:alpha val="0"/>
            </a:schemeClr>
          </a:solidFill>
          <a:ln w="9525">
            <a:noFill/>
            <a:miter lim="800000"/>
            <a:headEnd/>
            <a:tailEnd/>
          </a:ln>
        </p:spPr>
        <p:txBody>
          <a:bodyPr/>
          <a:lstStyle>
            <a:defPPr>
              <a:defRPr lang="ja-JP"/>
            </a:defPPr>
            <a:lvl1pPr marL="342900" indent="-342900" eaLnBrk="0" hangingPunct="0">
              <a:spcBef>
                <a:spcPct val="20000"/>
              </a:spcBef>
              <a:defRPr b="1">
                <a:latin typeface="Tahoma" pitchFamily="34" charset="0"/>
                <a:ea typeface="ＭＳ Ｐゴシック" pitchFamily="50" charset="-128"/>
              </a:defRPr>
            </a:lvl1pPr>
            <a:lvl2pPr marL="742950" indent="-285750">
              <a:defRPr sz="3200">
                <a:latin typeface="Tahoma" pitchFamily="34" charset="0"/>
                <a:ea typeface="ＭＳ Ｐゴシック" pitchFamily="50" charset="-128"/>
              </a:defRPr>
            </a:lvl2pPr>
            <a:lvl3pPr marL="1143000" indent="-228600">
              <a:defRPr sz="3200">
                <a:latin typeface="Tahoma" pitchFamily="34" charset="0"/>
                <a:ea typeface="ＭＳ Ｐゴシック" pitchFamily="50" charset="-128"/>
              </a:defRPr>
            </a:lvl3pPr>
            <a:lvl4pPr marL="1600200" indent="-228600">
              <a:defRPr sz="3200">
                <a:latin typeface="Tahoma" pitchFamily="34" charset="0"/>
                <a:ea typeface="ＭＳ Ｐゴシック" pitchFamily="50" charset="-128"/>
              </a:defRPr>
            </a:lvl4pPr>
            <a:lvl5pPr marL="2057400" indent="-228600">
              <a:defRPr sz="3200">
                <a:latin typeface="Tahoma" pitchFamily="34" charset="0"/>
                <a:ea typeface="ＭＳ Ｐゴシック" pitchFamily="50" charset="-128"/>
              </a:defRPr>
            </a:lvl5pPr>
            <a:lvl6pPr marL="2514600" indent="-228600" fontAlgn="base">
              <a:spcBef>
                <a:spcPct val="0"/>
              </a:spcBef>
              <a:spcAft>
                <a:spcPct val="0"/>
              </a:spcAft>
              <a:defRPr sz="3200">
                <a:latin typeface="Tahoma" pitchFamily="34" charset="0"/>
                <a:ea typeface="ＭＳ Ｐゴシック" pitchFamily="50" charset="-128"/>
              </a:defRPr>
            </a:lvl6pPr>
            <a:lvl7pPr marL="2971800" indent="-228600" fontAlgn="base">
              <a:spcBef>
                <a:spcPct val="0"/>
              </a:spcBef>
              <a:spcAft>
                <a:spcPct val="0"/>
              </a:spcAft>
              <a:defRPr sz="3200">
                <a:latin typeface="Tahoma" pitchFamily="34" charset="0"/>
                <a:ea typeface="ＭＳ Ｐゴシック" pitchFamily="50" charset="-128"/>
              </a:defRPr>
            </a:lvl7pPr>
            <a:lvl8pPr marL="3429000" indent="-228600" fontAlgn="base">
              <a:spcBef>
                <a:spcPct val="0"/>
              </a:spcBef>
              <a:spcAft>
                <a:spcPct val="0"/>
              </a:spcAft>
              <a:defRPr sz="3200">
                <a:latin typeface="Tahoma" pitchFamily="34" charset="0"/>
                <a:ea typeface="ＭＳ Ｐゴシック" pitchFamily="50" charset="-128"/>
              </a:defRPr>
            </a:lvl8pPr>
            <a:lvl9pPr marL="3886200" indent="-228600" fontAlgn="base">
              <a:spcBef>
                <a:spcPct val="0"/>
              </a:spcBef>
              <a:spcAft>
                <a:spcPct val="0"/>
              </a:spcAft>
              <a:defRPr sz="3200">
                <a:latin typeface="Tahoma" pitchFamily="34" charset="0"/>
                <a:ea typeface="ＭＳ Ｐゴシック" pitchFamily="50" charset="-128"/>
              </a:defRPr>
            </a:lvl9pPr>
          </a:lstStyle>
          <a:p>
            <a:r>
              <a:rPr lang="zh-TW" altLang="en-US" u="sng" dirty="0" smtClean="0">
                <a:latin typeface="微軟正黑體" panose="020B0604030504040204" pitchFamily="34" charset="-120"/>
                <a:ea typeface="微軟正黑體" panose="020B0604030504040204" pitchFamily="34" charset="-120"/>
              </a:rPr>
              <a:t>物理主修 </a:t>
            </a:r>
            <a:r>
              <a:rPr lang="en-US" altLang="zh-TW" sz="1200" u="sng" dirty="0" smtClean="0">
                <a:latin typeface="微軟正黑體" panose="020B0604030504040204" pitchFamily="34" charset="-120"/>
                <a:ea typeface="微軟正黑體" panose="020B0604030504040204" pitchFamily="34" charset="-120"/>
              </a:rPr>
              <a:t>Major in Physics</a:t>
            </a:r>
            <a:endParaRPr lang="en-US" altLang="zh-TW" u="sng" dirty="0" smtClean="0">
              <a:latin typeface="微軟正黑體" panose="020B0604030504040204" pitchFamily="34" charset="-120"/>
              <a:ea typeface="微軟正黑體" panose="020B0604030504040204" pitchFamily="34" charset="-120"/>
            </a:endParaRPr>
          </a:p>
          <a:p>
            <a:r>
              <a:rPr lang="en-US" altLang="ja-JP" sz="1200" dirty="0">
                <a:latin typeface="微軟正黑體" panose="020B0604030504040204" pitchFamily="34" charset="-120"/>
                <a:ea typeface="微軟正黑體" panose="020B0604030504040204" pitchFamily="34" charset="-120"/>
              </a:rPr>
              <a:t>Key Words---</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Theoretical Particle Physics</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Quantum Optics</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Nonlinear Physics</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Applied Radiation Physics</a:t>
            </a:r>
          </a:p>
          <a:p>
            <a:r>
              <a:rPr lang="ja-JP" altLang="en-US" sz="1200" dirty="0" smtClean="0">
                <a:latin typeface="微軟正黑體" panose="020B0604030504040204" pitchFamily="34" charset="-120"/>
                <a:ea typeface="微軟正黑體" panose="020B0604030504040204" pitchFamily="34" charset="-120"/>
              </a:rPr>
              <a:t>・</a:t>
            </a:r>
            <a:r>
              <a:rPr lang="en-US" altLang="ja-JP" sz="1200" dirty="0" smtClean="0">
                <a:latin typeface="微軟正黑體" panose="020B0604030504040204" pitchFamily="34" charset="-120"/>
                <a:ea typeface="微軟正黑體" panose="020B0604030504040204" pitchFamily="34" charset="-120"/>
              </a:rPr>
              <a:t>Experimental Particle Physics </a:t>
            </a:r>
            <a:r>
              <a:rPr lang="en-US" altLang="ja-JP" sz="1200" dirty="0" err="1" smtClean="0">
                <a:latin typeface="微軟正黑體" panose="020B0604030504040204" pitchFamily="34" charset="-120"/>
                <a:ea typeface="微軟正黑體" panose="020B0604030504040204" pitchFamily="34" charset="-120"/>
              </a:rPr>
              <a:t>etc</a:t>
            </a:r>
            <a:r>
              <a:rPr lang="en-US" altLang="ja-JP" sz="1200" dirty="0" smtClean="0">
                <a:latin typeface="微軟正黑體" panose="020B0604030504040204" pitchFamily="34" charset="-120"/>
                <a:ea typeface="微軟正黑體" panose="020B0604030504040204" pitchFamily="34" charset="-120"/>
              </a:rPr>
              <a:t>… </a:t>
            </a:r>
          </a:p>
        </p:txBody>
      </p:sp>
      <p:sp>
        <p:nvSpPr>
          <p:cNvPr id="19" name="コンテンツ プレースホルダ 2">
            <a:extLst>
              <a:ext uri="{FF2B5EF4-FFF2-40B4-BE49-F238E27FC236}">
                <a16:creationId xmlns:a16="http://schemas.microsoft.com/office/drawing/2014/main" xmlns="" id="{B332F77F-FC60-A44B-80BB-032AAFCF598F}"/>
              </a:ext>
            </a:extLst>
          </p:cNvPr>
          <p:cNvSpPr txBox="1">
            <a:spLocks/>
          </p:cNvSpPr>
          <p:nvPr/>
        </p:nvSpPr>
        <p:spPr bwMode="auto">
          <a:xfrm>
            <a:off x="3995936" y="307409"/>
            <a:ext cx="4773709" cy="444951"/>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defTabSz="685800" eaLnBrk="0" hangingPunct="0">
              <a:spcBef>
                <a:spcPct val="20000"/>
              </a:spcBef>
              <a:defRPr/>
            </a:pPr>
            <a:r>
              <a:rPr lang="zh-TW" altLang="en-US" sz="2000" b="1" dirty="0" smtClean="0">
                <a:solidFill>
                  <a:srgbClr val="A50B30"/>
                </a:solidFill>
                <a:latin typeface="微軟正黑體" panose="020B0604030504040204" pitchFamily="34" charset="-120"/>
                <a:ea typeface="微軟正黑體" panose="020B0604030504040204" pitchFamily="34" charset="-120"/>
              </a:rPr>
              <a:t>先進理工學部</a:t>
            </a:r>
            <a:endParaRPr lang="en-US" altLang="ja-JP" sz="2000" b="1" dirty="0">
              <a:solidFill>
                <a:srgbClr val="A50B30"/>
              </a:solidFill>
              <a:latin typeface="微軟正黑體" panose="020B0604030504040204" pitchFamily="34" charset="-120"/>
              <a:ea typeface="微軟正黑體" panose="020B0604030504040204" pitchFamily="34" charset="-120"/>
            </a:endParaRPr>
          </a:p>
        </p:txBody>
      </p:sp>
      <p:pic>
        <p:nvPicPr>
          <p:cNvPr id="22"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08428" y="113106"/>
            <a:ext cx="2184052" cy="281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520134" y="2605397"/>
            <a:ext cx="6220421" cy="1698927"/>
          </a:xfrm>
          <a:prstGeom prst="rect">
            <a:avLst/>
          </a:prstGeom>
        </p:spPr>
        <p:txBody>
          <a:bodyPr wrap="none">
            <a:spAutoFit/>
          </a:bodyPr>
          <a:lstStyle/>
          <a:p>
            <a:r>
              <a:rPr lang="zh-TW" altLang="en-US" b="1" u="sng" dirty="0">
                <a:latin typeface="微軟正黑體" panose="020B0604030504040204" pitchFamily="34" charset="-120"/>
                <a:ea typeface="微軟正黑體" panose="020B0604030504040204" pitchFamily="34" charset="-120"/>
              </a:rPr>
              <a:t>化學</a:t>
            </a:r>
            <a:r>
              <a:rPr lang="zh-TW" altLang="en-US" b="1" u="sng" dirty="0" smtClean="0">
                <a:latin typeface="微軟正黑體" panose="020B0604030504040204" pitchFamily="34" charset="-120"/>
                <a:ea typeface="微軟正黑體" panose="020B0604030504040204" pitchFamily="34" charset="-120"/>
              </a:rPr>
              <a:t>主修</a:t>
            </a:r>
            <a:r>
              <a:rPr lang="ja-JP" altLang="en-US" b="1" u="sng" dirty="0">
                <a:latin typeface="微軟正黑體" panose="020B0604030504040204" pitchFamily="34" charset="-120"/>
                <a:ea typeface="微軟正黑體" panose="020B0604030504040204" pitchFamily="34" charset="-120"/>
              </a:rPr>
              <a:t> </a:t>
            </a:r>
            <a:r>
              <a:rPr lang="en-US" altLang="ja-JP" sz="1200" b="1" u="sng" dirty="0" smtClean="0">
                <a:latin typeface="微軟正黑體" panose="020B0604030504040204" pitchFamily="34" charset="-120"/>
                <a:ea typeface="微軟正黑體" panose="020B0604030504040204" pitchFamily="34" charset="-120"/>
              </a:rPr>
              <a:t>Major in Chemistry</a:t>
            </a:r>
            <a:endParaRPr lang="en-US" altLang="ja-JP" sz="1200" b="1" u="sng" dirty="0">
              <a:latin typeface="微軟正黑體" panose="020B0604030504040204" pitchFamily="34" charset="-120"/>
              <a:ea typeface="微軟正黑體" panose="020B0604030504040204" pitchFamily="34" charset="-120"/>
            </a:endParaRPr>
          </a:p>
          <a:p>
            <a:pPr marL="342900" indent="-342900" eaLnBrk="0" hangingPunct="0">
              <a:spcBef>
                <a:spcPct val="20000"/>
              </a:spcBef>
            </a:pPr>
            <a:r>
              <a:rPr lang="en-US" altLang="ja-JP" sz="1200" b="1" dirty="0">
                <a:latin typeface="微軟正黑體" panose="020B0604030504040204" pitchFamily="34" charset="-120"/>
                <a:ea typeface="微軟正黑體" panose="020B0604030504040204" pitchFamily="34" charset="-120"/>
              </a:rPr>
              <a:t>Key Words---</a:t>
            </a:r>
          </a:p>
          <a:p>
            <a:pPr marL="342900" indent="-342900" eaLnBrk="0" hangingPunct="0">
              <a:spcBef>
                <a:spcPct val="20000"/>
              </a:spcBef>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Structural Chemistry</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Functional Organic Chemistry, Organic Stereochemistry, Heterocyclic Chemistry</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Biomolecular Chemistry</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Polymer Chemistry, Functional Polymers</a:t>
            </a:r>
          </a:p>
          <a:p>
            <a:pPr marL="342900" indent="-342900" eaLnBrk="0" hangingPunct="0">
              <a:spcBef>
                <a:spcPct val="20000"/>
              </a:spcBef>
            </a:pPr>
            <a:r>
              <a:rPr lang="ja-JP" altLang="en-US" sz="1200" b="1" dirty="0">
                <a:latin typeface="微軟正黑體" panose="020B0604030504040204" pitchFamily="34" charset="-120"/>
                <a:ea typeface="微軟正黑體" panose="020B0604030504040204" pitchFamily="34" charset="-120"/>
              </a:rPr>
              <a:t>・</a:t>
            </a:r>
            <a:r>
              <a:rPr lang="en-US" altLang="ja-JP" sz="1200" b="1" dirty="0">
                <a:latin typeface="微軟正黑體" panose="020B0604030504040204" pitchFamily="34" charset="-120"/>
                <a:ea typeface="微軟正黑體" panose="020B0604030504040204" pitchFamily="34" charset="-120"/>
              </a:rPr>
              <a:t>Molecular Biology &amp; Cellular </a:t>
            </a:r>
            <a:r>
              <a:rPr lang="en-US" altLang="ja-JP" sz="1200" b="1" dirty="0" smtClean="0">
                <a:latin typeface="微軟正黑體" panose="020B0604030504040204" pitchFamily="34" charset="-120"/>
                <a:ea typeface="微軟正黑體" panose="020B0604030504040204" pitchFamily="34" charset="-120"/>
              </a:rPr>
              <a:t>Biology </a:t>
            </a:r>
            <a:r>
              <a:rPr lang="en-US" altLang="ja-JP" sz="1200" b="1" dirty="0" err="1" smtClean="0">
                <a:latin typeface="微軟正黑體" panose="020B0604030504040204" pitchFamily="34" charset="-120"/>
                <a:ea typeface="微軟正黑體" panose="020B0604030504040204" pitchFamily="34" charset="-120"/>
              </a:rPr>
              <a:t>etc</a:t>
            </a:r>
            <a:r>
              <a:rPr lang="en-US" altLang="ja-JP" sz="1200" b="1" dirty="0" smtClean="0">
                <a:latin typeface="微軟正黑體" panose="020B0604030504040204" pitchFamily="34" charset="-120"/>
                <a:ea typeface="微軟正黑體" panose="020B0604030504040204" pitchFamily="34" charset="-120"/>
              </a:rPr>
              <a:t>…</a:t>
            </a:r>
            <a:endParaRPr lang="en-US" altLang="ja-JP" sz="1200" b="1" dirty="0">
              <a:latin typeface="微軟正黑體" panose="020B0604030504040204" pitchFamily="34" charset="-120"/>
              <a:ea typeface="微軟正黑體" panose="020B0604030504040204" pitchFamily="34" charset="-120"/>
            </a:endParaRPr>
          </a:p>
        </p:txBody>
      </p:sp>
      <p:sp>
        <p:nvSpPr>
          <p:cNvPr id="6" name="矩形 5"/>
          <p:cNvSpPr/>
          <p:nvPr/>
        </p:nvSpPr>
        <p:spPr>
          <a:xfrm>
            <a:off x="1520134" y="4381379"/>
            <a:ext cx="4801827" cy="1698927"/>
          </a:xfrm>
          <a:prstGeom prst="rect">
            <a:avLst/>
          </a:prstGeom>
        </p:spPr>
        <p:txBody>
          <a:bodyPr wrap="none">
            <a:spAutoFit/>
          </a:bodyPr>
          <a:lstStyle/>
          <a:p>
            <a:r>
              <a:rPr lang="zh-TW" altLang="en-US" b="1" u="sng" dirty="0">
                <a:latin typeface="微軟正黑體" panose="020B0604030504040204" pitchFamily="34" charset="-120"/>
                <a:ea typeface="微軟正黑體" panose="020B0604030504040204" pitchFamily="34" charset="-120"/>
              </a:rPr>
              <a:t>生命科學</a:t>
            </a:r>
            <a:r>
              <a:rPr lang="zh-TW" altLang="en-US" b="1" u="sng" dirty="0" smtClean="0">
                <a:latin typeface="微軟正黑體" panose="020B0604030504040204" pitchFamily="34" charset="-120"/>
                <a:ea typeface="微軟正黑體" panose="020B0604030504040204" pitchFamily="34" charset="-120"/>
              </a:rPr>
              <a:t>主修 </a:t>
            </a:r>
            <a:r>
              <a:rPr lang="en-US" altLang="zh-TW" sz="1200" b="1" u="sng" dirty="0" smtClean="0">
                <a:latin typeface="微軟正黑體" panose="020B0604030504040204" pitchFamily="34" charset="-120"/>
                <a:ea typeface="微軟正黑體" panose="020B0604030504040204" pitchFamily="34" charset="-120"/>
              </a:rPr>
              <a:t>Major in Bioscience</a:t>
            </a:r>
          </a:p>
          <a:p>
            <a:pPr marL="342900" indent="-342900" eaLnBrk="0" hangingPunct="0">
              <a:spcBef>
                <a:spcPct val="20000"/>
              </a:spcBef>
            </a:pPr>
            <a:r>
              <a:rPr lang="en-US" altLang="ja-JP" sz="1200" b="1" dirty="0">
                <a:latin typeface="微軟正黑體" panose="020B0604030504040204" pitchFamily="34" charset="-120"/>
                <a:ea typeface="微軟正黑體" panose="020B0604030504040204" pitchFamily="34" charset="-120"/>
              </a:rPr>
              <a:t>Key Words---</a:t>
            </a:r>
          </a:p>
          <a:p>
            <a:pPr marL="342900" indent="-342900" eaLnBrk="0" hangingPunct="0">
              <a:spcBef>
                <a:spcPct val="20000"/>
              </a:spcBef>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Developmental Neurobiology</a:t>
            </a:r>
            <a:endParaRPr lang="en-US" altLang="ja-JP" sz="1200" b="1" dirty="0">
              <a:latin typeface="微軟正黑體" panose="020B0604030504040204" pitchFamily="34" charset="-120"/>
              <a:ea typeface="微軟正黑體" panose="020B0604030504040204" pitchFamily="34" charset="-120"/>
            </a:endParaRPr>
          </a:p>
          <a:p>
            <a:pPr marL="342900" indent="-342900" eaLnBrk="0" hangingPunct="0">
              <a:spcBef>
                <a:spcPct val="20000"/>
              </a:spcBef>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Biomaterials, Tissue Engineering, Soft Interface Science</a:t>
            </a:r>
            <a:endParaRPr lang="en-US" altLang="ja-JP" sz="1200" b="1" dirty="0">
              <a:latin typeface="微軟正黑體" panose="020B0604030504040204" pitchFamily="34" charset="-120"/>
              <a:ea typeface="微軟正黑體" panose="020B0604030504040204" pitchFamily="34" charset="-120"/>
            </a:endParaRPr>
          </a:p>
          <a:p>
            <a:pPr marL="342900" indent="-342900" eaLnBrk="0" hangingPunct="0">
              <a:spcBef>
                <a:spcPct val="20000"/>
              </a:spcBef>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Biosensors, Ultrasonic</a:t>
            </a:r>
            <a:endParaRPr lang="en-US" altLang="ja-JP" sz="1200" b="1" dirty="0">
              <a:latin typeface="微軟正黑體" panose="020B0604030504040204" pitchFamily="34" charset="-120"/>
              <a:ea typeface="微軟正黑體" panose="020B0604030504040204" pitchFamily="34" charset="-120"/>
            </a:endParaRPr>
          </a:p>
          <a:p>
            <a:pPr marL="342900" indent="-342900" eaLnBrk="0" hangingPunct="0">
              <a:spcBef>
                <a:spcPct val="20000"/>
              </a:spcBef>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Molecular Cell Biology, Cell Division, Cytoskeletal Regulation</a:t>
            </a:r>
            <a:endParaRPr lang="en-US" altLang="ja-JP" sz="1200" b="1" dirty="0">
              <a:latin typeface="微軟正黑體" panose="020B0604030504040204" pitchFamily="34" charset="-120"/>
              <a:ea typeface="微軟正黑體" panose="020B0604030504040204" pitchFamily="34" charset="-120"/>
            </a:endParaRPr>
          </a:p>
          <a:p>
            <a:pPr marL="342900" indent="-342900" eaLnBrk="0" hangingPunct="0">
              <a:spcBef>
                <a:spcPct val="20000"/>
              </a:spcBef>
            </a:pPr>
            <a:r>
              <a:rPr lang="ja-JP" altLang="en-US" sz="1200" b="1" dirty="0" smtClean="0">
                <a:latin typeface="微軟正黑體" panose="020B0604030504040204" pitchFamily="34" charset="-120"/>
                <a:ea typeface="微軟正黑體" panose="020B0604030504040204" pitchFamily="34" charset="-120"/>
              </a:rPr>
              <a:t>・</a:t>
            </a:r>
            <a:r>
              <a:rPr lang="en-US" altLang="ja-JP" sz="1200" b="1" dirty="0" smtClean="0">
                <a:latin typeface="微軟正黑體" panose="020B0604030504040204" pitchFamily="34" charset="-120"/>
                <a:ea typeface="微軟正黑體" panose="020B0604030504040204" pitchFamily="34" charset="-120"/>
              </a:rPr>
              <a:t>Pharmacology, Nutrients Science </a:t>
            </a:r>
            <a:r>
              <a:rPr lang="en-US" altLang="ja-JP" sz="1200" b="1" dirty="0" err="1" smtClean="0">
                <a:latin typeface="微軟正黑體" panose="020B0604030504040204" pitchFamily="34" charset="-120"/>
                <a:ea typeface="微軟正黑體" panose="020B0604030504040204" pitchFamily="34" charset="-120"/>
              </a:rPr>
              <a:t>etc</a:t>
            </a:r>
            <a:r>
              <a:rPr lang="en-US" altLang="ja-JP" sz="1200" b="1" dirty="0" smtClean="0">
                <a:latin typeface="微軟正黑體" panose="020B0604030504040204" pitchFamily="34" charset="-120"/>
                <a:ea typeface="微軟正黑體" panose="020B0604030504040204" pitchFamily="34" charset="-120"/>
              </a:rPr>
              <a:t>…</a:t>
            </a:r>
            <a:endParaRPr lang="en-US" altLang="ja-JP" sz="1200" b="1" dirty="0">
              <a:latin typeface="微軟正黑體" panose="020B0604030504040204" pitchFamily="34" charset="-120"/>
              <a:ea typeface="微軟正黑體" panose="020B0604030504040204" pitchFamily="34" charset="-120"/>
            </a:endParaRPr>
          </a:p>
        </p:txBody>
      </p:sp>
      <p:sp>
        <p:nvSpPr>
          <p:cNvPr id="24" name="正方形/長方形 1"/>
          <p:cNvSpPr/>
          <p:nvPr/>
        </p:nvSpPr>
        <p:spPr>
          <a:xfrm>
            <a:off x="1" y="6669360"/>
            <a:ext cx="9144000" cy="2224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29363307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1"/>
          <p:cNvGraphicFramePr/>
          <p:nvPr>
            <p:extLst>
              <p:ext uri="{D42A27DB-BD31-4B8C-83A1-F6EECF244321}">
                <p14:modId xmlns:p14="http://schemas.microsoft.com/office/powerpoint/2010/main" val="936959088"/>
              </p:ext>
            </p:extLst>
          </p:nvPr>
        </p:nvGraphicFramePr>
        <p:xfrm>
          <a:off x="1331640" y="2132856"/>
          <a:ext cx="7200800" cy="4268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lum bright="-14000" contrast="20000"/>
          </a:blip>
          <a:srcRect r="18274" b="2441"/>
          <a:stretch>
            <a:fillRect/>
          </a:stretch>
        </p:blipFill>
        <p:spPr bwMode="auto">
          <a:xfrm rot="702536">
            <a:off x="7552335" y="4424894"/>
            <a:ext cx="947017" cy="2326636"/>
          </a:xfrm>
          <a:prstGeom prst="rect">
            <a:avLst/>
          </a:prstGeom>
          <a:noFill/>
          <a:ln w="9525">
            <a:noFill/>
            <a:miter lim="800000"/>
            <a:headEnd/>
            <a:tailEnd/>
          </a:ln>
        </p:spPr>
      </p:pic>
      <p:pic>
        <p:nvPicPr>
          <p:cNvPr id="8" name="Picture 7"/>
          <p:cNvPicPr>
            <a:picLocks noChangeAspect="1"/>
          </p:cNvPicPr>
          <p:nvPr/>
        </p:nvPicPr>
        <p:blipFill>
          <a:blip r:embed="rId9" cstate="print">
            <a:lum bright="-6000" contrast="-2000"/>
          </a:blip>
          <a:srcRect/>
          <a:stretch>
            <a:fillRect/>
          </a:stretch>
        </p:blipFill>
        <p:spPr bwMode="auto">
          <a:xfrm>
            <a:off x="6690327" y="4333295"/>
            <a:ext cx="832137" cy="2330892"/>
          </a:xfrm>
          <a:prstGeom prst="rect">
            <a:avLst/>
          </a:prstGeom>
          <a:noFill/>
          <a:ln w="9525">
            <a:noFill/>
            <a:miter lim="800000"/>
            <a:headEnd/>
            <a:tailEnd/>
          </a:ln>
        </p:spPr>
      </p:pic>
      <p:pic>
        <p:nvPicPr>
          <p:cNvPr id="9" name="Picture 8"/>
          <p:cNvPicPr>
            <a:picLocks noChangeAspect="1"/>
          </p:cNvPicPr>
          <p:nvPr/>
        </p:nvPicPr>
        <p:blipFill>
          <a:blip r:embed="rId10" cstate="print">
            <a:lum bright="-32000" contrast="38000"/>
          </a:blip>
          <a:srcRect/>
          <a:stretch>
            <a:fillRect/>
          </a:stretch>
        </p:blipFill>
        <p:spPr bwMode="auto">
          <a:xfrm rot="20806951">
            <a:off x="5669648" y="4432576"/>
            <a:ext cx="908004" cy="2315067"/>
          </a:xfrm>
          <a:prstGeom prst="rect">
            <a:avLst/>
          </a:prstGeom>
          <a:noFill/>
          <a:ln w="9525">
            <a:noFill/>
            <a:miter lim="800000"/>
            <a:headEnd/>
            <a:tailEnd/>
          </a:ln>
        </p:spPr>
      </p:pic>
      <p:sp>
        <p:nvSpPr>
          <p:cNvPr id="10" name="Rectangle 40"/>
          <p:cNvSpPr>
            <a:spLocks noChangeArrowheads="1"/>
          </p:cNvSpPr>
          <p:nvPr/>
        </p:nvSpPr>
        <p:spPr bwMode="auto">
          <a:xfrm>
            <a:off x="756020" y="989988"/>
            <a:ext cx="9321973" cy="1754326"/>
          </a:xfrm>
          <a:prstGeom prst="rect">
            <a:avLst/>
          </a:prstGeom>
          <a:noFill/>
          <a:ln w="9525" algn="ctr">
            <a:noFill/>
            <a:miter lim="800000"/>
            <a:headEnd/>
            <a:tailEnd/>
          </a:ln>
        </p:spPr>
        <p:txBody>
          <a:bodyPr wrap="square">
            <a:spAutoFit/>
          </a:bodyPr>
          <a:lstStyle/>
          <a:p>
            <a:pPr>
              <a:defRPr/>
            </a:pP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用</a:t>
            </a: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英語學習大</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學</a:t>
            </a: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課程</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的同時</a:t>
            </a:r>
            <a:r>
              <a:rPr lang="ja-JP"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選修</a:t>
            </a:r>
            <a:r>
              <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必修日語</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中心提供的日語課。</a:t>
            </a:r>
            <a:endParaRPr lang="en-US" altLang="ja-JP"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defRPr/>
            </a:pPr>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defRPr/>
            </a:pP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將根據</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每位學生的程度進行編班。由一級分到八級。</a:t>
            </a:r>
            <a:endParaRPr lang="en-US" altLang="ja-JP"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defRPr/>
            </a:pPr>
            <a:endParaRPr lang="en-US" altLang="ja-JP"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defRPr/>
            </a:pP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若</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有</a:t>
            </a:r>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認真學習，可</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於畢業前習得高級日語。</a:t>
            </a:r>
            <a:endPar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defRPr/>
            </a:pPr>
            <a:r>
              <a:rPr lang="zh-CN" altLang="en-US" b="1" dirty="0">
                <a:solidFill>
                  <a:schemeClr val="tx1">
                    <a:lumMod val="65000"/>
                    <a:lumOff val="35000"/>
                  </a:schemeClr>
                </a:solidFill>
                <a:latin typeface="微軟正黑體" panose="020B0604030504040204" pitchFamily="34" charset="-120"/>
                <a:ea typeface="微軟正黑體" panose="020B0604030504040204" pitchFamily="34" charset="-120"/>
              </a:rPr>
              <a:t>（相當於日語檢定</a:t>
            </a:r>
            <a:r>
              <a:rPr lang="en-US" altLang="zh-CN" b="1" dirty="0">
                <a:solidFill>
                  <a:schemeClr val="tx1">
                    <a:lumMod val="65000"/>
                    <a:lumOff val="35000"/>
                  </a:schemeClr>
                </a:solidFill>
                <a:latin typeface="微軟正黑體" panose="020B0604030504040204" pitchFamily="34" charset="-120"/>
                <a:ea typeface="微軟正黑體" panose="020B0604030504040204" pitchFamily="34" charset="-120"/>
              </a:rPr>
              <a:t>N1</a:t>
            </a:r>
            <a:r>
              <a:rPr lang="zh-CN" altLang="en-US" b="1" dirty="0">
                <a:solidFill>
                  <a:schemeClr val="tx1">
                    <a:lumMod val="65000"/>
                    <a:lumOff val="35000"/>
                  </a:schemeClr>
                </a:solidFill>
                <a:latin typeface="微軟正黑體" panose="020B0604030504040204" pitchFamily="34" charset="-120"/>
                <a:ea typeface="微軟正黑體" panose="020B0604030504040204" pitchFamily="34" charset="-120"/>
              </a:rPr>
              <a:t>級）</a:t>
            </a:r>
            <a:endParaRPr lang="en-US" altLang="ja-JP"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3" name="正方形/長方形 32"/>
          <p:cNvSpPr/>
          <p:nvPr/>
        </p:nvSpPr>
        <p:spPr>
          <a:xfrm>
            <a:off x="17184" y="5221213"/>
            <a:ext cx="211476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w="22225">
                  <a:solidFill>
                    <a:srgbClr val="A50B30"/>
                  </a:solidFill>
                  <a:prstDash val="solid"/>
                </a:ln>
                <a:solidFill>
                  <a:srgbClr val="E8D0D0"/>
                </a:solidFill>
                <a:effectLst/>
                <a:uLnTx/>
                <a:uFillTx/>
                <a:latin typeface="ＭＳ 明朝" panose="02020609040205080304" pitchFamily="17" charset="-128"/>
                <a:ea typeface="ＭＳ 明朝" panose="02020609040205080304" pitchFamily="17" charset="-128"/>
                <a:cs typeface="Tahoma" panose="020B0604030504040204" pitchFamily="34" charset="0"/>
              </a:rPr>
              <a:t>ありがとう</a:t>
            </a:r>
            <a:endParaRPr kumimoji="1" lang="ja-JP" altLang="en-US" sz="1100" b="0" i="0" u="none" strike="noStrike" kern="1200" cap="none" spc="0" normalizeH="0" baseline="0" noProof="0" dirty="0">
              <a:ln>
                <a:noFill/>
              </a:ln>
              <a:solidFill>
                <a:srgbClr val="E8D0D0"/>
              </a:solidFill>
              <a:effectLst/>
              <a:uLnTx/>
              <a:uFillTx/>
              <a:latin typeface="ＭＳ 明朝" panose="02020609040205080304" pitchFamily="17" charset="-128"/>
              <a:ea typeface="ＭＳ 明朝" panose="02020609040205080304" pitchFamily="17" charset="-128"/>
            </a:endParaRPr>
          </a:p>
        </p:txBody>
      </p:sp>
      <p:sp>
        <p:nvSpPr>
          <p:cNvPr id="14" name="正方形/長方形 33"/>
          <p:cNvSpPr/>
          <p:nvPr/>
        </p:nvSpPr>
        <p:spPr>
          <a:xfrm>
            <a:off x="4178898" y="6114704"/>
            <a:ext cx="24432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w="22225">
                  <a:solidFill>
                    <a:srgbClr val="A50B30"/>
                  </a:solidFill>
                  <a:prstDash val="solid"/>
                </a:ln>
                <a:solidFill>
                  <a:srgbClr val="FCD4DE"/>
                </a:solidFill>
                <a:effectLst/>
                <a:uLnTx/>
                <a:uFillTx/>
                <a:latin typeface="ＭＳ 明朝" panose="02020609040205080304" pitchFamily="17" charset="-128"/>
                <a:ea typeface="ＭＳ 明朝" panose="02020609040205080304" pitchFamily="17" charset="-128"/>
                <a:cs typeface="Tahoma" panose="020B0604030504040204" pitchFamily="34" charset="0"/>
              </a:rPr>
              <a:t>はじめまして</a:t>
            </a:r>
            <a:endParaRPr kumimoji="1" lang="ja-JP" altLang="en-US" sz="1600" b="0" i="0" u="none" strike="noStrike" kern="1200" cap="none" spc="0" normalizeH="0" baseline="0" noProof="0" dirty="0">
              <a:ln>
                <a:noFill/>
              </a:ln>
              <a:solidFill>
                <a:srgbClr val="FCD4DE"/>
              </a:solidFill>
              <a:effectLst/>
              <a:uLnTx/>
              <a:uFillTx/>
              <a:latin typeface="ＭＳ 明朝" panose="02020609040205080304" pitchFamily="17" charset="-128"/>
              <a:ea typeface="ＭＳ 明朝" panose="02020609040205080304" pitchFamily="17" charset="-128"/>
            </a:endParaRPr>
          </a:p>
        </p:txBody>
      </p:sp>
      <p:sp>
        <p:nvSpPr>
          <p:cNvPr id="15" name="正方形/長方形 34"/>
          <p:cNvSpPr/>
          <p:nvPr/>
        </p:nvSpPr>
        <p:spPr>
          <a:xfrm>
            <a:off x="237762" y="5944441"/>
            <a:ext cx="244323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w="22225">
                  <a:solidFill>
                    <a:srgbClr val="A50B30"/>
                  </a:solidFill>
                  <a:prstDash val="solid"/>
                </a:ln>
                <a:solidFill>
                  <a:srgbClr val="E8D0D0"/>
                </a:solidFill>
                <a:effectLst/>
                <a:uLnTx/>
                <a:uFillTx/>
                <a:latin typeface="ＭＳ 明朝" panose="02020609040205080304" pitchFamily="17" charset="-128"/>
                <a:ea typeface="ＭＳ 明朝" panose="02020609040205080304" pitchFamily="17" charset="-128"/>
                <a:cs typeface="Tahoma" panose="020B0604030504040204" pitchFamily="34" charset="0"/>
              </a:rPr>
              <a:t>すみません</a:t>
            </a:r>
            <a:endParaRPr kumimoji="1" lang="ja-JP" altLang="en-US" sz="1100" b="0" i="0" u="none" strike="noStrike" kern="1200" cap="none" spc="0" normalizeH="0" baseline="0" noProof="0" dirty="0">
              <a:ln>
                <a:noFill/>
              </a:ln>
              <a:solidFill>
                <a:srgbClr val="E8D0D0"/>
              </a:solidFill>
              <a:effectLst/>
              <a:uLnTx/>
              <a:uFillTx/>
              <a:latin typeface="ＭＳ 明朝" panose="02020609040205080304" pitchFamily="17" charset="-128"/>
              <a:ea typeface="ＭＳ 明朝" panose="02020609040205080304" pitchFamily="17" charset="-128"/>
            </a:endParaRPr>
          </a:p>
        </p:txBody>
      </p:sp>
      <p:sp>
        <p:nvSpPr>
          <p:cNvPr id="17" name="正方形/長方形 36"/>
          <p:cNvSpPr/>
          <p:nvPr/>
        </p:nvSpPr>
        <p:spPr>
          <a:xfrm>
            <a:off x="3540163" y="5129172"/>
            <a:ext cx="359668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w="22225">
                  <a:solidFill>
                    <a:srgbClr val="A50B30"/>
                  </a:solidFill>
                  <a:prstDash val="solid"/>
                </a:ln>
                <a:solidFill>
                  <a:schemeClr val="tx1">
                    <a:lumMod val="95000"/>
                    <a:lumOff val="5000"/>
                  </a:schemeClr>
                </a:solidFill>
                <a:effectLst/>
                <a:uLnTx/>
                <a:uFillTx/>
                <a:latin typeface="ＭＳ 明朝" panose="02020609040205080304" pitchFamily="17" charset="-128"/>
                <a:ea typeface="ＭＳ 明朝" panose="02020609040205080304" pitchFamily="17" charset="-128"/>
                <a:cs typeface="Tahoma" panose="020B0604030504040204" pitchFamily="34" charset="0"/>
              </a:rPr>
              <a:t>おはようございます</a:t>
            </a:r>
            <a:endParaRPr kumimoji="1" lang="ja-JP" altLang="en-US" sz="1100" b="0" i="0" u="none" strike="noStrike" kern="1200" cap="none" spc="0" normalizeH="0" baseline="0" noProof="0" dirty="0">
              <a:ln>
                <a:noFill/>
              </a:ln>
              <a:solidFill>
                <a:schemeClr val="tx1">
                  <a:lumMod val="95000"/>
                  <a:lumOff val="5000"/>
                </a:schemeClr>
              </a:solidFill>
              <a:effectLst/>
              <a:uLnTx/>
              <a:uFillTx/>
              <a:latin typeface="ＭＳ 明朝" panose="02020609040205080304" pitchFamily="17" charset="-128"/>
              <a:ea typeface="ＭＳ 明朝" panose="02020609040205080304" pitchFamily="17" charset="-128"/>
            </a:endParaRPr>
          </a:p>
        </p:txBody>
      </p:sp>
      <p:sp>
        <p:nvSpPr>
          <p:cNvPr id="18" name="正方形/長方形 37"/>
          <p:cNvSpPr/>
          <p:nvPr/>
        </p:nvSpPr>
        <p:spPr>
          <a:xfrm>
            <a:off x="827584" y="6242751"/>
            <a:ext cx="24837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w="22225">
                  <a:solidFill>
                    <a:srgbClr val="A50B30"/>
                  </a:solidFill>
                  <a:prstDash val="solid"/>
                </a:ln>
                <a:solidFill>
                  <a:srgbClr val="E8D0D0"/>
                </a:solidFill>
                <a:effectLst/>
                <a:uLnTx/>
                <a:uFillTx/>
                <a:latin typeface="ＭＳ 明朝" panose="02020609040205080304" pitchFamily="17" charset="-128"/>
                <a:ea typeface="ＭＳ 明朝" panose="02020609040205080304" pitchFamily="17" charset="-128"/>
                <a:cs typeface="Tahoma" panose="020B0604030504040204" pitchFamily="34" charset="0"/>
              </a:rPr>
              <a:t>いただきます</a:t>
            </a:r>
            <a:endParaRPr kumimoji="1" lang="ja-JP" altLang="en-US" sz="1600" b="0" i="0" u="none" strike="noStrike" kern="1200" cap="none" spc="0" normalizeH="0" baseline="0" noProof="0" dirty="0">
              <a:ln>
                <a:noFill/>
              </a:ln>
              <a:solidFill>
                <a:srgbClr val="E8D0D0"/>
              </a:solidFill>
              <a:effectLst/>
              <a:uLnTx/>
              <a:uFillTx/>
              <a:latin typeface="ＭＳ 明朝" panose="02020609040205080304" pitchFamily="17" charset="-128"/>
              <a:ea typeface="ＭＳ 明朝" panose="02020609040205080304" pitchFamily="17" charset="-128"/>
            </a:endParaRPr>
          </a:p>
        </p:txBody>
      </p:sp>
      <p:sp>
        <p:nvSpPr>
          <p:cNvPr id="20" name="正方形/長方形 41"/>
          <p:cNvSpPr/>
          <p:nvPr/>
        </p:nvSpPr>
        <p:spPr>
          <a:xfrm>
            <a:off x="605939" y="4990381"/>
            <a:ext cx="202397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w="22225">
                  <a:solidFill>
                    <a:srgbClr val="A50B30"/>
                  </a:solidFill>
                  <a:prstDash val="solid"/>
                </a:ln>
                <a:solidFill>
                  <a:srgbClr val="E8D0D0"/>
                </a:solidFill>
                <a:effectLst/>
                <a:uLnTx/>
                <a:uFillTx/>
                <a:latin typeface="ＭＳ 明朝" panose="02020609040205080304" pitchFamily="17" charset="-128"/>
                <a:ea typeface="ＭＳ 明朝" panose="02020609040205080304" pitchFamily="17" charset="-128"/>
                <a:cs typeface="Tahoma" panose="020B0604030504040204" pitchFamily="34" charset="0"/>
              </a:rPr>
              <a:t>プレイスメントテスト</a:t>
            </a:r>
            <a:endParaRPr kumimoji="1" lang="ja-JP" altLang="en-US" sz="900" b="0" i="0" u="none" strike="noStrike" kern="1200" cap="none" spc="0" normalizeH="0" baseline="0" noProof="0" dirty="0">
              <a:ln>
                <a:noFill/>
              </a:ln>
              <a:solidFill>
                <a:srgbClr val="E8D0D0"/>
              </a:solidFill>
              <a:effectLst/>
              <a:uLnTx/>
              <a:uFillTx/>
              <a:latin typeface="ＭＳ 明朝" panose="02020609040205080304" pitchFamily="17" charset="-128"/>
              <a:ea typeface="ＭＳ 明朝" panose="02020609040205080304" pitchFamily="17" charset="-128"/>
            </a:endParaRPr>
          </a:p>
        </p:txBody>
      </p:sp>
      <p:sp>
        <p:nvSpPr>
          <p:cNvPr id="21" name="正方形/長方形 42"/>
          <p:cNvSpPr/>
          <p:nvPr/>
        </p:nvSpPr>
        <p:spPr>
          <a:xfrm>
            <a:off x="2212109" y="5957238"/>
            <a:ext cx="28870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w="22225">
                  <a:solidFill>
                    <a:srgbClr val="A50B30"/>
                  </a:solidFill>
                  <a:prstDash val="solid"/>
                </a:ln>
                <a:solidFill>
                  <a:srgbClr val="FCD4DE"/>
                </a:solidFill>
                <a:effectLst/>
                <a:uLnTx/>
                <a:uFillTx/>
                <a:latin typeface="ＭＳ 明朝" panose="02020609040205080304" pitchFamily="17" charset="-128"/>
                <a:ea typeface="ＭＳ 明朝" panose="02020609040205080304" pitchFamily="17" charset="-128"/>
                <a:cs typeface="Tahoma" panose="020B0604030504040204" pitchFamily="34" charset="0"/>
              </a:rPr>
              <a:t>おやすみなさい</a:t>
            </a:r>
            <a:endParaRPr kumimoji="1" lang="ja-JP" altLang="en-US" sz="1600" b="0" i="0" u="none" strike="noStrike" kern="1200" cap="none" spc="0" normalizeH="0" baseline="0" noProof="0" dirty="0">
              <a:ln>
                <a:noFill/>
              </a:ln>
              <a:solidFill>
                <a:srgbClr val="FCD4DE"/>
              </a:solidFill>
              <a:effectLst/>
              <a:uLnTx/>
              <a:uFillTx/>
              <a:latin typeface="ＭＳ 明朝" panose="02020609040205080304" pitchFamily="17" charset="-128"/>
              <a:ea typeface="ＭＳ 明朝" panose="02020609040205080304" pitchFamily="17" charset="-128"/>
            </a:endParaRPr>
          </a:p>
        </p:txBody>
      </p:sp>
      <p:sp>
        <p:nvSpPr>
          <p:cNvPr id="23" name="コンテンツ プレースホルダ 2"/>
          <p:cNvSpPr txBox="1">
            <a:spLocks/>
          </p:cNvSpPr>
          <p:nvPr/>
        </p:nvSpPr>
        <p:spPr bwMode="auto">
          <a:xfrm>
            <a:off x="125236" y="5310819"/>
            <a:ext cx="3120976" cy="176804"/>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lnSpc>
                <a:spcPct val="100000"/>
              </a:lnSpc>
              <a:spcBef>
                <a:spcPct val="20000"/>
              </a:spcBef>
              <a:spcAft>
                <a:spcPts val="0"/>
              </a:spcAft>
              <a:buClrTx/>
              <a:buSzTx/>
              <a:buFontTx/>
              <a:buNone/>
              <a:tabLst/>
              <a:defRPr/>
            </a:pPr>
            <a:r>
              <a:rPr kumimoji="1" lang="en-US" altLang="ja-JP" sz="900" b="1" i="0" u="none" strike="noStrike" kern="1200" cap="none" spc="0" normalizeH="0" baseline="0" noProof="0" dirty="0">
                <a:ln>
                  <a:noFill/>
                </a:ln>
                <a:solidFill>
                  <a:srgbClr val="FCD4DE"/>
                </a:solidFill>
                <a:effectLst/>
                <a:uLnTx/>
                <a:uFillTx/>
                <a:latin typeface="Tahoma" pitchFamily="34" charset="0"/>
                <a:ea typeface="ＭＳ Ｐゴシック" pitchFamily="50" charset="-128"/>
                <a:cs typeface="+mn-cs"/>
              </a:rPr>
              <a:t> </a:t>
            </a:r>
            <a:r>
              <a:rPr kumimoji="1" lang="ja-JP" altLang="en-US" b="1" i="0" u="none" strike="noStrike" kern="1200" cap="none" spc="0" normalizeH="0" baseline="0" noProof="0" dirty="0">
                <a:ln>
                  <a:noFill/>
                </a:ln>
                <a:solidFill>
                  <a:srgbClr val="FCD4DE"/>
                </a:solidFill>
                <a:effectLst/>
                <a:uLnTx/>
                <a:uFillTx/>
                <a:latin typeface="HGP明朝B" panose="02020800000000000000" pitchFamily="18" charset="-128"/>
                <a:ea typeface="HGP明朝B" panose="02020800000000000000" pitchFamily="18" charset="-128"/>
                <a:cs typeface="+mn-cs"/>
              </a:rPr>
              <a:t>日本語</a:t>
            </a:r>
            <a:endParaRPr kumimoji="1" lang="en-US" altLang="ja-JP" b="1" i="0" u="none" strike="noStrike" kern="1200" cap="none" spc="0" normalizeH="0" baseline="0" noProof="0" dirty="0">
              <a:ln>
                <a:noFill/>
              </a:ln>
              <a:solidFill>
                <a:srgbClr val="FCD4DE"/>
              </a:solidFill>
              <a:effectLst/>
              <a:uLnTx/>
              <a:uFillTx/>
              <a:latin typeface="HGP明朝B" panose="02020800000000000000" pitchFamily="18" charset="-128"/>
              <a:ea typeface="HGP明朝B" panose="02020800000000000000" pitchFamily="18" charset="-128"/>
              <a:cs typeface="+mn-cs"/>
            </a:endParaRPr>
          </a:p>
        </p:txBody>
      </p:sp>
      <p:sp>
        <p:nvSpPr>
          <p:cNvPr id="24" name="コンテンツ プレースホルダ 2"/>
          <p:cNvSpPr txBox="1">
            <a:spLocks/>
          </p:cNvSpPr>
          <p:nvPr/>
        </p:nvSpPr>
        <p:spPr bwMode="auto">
          <a:xfrm>
            <a:off x="2069459" y="5510375"/>
            <a:ext cx="4058278" cy="176804"/>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lnSpc>
                <a:spcPct val="100000"/>
              </a:lnSpc>
              <a:spcBef>
                <a:spcPct val="20000"/>
              </a:spcBef>
              <a:spcAft>
                <a:spcPts val="0"/>
              </a:spcAft>
              <a:buClrTx/>
              <a:buSzTx/>
              <a:buFontTx/>
              <a:buNone/>
              <a:tabLst/>
              <a:defRPr/>
            </a:pPr>
            <a:r>
              <a:rPr kumimoji="1" lang="en-US" altLang="ja-JP" sz="1200" b="1" i="0" u="none" strike="noStrike" kern="1200" cap="none" spc="0" normalizeH="0" baseline="0" noProof="0" dirty="0">
                <a:ln>
                  <a:noFill/>
                </a:ln>
                <a:solidFill>
                  <a:srgbClr val="FCD4DE"/>
                </a:solidFill>
                <a:effectLst/>
                <a:uLnTx/>
                <a:uFillTx/>
                <a:latin typeface="Tahoma" pitchFamily="34" charset="0"/>
                <a:ea typeface="ＭＳ Ｐゴシック" pitchFamily="50" charset="-128"/>
                <a:cs typeface="+mn-cs"/>
              </a:rPr>
              <a:t> </a:t>
            </a:r>
            <a:r>
              <a:rPr kumimoji="1" lang="ja-JP" altLang="en-US" b="1" i="0" u="none" strike="noStrike" kern="1200" cap="none" spc="0" normalizeH="0" baseline="0" noProof="0" dirty="0">
                <a:ln>
                  <a:noFill/>
                </a:ln>
                <a:solidFill>
                  <a:srgbClr val="FCD4DE"/>
                </a:solidFill>
                <a:effectLst/>
                <a:uLnTx/>
                <a:uFillTx/>
                <a:latin typeface="HGP明朝B" panose="02020800000000000000" pitchFamily="18" charset="-128"/>
                <a:ea typeface="HGP明朝B" panose="02020800000000000000" pitchFamily="18" charset="-128"/>
                <a:cs typeface="+mn-cs"/>
              </a:rPr>
              <a:t>あいうえ</a:t>
            </a:r>
            <a:r>
              <a:rPr kumimoji="1" lang="ja-JP" altLang="en-US" b="1" i="0" u="none" strike="noStrike" kern="1200" cap="none" spc="0" normalizeH="0" baseline="0" noProof="0" dirty="0" err="1">
                <a:ln>
                  <a:noFill/>
                </a:ln>
                <a:solidFill>
                  <a:srgbClr val="FCD4DE"/>
                </a:solidFill>
                <a:effectLst/>
                <a:uLnTx/>
                <a:uFillTx/>
                <a:latin typeface="HGP明朝B" panose="02020800000000000000" pitchFamily="18" charset="-128"/>
                <a:ea typeface="HGP明朝B" panose="02020800000000000000" pitchFamily="18" charset="-128"/>
                <a:cs typeface="+mn-cs"/>
              </a:rPr>
              <a:t>お</a:t>
            </a:r>
            <a:endParaRPr kumimoji="1" lang="en-US" altLang="ja-JP" b="1" i="0" u="none" strike="noStrike" kern="1200" cap="none" spc="0" normalizeH="0" baseline="0" noProof="0" dirty="0">
              <a:ln>
                <a:noFill/>
              </a:ln>
              <a:solidFill>
                <a:srgbClr val="FCD4DE"/>
              </a:solidFill>
              <a:effectLst/>
              <a:uLnTx/>
              <a:uFillTx/>
              <a:latin typeface="HGP明朝B" panose="02020800000000000000" pitchFamily="18" charset="-128"/>
              <a:ea typeface="HGP明朝B" panose="02020800000000000000" pitchFamily="18" charset="-128"/>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p:cNvPicPr>
            <a:picLocks noChangeAspect="1"/>
          </p:cNvPicPr>
          <p:nvPr/>
        </p:nvPicPr>
        <p:blipFill>
          <a:blip r:embed="rId3" cstate="print"/>
          <a:srcRect/>
          <a:stretch>
            <a:fillRect/>
          </a:stretch>
        </p:blipFill>
        <p:spPr bwMode="auto">
          <a:xfrm>
            <a:off x="374619" y="5766573"/>
            <a:ext cx="994101" cy="773596"/>
          </a:xfrm>
          <a:prstGeom prst="rect">
            <a:avLst/>
          </a:prstGeom>
          <a:noFill/>
          <a:ln w="9525">
            <a:noFill/>
            <a:miter lim="800000"/>
            <a:headEnd/>
            <a:tailEnd/>
          </a:ln>
        </p:spPr>
      </p:pic>
      <p:pic>
        <p:nvPicPr>
          <p:cNvPr id="6" name="Picture 24"/>
          <p:cNvPicPr>
            <a:picLocks noChangeAspect="1"/>
          </p:cNvPicPr>
          <p:nvPr/>
        </p:nvPicPr>
        <p:blipFill>
          <a:blip r:embed="rId4" cstate="print"/>
          <a:srcRect/>
          <a:stretch>
            <a:fillRect/>
          </a:stretch>
        </p:blipFill>
        <p:spPr bwMode="auto">
          <a:xfrm>
            <a:off x="323528" y="4985642"/>
            <a:ext cx="1591739" cy="499391"/>
          </a:xfrm>
          <a:prstGeom prst="rect">
            <a:avLst/>
          </a:prstGeom>
          <a:noFill/>
          <a:ln w="9525">
            <a:noFill/>
            <a:miter lim="800000"/>
            <a:headEnd/>
            <a:tailEnd/>
          </a:ln>
        </p:spPr>
      </p:pic>
      <p:pic>
        <p:nvPicPr>
          <p:cNvPr id="9" name="Picture 21"/>
          <p:cNvPicPr>
            <a:picLocks noChangeAspect="1" noChangeArrowheads="1"/>
          </p:cNvPicPr>
          <p:nvPr/>
        </p:nvPicPr>
        <p:blipFill>
          <a:blip r:embed="rId5" cstate="print"/>
          <a:srcRect/>
          <a:stretch>
            <a:fillRect/>
          </a:stretch>
        </p:blipFill>
        <p:spPr bwMode="auto">
          <a:xfrm>
            <a:off x="3573205" y="6007370"/>
            <a:ext cx="1658054" cy="557290"/>
          </a:xfrm>
          <a:prstGeom prst="rect">
            <a:avLst/>
          </a:prstGeom>
          <a:noFill/>
          <a:ln w="9525">
            <a:noFill/>
            <a:miter lim="800000"/>
            <a:headEnd/>
            <a:tailEnd/>
          </a:ln>
        </p:spPr>
      </p:pic>
      <p:pic>
        <p:nvPicPr>
          <p:cNvPr id="21510" name="Picture 6" descr="http://machi-photo.net/photosmall/0/00174.JPG">
            <a:hlinkClick r:id="rId6"/>
          </p:cNvPr>
          <p:cNvPicPr>
            <a:picLocks noChangeAspect="1" noChangeArrowheads="1"/>
          </p:cNvPicPr>
          <p:nvPr/>
        </p:nvPicPr>
        <p:blipFill>
          <a:blip r:embed="rId7" cstate="print"/>
          <a:srcRect/>
          <a:stretch>
            <a:fillRect/>
          </a:stretch>
        </p:blipFill>
        <p:spPr bwMode="auto">
          <a:xfrm>
            <a:off x="0" y="941188"/>
            <a:ext cx="9143999" cy="3207892"/>
          </a:xfrm>
          <a:prstGeom prst="rect">
            <a:avLst/>
          </a:prstGeom>
          <a:noFill/>
        </p:spPr>
      </p:pic>
      <p:sp>
        <p:nvSpPr>
          <p:cNvPr id="16" name="正方形/長方形 15"/>
          <p:cNvSpPr/>
          <p:nvPr/>
        </p:nvSpPr>
        <p:spPr>
          <a:xfrm>
            <a:off x="1468627" y="1318578"/>
            <a:ext cx="5867209" cy="1381147"/>
          </a:xfrm>
          <a:prstGeom prst="rect">
            <a:avLst/>
          </a:prstGeom>
        </p:spPr>
        <p:txBody>
          <a:bodyPr wrap="square">
            <a:spAutoFit/>
          </a:bodyPr>
          <a:lstStyle/>
          <a:p>
            <a:pPr algn="ctr" defTabSz="622300">
              <a:lnSpc>
                <a:spcPct val="90000"/>
              </a:lnSpc>
              <a:spcAft>
                <a:spcPct val="35000"/>
              </a:spcAft>
              <a:defRPr/>
            </a:pPr>
            <a:r>
              <a:rPr lang="en-US" altLang="zh-TW" sz="4800" b="1" dirty="0" smtClean="0">
                <a:solidFill>
                  <a:srgbClr val="FFFFFF"/>
                </a:solidFill>
                <a:latin typeface="微軟正黑體" panose="020B0604030504040204" pitchFamily="34" charset="-120"/>
                <a:ea typeface="微軟正黑體" panose="020B0604030504040204" pitchFamily="34" charset="-120"/>
                <a:cs typeface="Tahoma" pitchFamily="34" charset="0"/>
              </a:rPr>
              <a:t>806</a:t>
            </a:r>
            <a:r>
              <a:rPr lang="zh-TW" altLang="en-US" sz="4800" b="1" dirty="0" smtClean="0">
                <a:solidFill>
                  <a:srgbClr val="FFFFFF"/>
                </a:solidFill>
                <a:latin typeface="微軟正黑體" panose="020B0604030504040204" pitchFamily="34" charset="-120"/>
                <a:ea typeface="微軟正黑體" panose="020B0604030504040204" pitchFamily="34" charset="-120"/>
                <a:cs typeface="Tahoma" pitchFamily="34" charset="0"/>
              </a:rPr>
              <a:t>間合作學術機構</a:t>
            </a:r>
            <a:endParaRPr lang="en-US" altLang="zh-TW" sz="1000" b="1" dirty="0" smtClean="0">
              <a:solidFill>
                <a:srgbClr val="FFFFFF"/>
              </a:solidFill>
              <a:latin typeface="微軟正黑體" panose="020B0604030504040204" pitchFamily="34" charset="-120"/>
              <a:ea typeface="微軟正黑體" panose="020B0604030504040204" pitchFamily="34" charset="-120"/>
              <a:cs typeface="Tahoma" pitchFamily="34" charset="0"/>
            </a:endParaRPr>
          </a:p>
          <a:p>
            <a:pPr algn="ctr" defTabSz="622300">
              <a:lnSpc>
                <a:spcPct val="90000"/>
              </a:lnSpc>
              <a:spcAft>
                <a:spcPct val="35000"/>
              </a:spcAft>
              <a:defRPr/>
            </a:pPr>
            <a:endParaRPr lang="en-US" altLang="ja-JP" sz="900" dirty="0">
              <a:solidFill>
                <a:srgbClr val="FFFFFF"/>
              </a:solidFill>
              <a:latin typeface="微軟正黑體" panose="020B0604030504040204" pitchFamily="34" charset="-120"/>
              <a:ea typeface="微軟正黑體" panose="020B0604030504040204" pitchFamily="34" charset="-120"/>
              <a:cs typeface="Tahoma" pitchFamily="34" charset="0"/>
            </a:endParaRPr>
          </a:p>
          <a:p>
            <a:pPr algn="ctr" defTabSz="622300">
              <a:lnSpc>
                <a:spcPts val="1500"/>
              </a:lnSpc>
              <a:spcAft>
                <a:spcPct val="35000"/>
              </a:spcAft>
              <a:defRPr/>
            </a:pPr>
            <a:r>
              <a:rPr lang="en-US" altLang="zh-TW" sz="2400" b="1" dirty="0" smtClean="0">
                <a:solidFill>
                  <a:schemeClr val="bg1"/>
                </a:solidFill>
                <a:latin typeface="微軟正黑體" panose="020B0604030504040204" pitchFamily="34" charset="-120"/>
                <a:ea typeface="微軟正黑體" panose="020B0604030504040204" pitchFamily="34" charset="-120"/>
                <a:cs typeface="Tahoma" pitchFamily="34" charset="0"/>
              </a:rPr>
              <a:t>92</a:t>
            </a:r>
            <a:r>
              <a:rPr lang="zh-TW" altLang="en-US" sz="2400" b="1" dirty="0" smtClean="0">
                <a:solidFill>
                  <a:schemeClr val="bg1"/>
                </a:solidFill>
                <a:latin typeface="微軟正黑體" panose="020B0604030504040204" pitchFamily="34" charset="-120"/>
                <a:ea typeface="微軟正黑體" panose="020B0604030504040204" pitchFamily="34" charset="-120"/>
                <a:cs typeface="Tahoma" pitchFamily="34" charset="0"/>
              </a:rPr>
              <a:t>個</a:t>
            </a:r>
            <a:r>
              <a:rPr lang="zh-TW" altLang="en-US" sz="2400" b="1" dirty="0" smtClean="0">
                <a:solidFill>
                  <a:schemeClr val="bg1"/>
                </a:solidFill>
                <a:latin typeface="微軟正黑體" panose="020B0604030504040204" pitchFamily="34" charset="-120"/>
                <a:ea typeface="微軟正黑體" panose="020B0604030504040204" pitchFamily="34" charset="-120"/>
              </a:rPr>
              <a:t>國家</a:t>
            </a:r>
            <a:r>
              <a:rPr lang="zh-TW" altLang="en-US"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smtClean="0">
                <a:solidFill>
                  <a:schemeClr val="bg1"/>
                </a:solidFill>
                <a:latin typeface="微軟正黑體" panose="020B0604030504040204" pitchFamily="34" charset="-120"/>
                <a:ea typeface="微軟正黑體" panose="020B0604030504040204" pitchFamily="34" charset="-120"/>
              </a:rPr>
              <a:t>地區</a:t>
            </a:r>
            <a:endParaRPr lang="en-US" altLang="ja-JP" sz="2400" b="1" dirty="0">
              <a:solidFill>
                <a:schemeClr val="bg1"/>
              </a:solidFill>
              <a:latin typeface="微軟正黑體" panose="020B0604030504040204" pitchFamily="34" charset="-120"/>
              <a:ea typeface="微軟正黑體" panose="020B0604030504040204" pitchFamily="34" charset="-120"/>
            </a:endParaRPr>
          </a:p>
        </p:txBody>
      </p:sp>
      <p:pic>
        <p:nvPicPr>
          <p:cNvPr id="18" name="Picture 20" descr="C:\Users\w502456\Desktop\U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4105" y="5793638"/>
            <a:ext cx="1522564" cy="74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C:\Users\w502456\Desktop\無題.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4087" y="4509120"/>
            <a:ext cx="990660" cy="99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georgetown university logo」的圖片搜尋結果"/>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6965" y="5873299"/>
            <a:ext cx="2551845" cy="850615"/>
          </a:xfrm>
          <a:prstGeom prst="rect">
            <a:avLst/>
          </a:prstGeom>
          <a:noFill/>
          <a:extLst>
            <a:ext uri="{909E8E84-426E-40DD-AFC4-6F175D3DCCD1}">
              <a14:hiddenFill xmlns:a14="http://schemas.microsoft.com/office/drawing/2010/main">
                <a:solidFill>
                  <a:srgbClr val="FFFFFF"/>
                </a:solidFill>
              </a14:hiddenFill>
            </a:ext>
          </a:extLst>
        </p:spPr>
      </p:pic>
      <p:pic>
        <p:nvPicPr>
          <p:cNvPr id="47116" name="Picture 12" descr="相關圖片"/>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24759" y="4638949"/>
            <a:ext cx="1677258" cy="846084"/>
          </a:xfrm>
          <a:prstGeom prst="rect">
            <a:avLst/>
          </a:prstGeom>
          <a:noFill/>
          <a:extLst>
            <a:ext uri="{909E8E84-426E-40DD-AFC4-6F175D3DCCD1}">
              <a14:hiddenFill xmlns:a14="http://schemas.microsoft.com/office/drawing/2010/main">
                <a:solidFill>
                  <a:srgbClr val="FFFFFF"/>
                </a:solidFill>
              </a14:hiddenFill>
            </a:ext>
          </a:extLst>
        </p:spPr>
      </p:pic>
      <p:pic>
        <p:nvPicPr>
          <p:cNvPr id="47118" name="Picture 14" descr="相關圖片"/>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40352" y="5620334"/>
            <a:ext cx="1121034" cy="112103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786346" y="2969157"/>
            <a:ext cx="7571303" cy="1077218"/>
          </a:xfrm>
          <a:prstGeom prst="rect">
            <a:avLst/>
          </a:prstGeom>
          <a:noFill/>
        </p:spPr>
        <p:txBody>
          <a:bodyPr wrap="none" rtlCol="0">
            <a:spAutoFit/>
          </a:bodyPr>
          <a:lstStyle/>
          <a:p>
            <a:pPr algn="ctr"/>
            <a:r>
              <a:rPr lang="zh-TW" altLang="en-US" sz="2000" b="1" dirty="0" smtClean="0">
                <a:latin typeface="微軟正黑體" panose="020B0604030504040204" pitchFamily="34" charset="-120"/>
                <a:ea typeface="微軟正黑體" panose="020B0604030504040204" pitchFamily="34" charset="-120"/>
              </a:rPr>
              <a:t>雙學位課程、交換留學、早大生專屬客製化留學課程、短期留學</a:t>
            </a:r>
            <a:endParaRPr lang="en-US" altLang="zh-TW" sz="2000" b="1" dirty="0" smtClean="0">
              <a:latin typeface="微軟正黑體" panose="020B0604030504040204" pitchFamily="34" charset="-120"/>
              <a:ea typeface="微軟正黑體" panose="020B0604030504040204" pitchFamily="34" charset="-120"/>
            </a:endParaRPr>
          </a:p>
          <a:p>
            <a:pPr algn="ctr"/>
            <a:endParaRPr lang="en-US" altLang="zh-TW" sz="1400" b="1" dirty="0" smtClean="0">
              <a:latin typeface="微軟正黑體" panose="020B0604030504040204" pitchFamily="34" charset="-120"/>
              <a:ea typeface="微軟正黑體" panose="020B0604030504040204" pitchFamily="34" charset="-120"/>
            </a:endParaRPr>
          </a:p>
          <a:p>
            <a:pPr algn="ctr"/>
            <a:endParaRPr lang="en-US" altLang="zh-TW" sz="1400" b="1" dirty="0">
              <a:latin typeface="微軟正黑體" panose="020B0604030504040204" pitchFamily="34" charset="-120"/>
              <a:ea typeface="微軟正黑體" panose="020B0604030504040204" pitchFamily="34" charset="-120"/>
            </a:endParaRPr>
          </a:p>
          <a:p>
            <a:pPr algn="ctr"/>
            <a:r>
              <a:rPr lang="zh-TW" altLang="en-US" sz="1600" b="1" dirty="0" smtClean="0">
                <a:latin typeface="微軟正黑體" panose="020B0604030504040204" pitchFamily="34" charset="-120"/>
                <a:ea typeface="微軟正黑體" panose="020B0604030504040204" pitchFamily="34" charset="-120"/>
              </a:rPr>
              <a:t>在日本</a:t>
            </a:r>
            <a:r>
              <a:rPr lang="zh-TW" altLang="en-US" sz="1600" b="1" dirty="0">
                <a:latin typeface="微軟正黑體" panose="020B0604030504040204" pitchFamily="34" charset="-120"/>
                <a:ea typeface="微軟正黑體" panose="020B0604030504040204" pitchFamily="34" charset="-120"/>
              </a:rPr>
              <a:t>和</a:t>
            </a:r>
            <a:r>
              <a:rPr lang="zh-TW" altLang="en-US" sz="1600" b="1" dirty="0" smtClean="0">
                <a:latin typeface="微軟正黑體" panose="020B0604030504040204" pitchFamily="34" charset="-120"/>
                <a:ea typeface="微軟正黑體" panose="020B0604030504040204" pitchFamily="34" charset="-120"/>
              </a:rPr>
              <a:t>世界上的一流大學</a:t>
            </a:r>
            <a:r>
              <a:rPr lang="zh-TW" altLang="en-US" sz="1600" b="1" dirty="0">
                <a:latin typeface="微軟正黑體" panose="020B0604030504040204" pitchFamily="34" charset="-120"/>
                <a:ea typeface="微軟正黑體" panose="020B0604030504040204" pitchFamily="34" charset="-120"/>
              </a:rPr>
              <a:t>求學</a:t>
            </a:r>
            <a:r>
              <a:rPr lang="zh-TW" altLang="en-US" sz="1600" b="1" dirty="0" smtClean="0">
                <a:latin typeface="微軟正黑體" panose="020B0604030504040204" pitchFamily="34" charset="-120"/>
                <a:ea typeface="微軟正黑體" panose="020B0604030504040204" pitchFamily="34" charset="-120"/>
              </a:rPr>
              <a:t>，成為能夠理解各國文化並具備專業知識的國際人</a:t>
            </a:r>
            <a:endParaRPr lang="zh-TW" altLang="en-US" sz="1600" b="1" dirty="0">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09641" y="4771744"/>
            <a:ext cx="1495606" cy="713289"/>
          </a:xfrm>
          <a:prstGeom prst="rect">
            <a:avLst/>
          </a:prstGeom>
        </p:spPr>
      </p:pic>
      <p:pic>
        <p:nvPicPr>
          <p:cNvPr id="20" name="圖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7841" y="4814828"/>
            <a:ext cx="1467602" cy="670205"/>
          </a:xfrm>
          <a:prstGeom prst="rect">
            <a:avLst/>
          </a:prstGeom>
        </p:spPr>
      </p:pic>
    </p:spTree>
    <p:extLst>
      <p:ext uri="{BB962C8B-B14F-4D97-AF65-F5344CB8AC3E}">
        <p14:creationId xmlns:p14="http://schemas.microsoft.com/office/powerpoint/2010/main" val="1969561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0728"/>
            <a:ext cx="9148134" cy="5877272"/>
          </a:xfrm>
          <a:prstGeom prst="rect">
            <a:avLst/>
          </a:prstGeom>
        </p:spPr>
      </p:pic>
      <p:grpSp>
        <p:nvGrpSpPr>
          <p:cNvPr id="2" name="グループ化 1"/>
          <p:cNvGrpSpPr/>
          <p:nvPr/>
        </p:nvGrpSpPr>
        <p:grpSpPr>
          <a:xfrm>
            <a:off x="14190" y="1667609"/>
            <a:ext cx="9129810" cy="1181723"/>
            <a:chOff x="-1280162" y="1211443"/>
            <a:chExt cx="20201891" cy="2552398"/>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642" y="1230464"/>
              <a:ext cx="2514818" cy="25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7234" y="1230462"/>
              <a:ext cx="2519408" cy="253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8522" y="1228753"/>
              <a:ext cx="2528712" cy="2533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1460" y="1230464"/>
              <a:ext cx="2514784" cy="25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83677" y="1211444"/>
              <a:ext cx="2538052" cy="25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6244" y="1228750"/>
              <a:ext cx="2528723" cy="253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54967" y="1211443"/>
              <a:ext cx="2528710" cy="255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0162" y="1230462"/>
              <a:ext cx="2528684" cy="253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正方形/長方形 17"/>
          <p:cNvSpPr/>
          <p:nvPr/>
        </p:nvSpPr>
        <p:spPr>
          <a:xfrm>
            <a:off x="14190" y="2492896"/>
            <a:ext cx="9155863" cy="1233671"/>
          </a:xfrm>
          <a:prstGeom prst="rect">
            <a:avLst/>
          </a:prstGeom>
          <a:ln>
            <a:noFill/>
          </a:ln>
        </p:spPr>
        <p:txBody>
          <a:bodyPr wrap="square">
            <a:spAutoFit/>
          </a:bodyPr>
          <a:lstStyle/>
          <a:p>
            <a:pPr algn="ctr">
              <a:lnSpc>
                <a:spcPts val="8925"/>
              </a:lnSpc>
            </a:pPr>
            <a:r>
              <a:rPr lang="zh-TW" altLang="en-US" sz="20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異文化交流中心</a:t>
            </a:r>
            <a:r>
              <a:rPr lang="en-US" altLang="zh-TW" sz="20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ICC</a:t>
            </a:r>
            <a:r>
              <a:rPr lang="zh-TW" altLang="en-US" sz="20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 一年</a:t>
            </a:r>
            <a:r>
              <a:rPr lang="en-US" altLang="zh-TW" sz="36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300</a:t>
            </a:r>
            <a:r>
              <a:rPr lang="zh-TW" altLang="en-US" sz="36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項</a:t>
            </a:r>
            <a:r>
              <a:rPr lang="zh-TW" altLang="en-US" sz="20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以上的校內文化交流活動</a:t>
            </a:r>
            <a:endParaRPr lang="ja-JP" altLang="en-US" sz="2000" b="1" dirty="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0" y="4077072"/>
            <a:ext cx="9143999" cy="1618878"/>
            <a:chOff x="0" y="3949824"/>
            <a:chExt cx="9143999" cy="1618878"/>
          </a:xfrm>
        </p:grpSpPr>
        <p:pic>
          <p:nvPicPr>
            <p:cNvPr id="3" name="圖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0009" y="3949824"/>
              <a:ext cx="1214159" cy="1618878"/>
            </a:xfrm>
            <a:prstGeom prst="rect">
              <a:avLst/>
            </a:prstGeom>
          </p:spPr>
        </p:pic>
        <p:pic>
          <p:nvPicPr>
            <p:cNvPr id="4" name="圖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06248" y="3949824"/>
              <a:ext cx="1277520" cy="1618878"/>
            </a:xfrm>
            <a:prstGeom prst="rect">
              <a:avLst/>
            </a:prstGeom>
          </p:spPr>
        </p:pic>
        <p:pic>
          <p:nvPicPr>
            <p:cNvPr id="6" name="圖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8393" y="3967284"/>
              <a:ext cx="1065606" cy="1601418"/>
            </a:xfrm>
            <a:prstGeom prst="rect">
              <a:avLst/>
            </a:prstGeom>
          </p:spPr>
        </p:pic>
        <p:pic>
          <p:nvPicPr>
            <p:cNvPr id="7" name="圖片 6"/>
            <p:cNvPicPr>
              <a:picLocks noChangeAspect="1"/>
            </p:cNvPicPr>
            <p:nvPr/>
          </p:nvPicPr>
          <p:blipFill rotWithShape="1">
            <a:blip r:embed="rId15" cstate="print">
              <a:extLst>
                <a:ext uri="{28A0092B-C50C-407E-A947-70E740481C1C}">
                  <a14:useLocalDpi xmlns:a14="http://schemas.microsoft.com/office/drawing/2010/main" val="0"/>
                </a:ext>
              </a:extLst>
            </a:blip>
            <a:srcRect l="-1" r="6592"/>
            <a:stretch/>
          </p:blipFill>
          <p:spPr>
            <a:xfrm>
              <a:off x="6084168" y="3949824"/>
              <a:ext cx="2016224" cy="1618878"/>
            </a:xfrm>
            <a:prstGeom prst="rect">
              <a:avLst/>
            </a:prstGeom>
          </p:spPr>
        </p:pic>
        <p:pic>
          <p:nvPicPr>
            <p:cNvPr id="8" name="圖片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83768" y="3949824"/>
              <a:ext cx="2432890" cy="1618878"/>
            </a:xfrm>
            <a:prstGeom prst="rect">
              <a:avLst/>
            </a:prstGeom>
          </p:spPr>
        </p:pic>
        <p:pic>
          <p:nvPicPr>
            <p:cNvPr id="9" name="圖片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3949824"/>
              <a:ext cx="1206248" cy="1608331"/>
            </a:xfrm>
            <a:prstGeom prst="rect">
              <a:avLst/>
            </a:prstGeom>
          </p:spPr>
        </p:pic>
      </p:grpSp>
      <p:sp>
        <p:nvSpPr>
          <p:cNvPr id="25" name="正方形/長方形 17"/>
          <p:cNvSpPr/>
          <p:nvPr/>
        </p:nvSpPr>
        <p:spPr>
          <a:xfrm>
            <a:off x="107504" y="5328047"/>
            <a:ext cx="9155863" cy="1233671"/>
          </a:xfrm>
          <a:prstGeom prst="rect">
            <a:avLst/>
          </a:prstGeom>
          <a:ln>
            <a:noFill/>
          </a:ln>
        </p:spPr>
        <p:txBody>
          <a:bodyPr wrap="square">
            <a:spAutoFit/>
          </a:bodyPr>
          <a:lstStyle/>
          <a:p>
            <a:pPr algn="ctr">
              <a:lnSpc>
                <a:spcPts val="8925"/>
              </a:lnSpc>
            </a:pPr>
            <a:r>
              <a:rPr lang="zh-TW" altLang="en-US" sz="20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約</a:t>
            </a:r>
            <a:r>
              <a:rPr lang="en-US" altLang="zh-TW" sz="36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550</a:t>
            </a:r>
            <a:r>
              <a:rPr lang="zh-TW" altLang="en-US" sz="36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個</a:t>
            </a:r>
            <a:r>
              <a:rPr lang="zh-TW" altLang="en-US" sz="20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校方公認社團，</a:t>
            </a:r>
            <a:r>
              <a:rPr lang="en-US" altLang="zh-TW" sz="20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70%</a:t>
            </a:r>
            <a:r>
              <a:rPr lang="zh-TW" altLang="en-US" sz="2000" b="1"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cs typeface="Tahoma" panose="020B0604030504040204" pitchFamily="34" charset="0"/>
              </a:rPr>
              <a:t>學生參與</a:t>
            </a:r>
            <a:endParaRPr lang="ja-JP" altLang="en-US" sz="2000" b="1" dirty="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51138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0728"/>
            <a:ext cx="9148134" cy="5877272"/>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1" y="2133735"/>
            <a:ext cx="3244755" cy="2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170" y="1233489"/>
            <a:ext cx="2014557" cy="328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594812"/>
            <a:ext cx="1119242" cy="178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7592" y="4594812"/>
            <a:ext cx="2402786" cy="178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1580" y="2246209"/>
            <a:ext cx="1597450" cy="114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3975" y="1233488"/>
            <a:ext cx="1597450" cy="944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5261" y="3326134"/>
            <a:ext cx="2042873" cy="3127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4970" y="4594812"/>
            <a:ext cx="3336456" cy="178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7166180" y="1472015"/>
            <a:ext cx="1492716" cy="1323439"/>
          </a:xfrm>
          <a:prstGeom prst="rect">
            <a:avLst/>
          </a:prstGeom>
        </p:spPr>
        <p:txBody>
          <a:bodyPr wrap="none">
            <a:spAutoFit/>
          </a:bodyPr>
          <a:lstStyle/>
          <a:p>
            <a:r>
              <a:rPr lang="en-US" altLang="ja-JP" sz="8000" b="1" dirty="0">
                <a:ln w="22225">
                  <a:solidFill>
                    <a:srgbClr val="A50B30"/>
                  </a:solid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44</a:t>
            </a:r>
            <a:endParaRPr lang="ja-JP" altLang="en-US" sz="8000" dirty="0"/>
          </a:p>
        </p:txBody>
      </p:sp>
      <p:pic>
        <p:nvPicPr>
          <p:cNvPr id="103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13977" y="3449824"/>
            <a:ext cx="1597449" cy="106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コンテンツ プレースホルダ 2"/>
          <p:cNvSpPr txBox="1">
            <a:spLocks/>
          </p:cNvSpPr>
          <p:nvPr/>
        </p:nvSpPr>
        <p:spPr bwMode="auto">
          <a:xfrm>
            <a:off x="8434451" y="2337156"/>
            <a:ext cx="759110" cy="1025105"/>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zh-TW" altLang="en-US" b="1" dirty="0" smtClean="0">
                <a:solidFill>
                  <a:schemeClr val="bg1"/>
                </a:solidFill>
                <a:latin typeface="微軟正黑體" panose="020B0604030504040204" pitchFamily="34" charset="-120"/>
                <a:ea typeface="微軟正黑體" panose="020B0604030504040204" pitchFamily="34" charset="-120"/>
              </a:rPr>
              <a:t>部</a:t>
            </a:r>
            <a:endParaRPr lang="en-US" altLang="ja-JP" sz="8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81285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0728"/>
            <a:ext cx="9148134" cy="5877272"/>
          </a:xfrm>
          <a:prstGeom prst="rect">
            <a:avLst/>
          </a:prstGeom>
        </p:spPr>
      </p:pic>
      <p:pic>
        <p:nvPicPr>
          <p:cNvPr id="20" name="圖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1690647"/>
            <a:ext cx="2236805" cy="1491202"/>
          </a:xfrm>
          <a:prstGeom prst="rect">
            <a:avLst/>
          </a:prstGeom>
          <a:ln>
            <a:noFill/>
          </a:ln>
          <a:effectLst>
            <a:outerShdw blurRad="190500" algn="tl" rotWithShape="0">
              <a:srgbClr val="000000">
                <a:alpha val="70000"/>
              </a:srgbClr>
            </a:outerShdw>
          </a:effectLst>
        </p:spPr>
      </p:pic>
      <p:pic>
        <p:nvPicPr>
          <p:cNvPr id="23" name="圖片 22" descr="12366313_734608523350663_2769796909516247174_n.jpg"/>
          <p:cNvPicPr>
            <a:picLocks noChangeAspect="1"/>
          </p:cNvPicPr>
          <p:nvPr/>
        </p:nvPicPr>
        <p:blipFill>
          <a:blip r:embed="rId5" cstate="print"/>
          <a:stretch>
            <a:fillRect/>
          </a:stretch>
        </p:blipFill>
        <p:spPr>
          <a:xfrm>
            <a:off x="6058973" y="1690648"/>
            <a:ext cx="2232248" cy="1499002"/>
          </a:xfrm>
          <a:prstGeom prst="rect">
            <a:avLst/>
          </a:prstGeom>
          <a:ln>
            <a:noFill/>
          </a:ln>
          <a:effectLst>
            <a:outerShdw blurRad="190500" algn="tl" rotWithShape="0">
              <a:srgbClr val="000000">
                <a:alpha val="70000"/>
              </a:srgbClr>
            </a:outerShdw>
          </a:effectLst>
        </p:spPr>
      </p:pic>
      <p:pic>
        <p:nvPicPr>
          <p:cNvPr id="24" name="10683505_546480095496044_1724145673035601904_o.jpg"/>
          <p:cNvPicPr/>
          <p:nvPr/>
        </p:nvPicPr>
        <p:blipFill>
          <a:blip r:embed="rId6" cstate="print">
            <a:extLst/>
          </a:blip>
          <a:stretch>
            <a:fillRect/>
          </a:stretch>
        </p:blipFill>
        <p:spPr>
          <a:xfrm>
            <a:off x="971600" y="3582237"/>
            <a:ext cx="2276162" cy="1430939"/>
          </a:xfrm>
          <a:prstGeom prst="rect">
            <a:avLst/>
          </a:prstGeom>
          <a:ln>
            <a:noFill/>
          </a:ln>
          <a:effectLst>
            <a:outerShdw blurRad="190500" algn="tl" rotWithShape="0">
              <a:srgbClr val="000000">
                <a:alpha val="70000"/>
              </a:srgbClr>
            </a:outerShdw>
          </a:effectLst>
        </p:spPr>
      </p:pic>
      <p:pic>
        <p:nvPicPr>
          <p:cNvPr id="25" name="1534990_560994914044562_5147291855805722438_o.jpg"/>
          <p:cNvPicPr/>
          <p:nvPr/>
        </p:nvPicPr>
        <p:blipFill>
          <a:blip r:embed="rId7" cstate="print">
            <a:extLst/>
          </a:blip>
          <a:stretch>
            <a:fillRect/>
          </a:stretch>
        </p:blipFill>
        <p:spPr>
          <a:xfrm>
            <a:off x="3569427" y="3582237"/>
            <a:ext cx="2168927" cy="1430939"/>
          </a:xfrm>
          <a:prstGeom prst="rect">
            <a:avLst/>
          </a:prstGeom>
          <a:ln>
            <a:noFill/>
          </a:ln>
          <a:effectLst>
            <a:outerShdw blurRad="190500" algn="tl" rotWithShape="0">
              <a:srgbClr val="000000">
                <a:alpha val="70000"/>
              </a:srgbClr>
            </a:outerShdw>
          </a:effec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825" y="3586648"/>
            <a:ext cx="2194396" cy="14130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rot="398636">
            <a:off x="6164276" y="164831"/>
            <a:ext cx="2712730" cy="1323439"/>
          </a:xfrm>
          <a:prstGeom prst="rect">
            <a:avLst/>
          </a:prstGeom>
          <a:noFill/>
        </p:spPr>
        <p:txBody>
          <a:bodyPr wrap="none" rtlCol="0">
            <a:spAutoFit/>
          </a:bodyPr>
          <a:lstStyle/>
          <a:p>
            <a:r>
              <a:rPr lang="en-US" altLang="zh-TW" sz="8000" b="1" dirty="0" smtClean="0">
                <a:solidFill>
                  <a:prstClr val="black"/>
                </a:solidFill>
                <a:effectLst>
                  <a:outerShdw blurRad="38100" dist="38100" dir="2700000" algn="tl">
                    <a:srgbClr val="000000">
                      <a:alpha val="43137"/>
                    </a:srgbClr>
                  </a:outerShdw>
                </a:effectLst>
              </a:rPr>
              <a:t>WTSA</a:t>
            </a:r>
            <a:endParaRPr lang="zh-TW" altLang="en-US" sz="8000" b="1" dirty="0">
              <a:solidFill>
                <a:prstClr val="black"/>
              </a:solidFill>
              <a:effectLst>
                <a:outerShdw blurRad="38100" dist="38100" dir="2700000" algn="tl">
                  <a:srgbClr val="000000">
                    <a:alpha val="43137"/>
                  </a:srgbClr>
                </a:outerShdw>
              </a:effectLst>
            </a:endParaRPr>
          </a:p>
        </p:txBody>
      </p:sp>
      <p:sp>
        <p:nvSpPr>
          <p:cNvPr id="5" name="文字方塊 4"/>
          <p:cNvSpPr txBox="1"/>
          <p:nvPr/>
        </p:nvSpPr>
        <p:spPr>
          <a:xfrm>
            <a:off x="891007" y="5369511"/>
            <a:ext cx="7366119" cy="1015663"/>
          </a:xfrm>
          <a:prstGeom prst="rect">
            <a:avLst/>
          </a:prstGeom>
          <a:noFill/>
        </p:spPr>
        <p:txBody>
          <a:bodyPr wrap="none" rtlCol="0">
            <a:spAutoFit/>
          </a:bodyPr>
          <a:lstStyle/>
          <a:p>
            <a:pPr algn="ctr"/>
            <a:r>
              <a:rPr lang="zh-TW" altLang="en-US" sz="2000" b="1" dirty="0" smtClean="0">
                <a:solidFill>
                  <a:prstClr val="white"/>
                </a:solidFill>
                <a:latin typeface="微軟正黑體" panose="020B0604030504040204" pitchFamily="34" charset="-120"/>
                <a:ea typeface="微軟正黑體" panose="020B0604030504040204" pitchFamily="34" charset="-120"/>
              </a:rPr>
              <a:t>遇到生活、學業上的困難不用擔心，台灣學長姐可適時地協助！</a:t>
            </a:r>
            <a:endParaRPr lang="en-US" altLang="zh-TW" sz="2000" b="1" dirty="0" smtClean="0">
              <a:solidFill>
                <a:prstClr val="white"/>
              </a:solidFill>
              <a:latin typeface="微軟正黑體" panose="020B0604030504040204" pitchFamily="34" charset="-120"/>
              <a:ea typeface="微軟正黑體" panose="020B0604030504040204" pitchFamily="34" charset="-120"/>
            </a:endParaRPr>
          </a:p>
          <a:p>
            <a:pPr algn="ctr"/>
            <a:endParaRPr lang="en-US" altLang="zh-TW" sz="2000" b="1" dirty="0" smtClean="0">
              <a:solidFill>
                <a:prstClr val="white"/>
              </a:solidFill>
              <a:latin typeface="微軟正黑體" panose="020B0604030504040204" pitchFamily="34" charset="-120"/>
              <a:ea typeface="微軟正黑體" panose="020B0604030504040204" pitchFamily="34" charset="-120"/>
            </a:endParaRPr>
          </a:p>
          <a:p>
            <a:pPr algn="ctr"/>
            <a:r>
              <a:rPr lang="zh-TW" altLang="en-US" sz="2000" b="1" dirty="0" smtClean="0">
                <a:solidFill>
                  <a:prstClr val="white"/>
                </a:solidFill>
                <a:latin typeface="微軟正黑體" panose="020B0604030504040204" pitchFamily="34" charset="-120"/>
                <a:ea typeface="微軟正黑體" panose="020B0604030504040204" pitchFamily="34" charset="-120"/>
              </a:rPr>
              <a:t>臉</a:t>
            </a:r>
            <a:r>
              <a:rPr lang="zh-TW" altLang="en-US" sz="2000" b="1" dirty="0">
                <a:solidFill>
                  <a:prstClr val="white"/>
                </a:solidFill>
                <a:latin typeface="微軟正黑體" panose="020B0604030504040204" pitchFamily="34" charset="-120"/>
                <a:ea typeface="微軟正黑體" panose="020B0604030504040204" pitchFamily="34" charset="-120"/>
              </a:rPr>
              <a:t>書</a:t>
            </a:r>
            <a:r>
              <a:rPr lang="zh-TW" altLang="en-US" sz="2000" b="1" dirty="0" smtClean="0">
                <a:solidFill>
                  <a:prstClr val="white"/>
                </a:solidFill>
                <a:latin typeface="微軟正黑體" panose="020B0604030504040204" pitchFamily="34" charset="-120"/>
                <a:ea typeface="微軟正黑體" panose="020B0604030504040204" pitchFamily="34" charset="-120"/>
              </a:rPr>
              <a:t>社團</a:t>
            </a:r>
            <a:r>
              <a:rPr lang="en-US" altLang="zh-TW" sz="2000" b="1" dirty="0" smtClean="0">
                <a:solidFill>
                  <a:prstClr val="white"/>
                </a:solidFill>
                <a:latin typeface="微軟正黑體" panose="020B0604030504040204" pitchFamily="34" charset="-120"/>
                <a:ea typeface="微軟正黑體" panose="020B0604030504040204" pitchFamily="34" charset="-120"/>
              </a:rPr>
              <a:t>&amp;</a:t>
            </a:r>
            <a:r>
              <a:rPr lang="zh-TW" altLang="en-US" sz="2000" b="1" dirty="0" smtClean="0">
                <a:solidFill>
                  <a:prstClr val="white"/>
                </a:solidFill>
                <a:latin typeface="微軟正黑體" panose="020B0604030504040204" pitchFamily="34" charset="-120"/>
                <a:ea typeface="微軟正黑體" panose="020B0604030504040204" pitchFamily="34" charset="-120"/>
              </a:rPr>
              <a:t>紛絲專頁</a:t>
            </a:r>
            <a:r>
              <a:rPr lang="ja-JP" altLang="en-US"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台</a:t>
            </a:r>
            <a:r>
              <a:rPr lang="zh-TW" altLang="en-US" sz="2000" b="1" dirty="0">
                <a:solidFill>
                  <a:prstClr val="white"/>
                </a:solidFill>
                <a:latin typeface="微軟正黑體" panose="020B0604030504040204" pitchFamily="34" charset="-120"/>
                <a:ea typeface="微軟正黑體" panose="020B0604030504040204" pitchFamily="34" charset="-120"/>
              </a:rPr>
              <a:t>灣</a:t>
            </a:r>
            <a:r>
              <a:rPr lang="zh-TW" altLang="en-US" sz="2000" b="1" dirty="0" smtClean="0">
                <a:solidFill>
                  <a:prstClr val="white"/>
                </a:solidFill>
                <a:latin typeface="微軟正黑體" panose="020B0604030504040204" pitchFamily="34" charset="-120"/>
                <a:ea typeface="微軟正黑體" panose="020B0604030504040204" pitchFamily="34" charset="-120"/>
              </a:rPr>
              <a:t>人</a:t>
            </a:r>
            <a:r>
              <a:rPr lang="en-US" altLang="zh-TW" sz="2000" b="1" dirty="0" smtClean="0">
                <a:solidFill>
                  <a:prstClr val="white"/>
                </a:solidFill>
                <a:latin typeface="微軟正黑體" panose="020B0604030504040204" pitchFamily="34" charset="-120"/>
                <a:ea typeface="微軟正黑體" panose="020B0604030504040204" pitchFamily="34" charset="-120"/>
              </a:rPr>
              <a:t>in</a:t>
            </a:r>
            <a:r>
              <a:rPr lang="zh-TW" altLang="en-US" sz="2000" b="1" dirty="0" smtClean="0">
                <a:solidFill>
                  <a:prstClr val="white"/>
                </a:solidFill>
                <a:latin typeface="微軟正黑體" panose="020B0604030504040204" pitchFamily="34" charset="-120"/>
                <a:ea typeface="微軟正黑體" panose="020B0604030504040204" pitchFamily="34" charset="-120"/>
              </a:rPr>
              <a:t>早大</a:t>
            </a:r>
            <a:r>
              <a:rPr lang="ja-JP" altLang="en-US"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也熱情營運中</a:t>
            </a:r>
            <a:r>
              <a:rPr lang="zh-TW" altLang="en-US" sz="2000" b="1" dirty="0">
                <a:solidFill>
                  <a:prstClr val="white"/>
                </a:solidFill>
                <a:latin typeface="微軟正黑體" panose="020B0604030504040204" pitchFamily="34" charset="-120"/>
                <a:ea typeface="微軟正黑體" panose="020B0604030504040204" pitchFamily="34" charset="-120"/>
              </a:rPr>
              <a:t>！</a:t>
            </a:r>
          </a:p>
        </p:txBody>
      </p:sp>
      <p:pic>
        <p:nvPicPr>
          <p:cNvPr id="3" name="圖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25821" y="1690648"/>
            <a:ext cx="2212533" cy="14990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9281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33" y="978599"/>
            <a:ext cx="4761905" cy="4761905"/>
          </a:xfrm>
          <a:prstGeom prst="rect">
            <a:avLst/>
          </a:prstGeom>
        </p:spPr>
      </p:pic>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123335"/>
            <a:ext cx="2592288" cy="929402"/>
          </a:xfrm>
          <a:prstGeom prst="rect">
            <a:avLst/>
          </a:prstGeom>
        </p:spPr>
      </p:pic>
      <p:cxnSp>
        <p:nvCxnSpPr>
          <p:cNvPr id="4" name="直線コネクタ 3"/>
          <p:cNvCxnSpPr/>
          <p:nvPr/>
        </p:nvCxnSpPr>
        <p:spPr>
          <a:xfrm>
            <a:off x="4600937" y="4251525"/>
            <a:ext cx="3793603" cy="1"/>
          </a:xfrm>
          <a:prstGeom prst="line">
            <a:avLst/>
          </a:prstGeom>
          <a:ln>
            <a:solidFill>
              <a:srgbClr val="B70D21"/>
            </a:solidFill>
          </a:ln>
        </p:spPr>
        <p:style>
          <a:lnRef idx="1">
            <a:schemeClr val="accent1"/>
          </a:lnRef>
          <a:fillRef idx="0">
            <a:schemeClr val="accent1"/>
          </a:fillRef>
          <a:effectRef idx="0">
            <a:schemeClr val="accent1"/>
          </a:effectRef>
          <a:fontRef idx="minor">
            <a:schemeClr val="tx1"/>
          </a:fontRef>
        </p:style>
      </p:cxnSp>
      <p:sp>
        <p:nvSpPr>
          <p:cNvPr id="8" name="コンテンツ プレースホルダ 2"/>
          <p:cNvSpPr txBox="1">
            <a:spLocks/>
          </p:cNvSpPr>
          <p:nvPr/>
        </p:nvSpPr>
        <p:spPr bwMode="auto">
          <a:xfrm>
            <a:off x="6370055" y="3539683"/>
            <a:ext cx="2476082" cy="711843"/>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en-US" altLang="ja-JP" sz="4500" b="1" dirty="0">
                <a:solidFill>
                  <a:srgbClr val="A50B30"/>
                </a:solidFill>
              </a:rPr>
              <a:t>TOKYO</a:t>
            </a:r>
          </a:p>
        </p:txBody>
      </p:sp>
      <p:sp>
        <p:nvSpPr>
          <p:cNvPr id="11" name="円/楕円 10"/>
          <p:cNvSpPr/>
          <p:nvPr/>
        </p:nvSpPr>
        <p:spPr>
          <a:xfrm>
            <a:off x="4470722" y="4190759"/>
            <a:ext cx="130215" cy="121533"/>
          </a:xfrm>
          <a:prstGeom prst="ellipse">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1350">
              <a:solidFill>
                <a:prstClr val="black"/>
              </a:solidFill>
            </a:endParaRPr>
          </a:p>
        </p:txBody>
      </p:sp>
    </p:spTree>
    <p:extLst>
      <p:ext uri="{BB962C8B-B14F-4D97-AF65-F5344CB8AC3E}">
        <p14:creationId xmlns:p14="http://schemas.microsoft.com/office/powerpoint/2010/main" val="2326484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 y="980728"/>
            <a:ext cx="9148134" cy="5877272"/>
          </a:xfrm>
          <a:prstGeom prst="rect">
            <a:avLst/>
          </a:prstGeom>
        </p:spPr>
      </p:pic>
      <p:pic>
        <p:nvPicPr>
          <p:cNvPr id="31"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02920" y="1916832"/>
            <a:ext cx="6184712" cy="40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291" y="2903272"/>
            <a:ext cx="2351291" cy="147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コンテンツ プレースホルダ 2"/>
          <p:cNvSpPr txBox="1">
            <a:spLocks/>
          </p:cNvSpPr>
          <p:nvPr/>
        </p:nvSpPr>
        <p:spPr bwMode="auto">
          <a:xfrm>
            <a:off x="852217" y="2248064"/>
            <a:ext cx="1850704" cy="299229"/>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b="1" dirty="0">
                <a:solidFill>
                  <a:schemeClr val="bg1"/>
                </a:solidFill>
              </a:rPr>
              <a:t>872</a:t>
            </a:r>
            <a:r>
              <a:rPr lang="en-US" altLang="ja-JP" sz="1600" b="1" dirty="0">
                <a:solidFill>
                  <a:schemeClr val="bg1"/>
                </a:solidFill>
              </a:rPr>
              <a:t> </a:t>
            </a:r>
            <a:r>
              <a:rPr lang="zh-TW" altLang="en-US" sz="1600" b="1" dirty="0" smtClean="0">
                <a:solidFill>
                  <a:schemeClr val="bg1"/>
                </a:solidFill>
              </a:rPr>
              <a:t>張床位</a:t>
            </a:r>
            <a:endParaRPr lang="en-US" altLang="ja-JP" sz="1600" b="1" dirty="0">
              <a:solidFill>
                <a:schemeClr val="bg1"/>
              </a:solidFill>
            </a:endParaRPr>
          </a:p>
        </p:txBody>
      </p:sp>
      <p:sp>
        <p:nvSpPr>
          <p:cNvPr id="9" name="コンテンツ プレースホルダ 2"/>
          <p:cNvSpPr txBox="1">
            <a:spLocks/>
          </p:cNvSpPr>
          <p:nvPr/>
        </p:nvSpPr>
        <p:spPr bwMode="auto">
          <a:xfrm>
            <a:off x="3012600" y="2066418"/>
            <a:ext cx="5777300" cy="331260"/>
          </a:xfrm>
          <a:prstGeom prst="rect">
            <a:avLst/>
          </a:prstGeom>
          <a:solidFill>
            <a:schemeClr val="accent3">
              <a:lumMod val="20000"/>
              <a:lumOff val="80000"/>
              <a:alpha val="0"/>
            </a:schemeClr>
          </a:solidFill>
          <a:ln w="9525">
            <a:noFill/>
            <a:miter lim="800000"/>
            <a:headEnd/>
            <a:tailEnd/>
          </a:ln>
        </p:spPr>
        <p:txBody>
          <a:bodyPr anchor="ct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zh-TW" altLang="en-US" sz="2000" b="1" dirty="0" smtClean="0"/>
              <a:t>國際學生宿舍</a:t>
            </a:r>
          </a:p>
          <a:p>
            <a:pPr algn="ctr" eaLnBrk="0" hangingPunct="0">
              <a:spcBef>
                <a:spcPct val="20000"/>
              </a:spcBef>
              <a:defRPr/>
            </a:pPr>
            <a:r>
              <a:rPr lang="en-US" altLang="ja-JP" sz="2000" b="1" dirty="0" err="1" smtClean="0"/>
              <a:t>Waseda</a:t>
            </a:r>
            <a:r>
              <a:rPr lang="en-US" altLang="ja-JP" sz="2000" b="1" dirty="0" smtClean="0"/>
              <a:t> </a:t>
            </a:r>
            <a:r>
              <a:rPr lang="en-US" altLang="ja-JP" sz="2000" b="1" dirty="0"/>
              <a:t>International Student House</a:t>
            </a:r>
          </a:p>
        </p:txBody>
      </p:sp>
      <p:sp>
        <p:nvSpPr>
          <p:cNvPr id="11" name="正方形/長方形 38"/>
          <p:cNvSpPr/>
          <p:nvPr/>
        </p:nvSpPr>
        <p:spPr>
          <a:xfrm>
            <a:off x="5604959" y="-17224"/>
            <a:ext cx="2063385" cy="1862048"/>
          </a:xfrm>
          <a:prstGeom prst="rect">
            <a:avLst/>
          </a:prstGeom>
        </p:spPr>
        <p:txBody>
          <a:bodyPr wrap="none">
            <a:spAutoFit/>
          </a:bodyPr>
          <a:lstStyle/>
          <a:p>
            <a:r>
              <a:rPr lang="en-US" altLang="ja-JP" sz="11500" b="1" dirty="0">
                <a:ln w="22225">
                  <a:solidFill>
                    <a:srgbClr val="A50B30"/>
                  </a:solid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23</a:t>
            </a:r>
            <a:endParaRPr lang="ja-JP" altLang="en-US" sz="11500" dirty="0"/>
          </a:p>
        </p:txBody>
      </p:sp>
      <p:sp>
        <p:nvSpPr>
          <p:cNvPr id="12" name="正方形/長方形 1"/>
          <p:cNvSpPr/>
          <p:nvPr/>
        </p:nvSpPr>
        <p:spPr>
          <a:xfrm>
            <a:off x="7493756" y="961564"/>
            <a:ext cx="1296144" cy="523220"/>
          </a:xfrm>
          <a:prstGeom prst="rect">
            <a:avLst/>
          </a:prstGeom>
        </p:spPr>
        <p:txBody>
          <a:bodyPr wrap="square">
            <a:spAutoFit/>
          </a:bodyPr>
          <a:lstStyle/>
          <a:p>
            <a:pPr eaLnBrk="0" hangingPunct="0">
              <a:spcBef>
                <a:spcPct val="20000"/>
              </a:spcBef>
              <a:defRPr/>
            </a:pPr>
            <a:r>
              <a:rPr lang="zh-TW" altLang="en-US" sz="2800" b="1" dirty="0" smtClean="0">
                <a:solidFill>
                  <a:schemeClr val="bg1"/>
                </a:solidFill>
                <a:latin typeface="Microsoft JhengHei" charset="0"/>
                <a:ea typeface="Microsoft JhengHei" charset="0"/>
                <a:cs typeface="Microsoft JhengHei" charset="0"/>
              </a:rPr>
              <a:t>間宿舍</a:t>
            </a:r>
            <a:endParaRPr lang="en-US" altLang="ja-JP" sz="2800" b="1" dirty="0">
              <a:solidFill>
                <a:schemeClr val="bg1"/>
              </a:solidFill>
              <a:latin typeface="Microsoft JhengHei" charset="0"/>
              <a:ea typeface="Microsoft JhengHei" charset="0"/>
              <a:cs typeface="Microsoft JhengHei" charset="0"/>
            </a:endParaRPr>
          </a:p>
        </p:txBody>
      </p:sp>
      <p:sp>
        <p:nvSpPr>
          <p:cNvPr id="13" name="正方形/長方形 1"/>
          <p:cNvSpPr/>
          <p:nvPr/>
        </p:nvSpPr>
        <p:spPr>
          <a:xfrm>
            <a:off x="107504" y="6031043"/>
            <a:ext cx="9624439" cy="566309"/>
          </a:xfrm>
          <a:prstGeom prst="rect">
            <a:avLst/>
          </a:prstGeom>
        </p:spPr>
        <p:txBody>
          <a:bodyPr wrap="square">
            <a:spAutoFit/>
          </a:bodyPr>
          <a:lstStyle/>
          <a:p>
            <a:pPr eaLnBrk="0" hangingPunct="0">
              <a:spcBef>
                <a:spcPct val="20000"/>
              </a:spcBef>
              <a:defRPr/>
            </a:pPr>
            <a:r>
              <a:rPr lang="en-US" altLang="ja-JP" sz="1400" b="1" dirty="0" smtClean="0">
                <a:solidFill>
                  <a:schemeClr val="bg1"/>
                </a:solidFill>
                <a:latin typeface="微軟正黑體" panose="020B0604030504040204" pitchFamily="34" charset="-120"/>
                <a:ea typeface="微軟正黑體" panose="020B0604030504040204" pitchFamily="34" charset="-120"/>
              </a:rPr>
              <a:t>2014</a:t>
            </a:r>
            <a:r>
              <a:rPr lang="zh-TW" altLang="en-US" sz="1400" b="1" dirty="0" smtClean="0">
                <a:solidFill>
                  <a:schemeClr val="bg1"/>
                </a:solidFill>
                <a:latin typeface="微軟正黑體" panose="020B0604030504040204" pitchFamily="34" charset="-120"/>
                <a:ea typeface="微軟正黑體" panose="020B0604030504040204" pitchFamily="34" charset="-120"/>
              </a:rPr>
              <a:t>年</a:t>
            </a:r>
            <a:r>
              <a:rPr lang="en-US" altLang="zh-TW" sz="1400" b="1" dirty="0" smtClean="0">
                <a:solidFill>
                  <a:schemeClr val="bg1"/>
                </a:solidFill>
                <a:latin typeface="微軟正黑體" panose="020B0604030504040204" pitchFamily="34" charset="-120"/>
                <a:ea typeface="微軟正黑體" panose="020B0604030504040204" pitchFamily="34" charset="-120"/>
              </a:rPr>
              <a:t>3</a:t>
            </a:r>
            <a:r>
              <a:rPr lang="zh-TW" altLang="en-US" sz="1400" b="1" dirty="0" smtClean="0">
                <a:solidFill>
                  <a:schemeClr val="bg1"/>
                </a:solidFill>
                <a:latin typeface="微軟正黑體" panose="020B0604030504040204" pitchFamily="34" charset="-120"/>
                <a:ea typeface="微軟正黑體" panose="020B0604030504040204" pitchFamily="34" charset="-120"/>
              </a:rPr>
              <a:t>月啟用，位於東京中野，</a:t>
            </a:r>
            <a:r>
              <a:rPr lang="zh-TW" altLang="en-US" sz="1400" b="1" dirty="0">
                <a:solidFill>
                  <a:schemeClr val="bg1"/>
                </a:solidFill>
                <a:latin typeface="微軟正黑體" panose="020B0604030504040204" pitchFamily="34" charset="-120"/>
                <a:ea typeface="微軟正黑體" panose="020B0604030504040204" pitchFamily="34" charset="-120"/>
              </a:rPr>
              <a:t>四</a:t>
            </a:r>
            <a:r>
              <a:rPr lang="zh-TW" altLang="en-US" sz="1400" b="1" dirty="0" smtClean="0">
                <a:solidFill>
                  <a:schemeClr val="bg1"/>
                </a:solidFill>
                <a:latin typeface="微軟正黑體" panose="020B0604030504040204" pitchFamily="34" charset="-120"/>
                <a:ea typeface="微軟正黑體" panose="020B0604030504040204" pitchFamily="34" charset="-120"/>
              </a:rPr>
              <a:t>人共住一間大房間，大房間內含客廳與四間獨立臥房。</a:t>
            </a:r>
            <a:endParaRPr lang="en-US" altLang="zh-TW" sz="1400" b="1" dirty="0" smtClean="0">
              <a:solidFill>
                <a:schemeClr val="bg1"/>
              </a:solidFill>
              <a:latin typeface="微軟正黑體" panose="020B0604030504040204" pitchFamily="34" charset="-120"/>
              <a:ea typeface="微軟正黑體" panose="020B0604030504040204" pitchFamily="34" charset="-120"/>
            </a:endParaRPr>
          </a:p>
          <a:p>
            <a:pPr eaLnBrk="0" hangingPunct="0">
              <a:spcBef>
                <a:spcPct val="20000"/>
              </a:spcBef>
              <a:defRPr/>
            </a:pPr>
            <a:r>
              <a:rPr lang="zh-TW" altLang="en-US" sz="1400" b="1" dirty="0" smtClean="0">
                <a:solidFill>
                  <a:schemeClr val="bg1"/>
                </a:solidFill>
                <a:latin typeface="微軟正黑體" panose="020B0604030504040204" pitchFamily="34" charset="-120"/>
                <a:ea typeface="微軟正黑體" panose="020B0604030504040204" pitchFamily="34" charset="-120"/>
              </a:rPr>
              <a:t>有健身房、練琴室、大澡堂、大廚房等等豐富設施</a:t>
            </a:r>
            <a:r>
              <a:rPr lang="zh-TW" altLang="en-US"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smtClean="0">
                <a:solidFill>
                  <a:schemeClr val="bg1"/>
                </a:solidFill>
                <a:latin typeface="微軟正黑體" panose="020B0604030504040204" pitchFamily="34" charset="-120"/>
                <a:ea typeface="微軟正黑體" panose="020B0604030504040204" pitchFamily="34" charset="-120"/>
              </a:rPr>
              <a:t>通勤時間</a:t>
            </a:r>
            <a:r>
              <a:rPr lang="en-US" altLang="zh-TW" sz="1400" b="1" dirty="0" smtClean="0">
                <a:solidFill>
                  <a:schemeClr val="bg1"/>
                </a:solidFill>
                <a:latin typeface="微軟正黑體" panose="020B0604030504040204" pitchFamily="34" charset="-120"/>
                <a:ea typeface="微軟正黑體" panose="020B0604030504040204" pitchFamily="34" charset="-120"/>
              </a:rPr>
              <a:t>30~40</a:t>
            </a:r>
            <a:r>
              <a:rPr lang="zh-TW" altLang="en-US" sz="1400" b="1" dirty="0" smtClean="0">
                <a:solidFill>
                  <a:schemeClr val="bg1"/>
                </a:solidFill>
                <a:latin typeface="微軟正黑體" panose="020B0604030504040204" pitchFamily="34" charset="-120"/>
                <a:ea typeface="微軟正黑體" panose="020B0604030504040204" pitchFamily="34" charset="-120"/>
              </a:rPr>
              <a:t>分鐘，</a:t>
            </a:r>
            <a:endParaRPr lang="en-US" altLang="ja-JP" sz="1400" b="1" dirty="0">
              <a:solidFill>
                <a:schemeClr val="bg1"/>
              </a:solidFill>
              <a:latin typeface="微軟正黑體" panose="020B0604030504040204" pitchFamily="34" charset="-120"/>
              <a:ea typeface="微軟正黑體" panose="020B0604030504040204" pitchFamily="34" charset="-120"/>
            </a:endParaRPr>
          </a:p>
        </p:txBody>
      </p:sp>
      <p:pic>
        <p:nvPicPr>
          <p:cNvPr id="14" name="Picture 3" descr="フィットネスルーム 写真"/>
          <p:cNvPicPr>
            <a:picLocks noChangeAspect="1" noChangeArrowheads="1"/>
          </p:cNvPicPr>
          <p:nvPr/>
        </p:nvPicPr>
        <p:blipFill>
          <a:blip r:embed="rId7" cstate="print"/>
          <a:srcRect/>
          <a:stretch>
            <a:fillRect/>
          </a:stretch>
        </p:blipFill>
        <p:spPr bwMode="auto">
          <a:xfrm>
            <a:off x="198855" y="4497056"/>
            <a:ext cx="2352727" cy="1476000"/>
          </a:xfrm>
          <a:prstGeom prst="rect">
            <a:avLst/>
          </a:prstGeom>
          <a:noFill/>
          <a:ln>
            <a:noFill/>
          </a:ln>
          <a:effectLst/>
        </p:spPr>
      </p:pic>
      <p:pic>
        <p:nvPicPr>
          <p:cNvPr id="1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29" y="1679621"/>
            <a:ext cx="9036496" cy="5157192"/>
          </a:xfrm>
          <a:prstGeom prst="rect">
            <a:avLst/>
          </a:prstGeom>
        </p:spPr>
      </p:pic>
      <p:pic>
        <p:nvPicPr>
          <p:cNvPr id="2" name="圖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71" y="4761126"/>
            <a:ext cx="2925718" cy="1836226"/>
          </a:xfrm>
          <a:prstGeom prst="rect">
            <a:avLst/>
          </a:prstGeom>
        </p:spPr>
      </p:pic>
      <p:pic>
        <p:nvPicPr>
          <p:cNvPr id="3" name="圖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5633" y="1628800"/>
            <a:ext cx="4410863" cy="2942139"/>
          </a:xfrm>
          <a:prstGeom prst="rect">
            <a:avLst/>
          </a:prstGeom>
        </p:spPr>
      </p:pic>
      <p:pic>
        <p:nvPicPr>
          <p:cNvPr id="6" name="圖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24245" y="4754324"/>
            <a:ext cx="2931931" cy="1817313"/>
          </a:xfrm>
          <a:prstGeom prst="rect">
            <a:avLst/>
          </a:prstGeom>
        </p:spPr>
      </p:pic>
      <p:pic>
        <p:nvPicPr>
          <p:cNvPr id="8" name="圖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8668" y="4748309"/>
            <a:ext cx="2767520" cy="1845013"/>
          </a:xfrm>
          <a:prstGeom prst="rect">
            <a:avLst/>
          </a:prstGeom>
        </p:spPr>
      </p:pic>
      <p:sp>
        <p:nvSpPr>
          <p:cNvPr id="20" name="コンテンツ プレースホルダ 2"/>
          <p:cNvSpPr txBox="1">
            <a:spLocks/>
          </p:cNvSpPr>
          <p:nvPr/>
        </p:nvSpPr>
        <p:spPr bwMode="auto">
          <a:xfrm>
            <a:off x="-1487475" y="1523286"/>
            <a:ext cx="5777300" cy="968723"/>
          </a:xfrm>
          <a:prstGeom prst="rect">
            <a:avLst/>
          </a:prstGeom>
          <a:solidFill>
            <a:schemeClr val="accent3">
              <a:lumMod val="20000"/>
              <a:lumOff val="80000"/>
              <a:alpha val="0"/>
            </a:schemeClr>
          </a:solidFill>
          <a:ln w="9525">
            <a:noFill/>
            <a:miter lim="800000"/>
            <a:headEnd/>
            <a:tailEnd/>
          </a:ln>
        </p:spPr>
        <p:txBody>
          <a:bodyPr anchor="ct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zh-TW" sz="2800" b="1" dirty="0" smtClean="0">
                <a:solidFill>
                  <a:schemeClr val="bg1"/>
                </a:solidFill>
              </a:rPr>
              <a:t>WID WASEDA</a:t>
            </a:r>
            <a:endParaRPr lang="en-US" altLang="ja-JP" sz="2800" b="1" dirty="0">
              <a:solidFill>
                <a:schemeClr val="bg1"/>
              </a:solidFill>
            </a:endParaRPr>
          </a:p>
        </p:txBody>
      </p:sp>
      <p:sp>
        <p:nvSpPr>
          <p:cNvPr id="21" name="コンテンツ プレースホルダ 2"/>
          <p:cNvSpPr txBox="1">
            <a:spLocks/>
          </p:cNvSpPr>
          <p:nvPr/>
        </p:nvSpPr>
        <p:spPr bwMode="auto">
          <a:xfrm>
            <a:off x="2587586" y="2397678"/>
            <a:ext cx="1850704" cy="638836"/>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b="1" dirty="0" smtClean="0">
                <a:solidFill>
                  <a:schemeClr val="bg1"/>
                </a:solidFill>
              </a:rPr>
              <a:t>500</a:t>
            </a:r>
            <a:r>
              <a:rPr lang="en-US" altLang="ja-JP" sz="1600" b="1" dirty="0" smtClean="0">
                <a:solidFill>
                  <a:schemeClr val="bg1"/>
                </a:solidFill>
              </a:rPr>
              <a:t> </a:t>
            </a:r>
            <a:r>
              <a:rPr lang="zh-TW" altLang="en-US" sz="1600" b="1" dirty="0" smtClean="0">
                <a:solidFill>
                  <a:schemeClr val="bg1"/>
                </a:solidFill>
              </a:rPr>
              <a:t>張床位</a:t>
            </a:r>
            <a:endParaRPr lang="en-US" altLang="ja-JP" sz="1600" b="1" dirty="0">
              <a:solidFill>
                <a:schemeClr val="bg1"/>
              </a:solidFill>
            </a:endParaRPr>
          </a:p>
        </p:txBody>
      </p:sp>
      <p:sp>
        <p:nvSpPr>
          <p:cNvPr id="22" name="正方形/長方形 1"/>
          <p:cNvSpPr/>
          <p:nvPr/>
        </p:nvSpPr>
        <p:spPr>
          <a:xfrm>
            <a:off x="198855" y="3256417"/>
            <a:ext cx="4317204" cy="1083374"/>
          </a:xfrm>
          <a:prstGeom prst="rect">
            <a:avLst/>
          </a:prstGeom>
        </p:spPr>
        <p:txBody>
          <a:bodyPr wrap="square">
            <a:spAutoFit/>
          </a:bodyPr>
          <a:lstStyle/>
          <a:p>
            <a:pPr eaLnBrk="0" hangingPunct="0">
              <a:spcBef>
                <a:spcPct val="20000"/>
              </a:spcBef>
              <a:defRPr/>
            </a:pPr>
            <a:r>
              <a:rPr lang="en-US" altLang="ja-JP" sz="1400" b="1" dirty="0" smtClean="0">
                <a:solidFill>
                  <a:schemeClr val="bg1"/>
                </a:solidFill>
                <a:latin typeface="微軟正黑體" panose="020B0604030504040204" pitchFamily="34" charset="-120"/>
                <a:ea typeface="微軟正黑體" panose="020B0604030504040204" pitchFamily="34" charset="-120"/>
              </a:rPr>
              <a:t>2018</a:t>
            </a:r>
            <a:r>
              <a:rPr lang="zh-TW" altLang="en-US" sz="1400" b="1" dirty="0" smtClean="0">
                <a:solidFill>
                  <a:schemeClr val="bg1"/>
                </a:solidFill>
                <a:latin typeface="微軟正黑體" panose="020B0604030504040204" pitchFamily="34" charset="-120"/>
                <a:ea typeface="微軟正黑體" panose="020B0604030504040204" pitchFamily="34" charset="-120"/>
              </a:rPr>
              <a:t>年</a:t>
            </a:r>
            <a:r>
              <a:rPr lang="en-US" altLang="zh-TW" sz="1400" b="1" dirty="0">
                <a:solidFill>
                  <a:schemeClr val="bg1"/>
                </a:solidFill>
                <a:latin typeface="微軟正黑體" panose="020B0604030504040204" pitchFamily="34" charset="-120"/>
                <a:ea typeface="微軟正黑體" panose="020B0604030504040204" pitchFamily="34" charset="-120"/>
              </a:rPr>
              <a:t>4</a:t>
            </a:r>
            <a:r>
              <a:rPr lang="zh-TW" altLang="en-US" sz="1400" b="1" dirty="0" smtClean="0">
                <a:solidFill>
                  <a:schemeClr val="bg1"/>
                </a:solidFill>
                <a:latin typeface="微軟正黑體" panose="020B0604030504040204" pitchFamily="34" charset="-120"/>
                <a:ea typeface="微軟正黑體" panose="020B0604030504040204" pitchFamily="34" charset="-120"/>
              </a:rPr>
              <a:t>月啟用，位於主校區旁，臥房內附小冰箱。</a:t>
            </a:r>
            <a:endParaRPr lang="en-US" altLang="zh-TW" sz="1400" b="1" dirty="0" smtClean="0">
              <a:solidFill>
                <a:schemeClr val="bg1"/>
              </a:solidFill>
              <a:latin typeface="微軟正黑體" panose="020B0604030504040204" pitchFamily="34" charset="-120"/>
              <a:ea typeface="微軟正黑體" panose="020B0604030504040204" pitchFamily="34" charset="-120"/>
            </a:endParaRPr>
          </a:p>
          <a:p>
            <a:pPr eaLnBrk="0" hangingPunct="0">
              <a:spcBef>
                <a:spcPct val="20000"/>
              </a:spcBef>
              <a:defRPr/>
            </a:pPr>
            <a:endParaRPr lang="en-US" altLang="zh-TW" sz="1400" b="1" dirty="0" smtClean="0">
              <a:solidFill>
                <a:schemeClr val="bg1"/>
              </a:solidFill>
              <a:latin typeface="微軟正黑體" panose="020B0604030504040204" pitchFamily="34" charset="-120"/>
              <a:ea typeface="微軟正黑體" panose="020B0604030504040204" pitchFamily="34" charset="-120"/>
            </a:endParaRPr>
          </a:p>
          <a:p>
            <a:pPr eaLnBrk="0" hangingPunct="0">
              <a:spcBef>
                <a:spcPct val="20000"/>
              </a:spcBef>
              <a:defRPr/>
            </a:pPr>
            <a:r>
              <a:rPr lang="zh-TW" altLang="en-US" sz="1400" b="1" dirty="0" smtClean="0">
                <a:solidFill>
                  <a:schemeClr val="bg1"/>
                </a:solidFill>
                <a:latin typeface="微軟正黑體" panose="020B0604030504040204" pitchFamily="34" charset="-120"/>
                <a:ea typeface="微軟正黑體" panose="020B0604030504040204" pitchFamily="34" charset="-120"/>
              </a:rPr>
              <a:t>有多間江戶主題打造的休息室，</a:t>
            </a:r>
            <a:endParaRPr lang="en-US" altLang="zh-TW" sz="1400" b="1" dirty="0" smtClean="0">
              <a:solidFill>
                <a:schemeClr val="bg1"/>
              </a:solidFill>
              <a:latin typeface="微軟正黑體" panose="020B0604030504040204" pitchFamily="34" charset="-120"/>
              <a:ea typeface="微軟正黑體" panose="020B0604030504040204" pitchFamily="34" charset="-120"/>
            </a:endParaRPr>
          </a:p>
          <a:p>
            <a:pPr eaLnBrk="0" hangingPunct="0">
              <a:spcBef>
                <a:spcPct val="20000"/>
              </a:spcBef>
              <a:defRPr/>
            </a:pPr>
            <a:r>
              <a:rPr lang="zh-TW" altLang="en-US" sz="1400" b="1" dirty="0" smtClean="0">
                <a:solidFill>
                  <a:schemeClr val="bg1"/>
                </a:solidFill>
                <a:latin typeface="微軟正黑體" panose="020B0604030504040204" pitchFamily="34" charset="-120"/>
                <a:ea typeface="微軟正黑體" panose="020B0604030504040204" pitchFamily="34" charset="-120"/>
              </a:rPr>
              <a:t>大澡堂附設烤箱</a:t>
            </a:r>
            <a:r>
              <a:rPr lang="en-US" altLang="zh-TW" sz="1400" b="1" dirty="0" smtClean="0">
                <a:solidFill>
                  <a:schemeClr val="bg1"/>
                </a:solidFill>
                <a:latin typeface="微軟正黑體" panose="020B0604030504040204" pitchFamily="34" charset="-120"/>
                <a:ea typeface="微軟正黑體" panose="020B0604030504040204" pitchFamily="34" charset="-120"/>
              </a:rPr>
              <a:t>/</a:t>
            </a:r>
            <a:r>
              <a:rPr lang="zh-TW" altLang="en-US" sz="1400" b="1" dirty="0" smtClean="0">
                <a:solidFill>
                  <a:schemeClr val="bg1"/>
                </a:solidFill>
                <a:latin typeface="微軟正黑體" panose="020B0604030504040204" pitchFamily="34" charset="-120"/>
                <a:ea typeface="微軟正黑體" panose="020B0604030504040204" pitchFamily="34" charset="-120"/>
              </a:rPr>
              <a:t>蒸氣室。</a:t>
            </a:r>
            <a:endParaRPr lang="en-US" altLang="ja-JP" sz="1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89709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232" y="4756252"/>
            <a:ext cx="1064823" cy="528689"/>
          </a:xfrm>
          <a:prstGeom prst="rect">
            <a:avLst/>
          </a:prstGeom>
        </p:spPr>
      </p:pic>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046" y="4756252"/>
            <a:ext cx="1064823" cy="528689"/>
          </a:xfrm>
          <a:prstGeom prst="rect">
            <a:avLst/>
          </a:prstGeom>
        </p:spPr>
      </p:pic>
      <p:pic>
        <p:nvPicPr>
          <p:cNvPr id="28" name="図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51" y="4756253"/>
            <a:ext cx="1064823" cy="528689"/>
          </a:xfrm>
          <a:prstGeom prst="rect">
            <a:avLst/>
          </a:prstGeom>
        </p:spPr>
      </p:pic>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76" y="4386298"/>
            <a:ext cx="1064823" cy="528689"/>
          </a:xfrm>
          <a:prstGeom prst="rect">
            <a:avLst/>
          </a:prstGeom>
        </p:spPr>
      </p:pic>
      <p:pic>
        <p:nvPicPr>
          <p:cNvPr id="30" name="図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76" y="4013172"/>
            <a:ext cx="1064823" cy="528689"/>
          </a:xfrm>
          <a:prstGeom prst="rect">
            <a:avLst/>
          </a:prstGeom>
        </p:spPr>
      </p:pic>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76" y="3634930"/>
            <a:ext cx="1064823" cy="528689"/>
          </a:xfrm>
          <a:prstGeom prst="rect">
            <a:avLst/>
          </a:prstGeom>
        </p:spPr>
      </p:pic>
      <p:pic>
        <p:nvPicPr>
          <p:cNvPr id="32" name="図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76" y="3264439"/>
            <a:ext cx="1064823" cy="528689"/>
          </a:xfrm>
          <a:prstGeom prst="rect">
            <a:avLst/>
          </a:prstGeom>
        </p:spPr>
      </p:pic>
      <p:pic>
        <p:nvPicPr>
          <p:cNvPr id="33" name="図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76" y="2883561"/>
            <a:ext cx="1064823" cy="528689"/>
          </a:xfrm>
          <a:prstGeom prst="rect">
            <a:avLst/>
          </a:prstGeom>
        </p:spPr>
      </p:pic>
      <p:pic>
        <p:nvPicPr>
          <p:cNvPr id="34" name="図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76" y="2521358"/>
            <a:ext cx="1064823" cy="528689"/>
          </a:xfrm>
          <a:prstGeom prst="rect">
            <a:avLst/>
          </a:prstGeom>
        </p:spPr>
      </p:pic>
      <p:pic>
        <p:nvPicPr>
          <p:cNvPr id="35" name="図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094" y="4381361"/>
            <a:ext cx="1064823" cy="528689"/>
          </a:xfrm>
          <a:prstGeom prst="rect">
            <a:avLst/>
          </a:prstGeom>
        </p:spPr>
      </p:pic>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094" y="4013173"/>
            <a:ext cx="1064823" cy="528689"/>
          </a:xfrm>
          <a:prstGeom prst="rect">
            <a:avLst/>
          </a:prstGeom>
        </p:spPr>
      </p:pic>
      <p:pic>
        <p:nvPicPr>
          <p:cNvPr id="37" name="図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094" y="3634930"/>
            <a:ext cx="1064823" cy="528689"/>
          </a:xfrm>
          <a:prstGeom prst="rect">
            <a:avLst/>
          </a:prstGeom>
        </p:spPr>
      </p:pic>
      <p:pic>
        <p:nvPicPr>
          <p:cNvPr id="38" name="図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094" y="3270093"/>
            <a:ext cx="1064823" cy="528689"/>
          </a:xfrm>
          <a:prstGeom prst="rect">
            <a:avLst/>
          </a:prstGeom>
        </p:spPr>
      </p:pic>
      <p:pic>
        <p:nvPicPr>
          <p:cNvPr id="39" name="図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51" y="4381362"/>
            <a:ext cx="1064823" cy="528689"/>
          </a:xfrm>
          <a:prstGeom prst="rect">
            <a:avLst/>
          </a:prstGeom>
        </p:spPr>
      </p:pic>
      <p:sp>
        <p:nvSpPr>
          <p:cNvPr id="40" name="コンテンツ プレースホルダ 2"/>
          <p:cNvSpPr txBox="1">
            <a:spLocks/>
          </p:cNvSpPr>
          <p:nvPr/>
        </p:nvSpPr>
        <p:spPr bwMode="auto">
          <a:xfrm>
            <a:off x="3562283" y="692696"/>
            <a:ext cx="2305861" cy="592448"/>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zh-TW" altLang="en-US" sz="4000" b="1" dirty="0" smtClean="0">
                <a:solidFill>
                  <a:srgbClr val="A50B30"/>
                </a:solidFill>
                <a:latin typeface="微軟正黑體" panose="020B0604030504040204" pitchFamily="34" charset="-120"/>
                <a:ea typeface="微軟正黑體" panose="020B0604030504040204" pitchFamily="34" charset="-120"/>
              </a:rPr>
              <a:t>學費比較</a:t>
            </a:r>
            <a:endParaRPr lang="en-US" altLang="ja-JP" sz="4000" b="1" dirty="0">
              <a:solidFill>
                <a:srgbClr val="A50B30"/>
              </a:solidFill>
              <a:latin typeface="微軟正黑體" panose="020B0604030504040204" pitchFamily="34" charset="-120"/>
              <a:ea typeface="微軟正黑體" panose="020B0604030504040204" pitchFamily="34" charset="-120"/>
            </a:endParaRPr>
          </a:p>
        </p:txBody>
      </p:sp>
      <p:pic>
        <p:nvPicPr>
          <p:cNvPr id="41" name="図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692" y="1558292"/>
            <a:ext cx="622130" cy="308890"/>
          </a:xfrm>
          <a:prstGeom prst="rect">
            <a:avLst/>
          </a:prstGeom>
        </p:spPr>
      </p:pic>
      <p:sp>
        <p:nvSpPr>
          <p:cNvPr id="43" name="コンテンツ プレースホルダ 2"/>
          <p:cNvSpPr txBox="1">
            <a:spLocks/>
          </p:cNvSpPr>
          <p:nvPr/>
        </p:nvSpPr>
        <p:spPr bwMode="auto">
          <a:xfrm>
            <a:off x="6395391" y="5506035"/>
            <a:ext cx="1380281" cy="299229"/>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sz="2100" b="1" dirty="0">
                <a:solidFill>
                  <a:srgbClr val="A50B30"/>
                </a:solidFill>
              </a:rPr>
              <a:t>WASEDA</a:t>
            </a:r>
          </a:p>
        </p:txBody>
      </p:sp>
      <p:sp>
        <p:nvSpPr>
          <p:cNvPr id="44" name="コンテンツ プレースホルダ 2"/>
          <p:cNvSpPr txBox="1">
            <a:spLocks/>
          </p:cNvSpPr>
          <p:nvPr/>
        </p:nvSpPr>
        <p:spPr bwMode="auto">
          <a:xfrm>
            <a:off x="1734406" y="5506035"/>
            <a:ext cx="1380281" cy="299229"/>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sz="2100" b="1" dirty="0">
                <a:solidFill>
                  <a:srgbClr val="A50B30"/>
                </a:solidFill>
              </a:rPr>
              <a:t>U.S.A</a:t>
            </a:r>
          </a:p>
        </p:txBody>
      </p:sp>
      <p:sp>
        <p:nvSpPr>
          <p:cNvPr id="45" name="コンテンツ プレースホルダ 2"/>
          <p:cNvSpPr txBox="1">
            <a:spLocks/>
          </p:cNvSpPr>
          <p:nvPr/>
        </p:nvSpPr>
        <p:spPr bwMode="auto">
          <a:xfrm>
            <a:off x="4064899" y="5506035"/>
            <a:ext cx="1380281" cy="299229"/>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sz="2100" b="1" dirty="0">
                <a:solidFill>
                  <a:srgbClr val="A50B30"/>
                </a:solidFill>
              </a:rPr>
              <a:t>U.K</a:t>
            </a:r>
          </a:p>
        </p:txBody>
      </p:sp>
      <p:sp>
        <p:nvSpPr>
          <p:cNvPr id="46" name="コンテンツ プレースホルダ 2"/>
          <p:cNvSpPr txBox="1">
            <a:spLocks/>
          </p:cNvSpPr>
          <p:nvPr/>
        </p:nvSpPr>
        <p:spPr bwMode="auto">
          <a:xfrm>
            <a:off x="3992891" y="1556792"/>
            <a:ext cx="1938956" cy="316976"/>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sz="1600" b="1" dirty="0">
                <a:solidFill>
                  <a:srgbClr val="A50B30"/>
                </a:solidFill>
              </a:rPr>
              <a:t>=</a:t>
            </a:r>
            <a:r>
              <a:rPr lang="en-US" altLang="ja-JP" sz="1600" b="1" dirty="0" smtClean="0">
                <a:solidFill>
                  <a:srgbClr val="A50B30"/>
                </a:solidFill>
              </a:rPr>
              <a:t>15</a:t>
            </a:r>
            <a:r>
              <a:rPr lang="zh-TW" altLang="en-US" sz="1600" b="1" dirty="0" smtClean="0">
                <a:solidFill>
                  <a:srgbClr val="A50B30"/>
                </a:solidFill>
                <a:latin typeface="微軟正黑體" panose="020B0604030504040204" pitchFamily="34" charset="-120"/>
                <a:ea typeface="微軟正黑體" panose="020B0604030504040204" pitchFamily="34" charset="-120"/>
              </a:rPr>
              <a:t>萬新台幣</a:t>
            </a:r>
            <a:endParaRPr lang="en-US" altLang="ja-JP" sz="1600" b="1" dirty="0">
              <a:solidFill>
                <a:srgbClr val="A50B30"/>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5445180" y="1700808"/>
            <a:ext cx="3136808" cy="2644339"/>
            <a:chOff x="1614410" y="64852"/>
            <a:chExt cx="7210678" cy="4155783"/>
          </a:xfrm>
        </p:grpSpPr>
        <p:sp>
          <p:nvSpPr>
            <p:cNvPr id="24" name="矩形 23"/>
            <p:cNvSpPr/>
            <p:nvPr/>
          </p:nvSpPr>
          <p:spPr>
            <a:xfrm>
              <a:off x="4241570" y="64852"/>
              <a:ext cx="3785650" cy="225476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5" name="コンテンツ プレースホルダ 2"/>
            <p:cNvSpPr txBox="1">
              <a:spLocks/>
            </p:cNvSpPr>
            <p:nvPr/>
          </p:nvSpPr>
          <p:spPr bwMode="auto">
            <a:xfrm>
              <a:off x="1614410" y="2291860"/>
              <a:ext cx="7210678" cy="1928775"/>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zh-TW" altLang="en-US" sz="2000" b="1" dirty="0" smtClean="0">
                  <a:solidFill>
                    <a:srgbClr val="A50B30"/>
                  </a:solidFill>
                  <a:ea typeface="微軟正黑體" panose="020B0604030504040204" pitchFamily="34" charset="-120"/>
                  <a:cs typeface="Tahoma" panose="020B0604030504040204" pitchFamily="34" charset="0"/>
                </a:rPr>
                <a:t>學費</a:t>
              </a:r>
              <a:r>
                <a:rPr lang="en-US" altLang="zh-TW" sz="2000" b="1" dirty="0" smtClean="0">
                  <a:solidFill>
                    <a:srgbClr val="A50B30"/>
                  </a:solidFill>
                  <a:ea typeface="Tahoma" panose="020B0604030504040204" pitchFamily="34" charset="0"/>
                  <a:cs typeface="Tahoma" panose="020B0604030504040204" pitchFamily="34" charset="0"/>
                </a:rPr>
                <a:t>+</a:t>
              </a:r>
              <a:r>
                <a:rPr lang="zh-TW" altLang="en-US" sz="2000" b="1" dirty="0" smtClean="0">
                  <a:solidFill>
                    <a:srgbClr val="A50B30"/>
                  </a:solidFill>
                  <a:ea typeface="微軟正黑體" panose="020B0604030504040204" pitchFamily="34" charset="-120"/>
                  <a:cs typeface="Tahoma" panose="020B0604030504040204" pitchFamily="34" charset="0"/>
                </a:rPr>
                <a:t>生活費總額</a:t>
              </a:r>
              <a:endParaRPr lang="en-US" altLang="zh-TW" sz="2000" b="1" dirty="0" smtClean="0">
                <a:solidFill>
                  <a:srgbClr val="A50B30"/>
                </a:solidFill>
                <a:ea typeface="Tahoma" panose="020B0604030504040204" pitchFamily="34" charset="0"/>
                <a:cs typeface="Tahoma" panose="020B0604030504040204" pitchFamily="34" charset="0"/>
              </a:endParaRPr>
            </a:p>
            <a:p>
              <a:pPr algn="ctr" eaLnBrk="0" hangingPunct="0">
                <a:spcBef>
                  <a:spcPct val="20000"/>
                </a:spcBef>
                <a:defRPr/>
              </a:pPr>
              <a:r>
                <a:rPr lang="zh-TW" altLang="en-US" sz="2000" b="1" dirty="0" smtClean="0">
                  <a:solidFill>
                    <a:srgbClr val="A50B30"/>
                  </a:solidFill>
                  <a:ea typeface="微軟正黑體" panose="020B0604030504040204" pitchFamily="34" charset="-120"/>
                  <a:cs typeface="Tahoma" panose="020B0604030504040204" pitchFamily="34" charset="0"/>
                </a:rPr>
                <a:t>一</a:t>
              </a:r>
              <a:r>
                <a:rPr lang="zh-TW" altLang="en-US" sz="2000" b="1" dirty="0">
                  <a:solidFill>
                    <a:srgbClr val="A50B30"/>
                  </a:solidFill>
                  <a:ea typeface="微軟正黑體" panose="020B0604030504040204" pitchFamily="34" charset="-120"/>
                  <a:cs typeface="Tahoma" panose="020B0604030504040204" pitchFamily="34" charset="0"/>
                </a:rPr>
                <a:t>年</a:t>
              </a:r>
              <a:r>
                <a:rPr lang="zh-TW" altLang="en-US" sz="2000" b="1" dirty="0" smtClean="0">
                  <a:solidFill>
                    <a:srgbClr val="A50B30"/>
                  </a:solidFill>
                  <a:ea typeface="微軟正黑體" panose="020B0604030504040204" pitchFamily="34" charset="-120"/>
                  <a:cs typeface="Tahoma" panose="020B0604030504040204" pitchFamily="34" charset="0"/>
                </a:rPr>
                <a:t>約為台幣</a:t>
              </a:r>
              <a:r>
                <a:rPr lang="en-US" altLang="zh-TW" sz="2000" b="1" dirty="0" smtClean="0">
                  <a:solidFill>
                    <a:srgbClr val="A50B30"/>
                  </a:solidFill>
                  <a:ea typeface="Tahoma" panose="020B0604030504040204" pitchFamily="34" charset="0"/>
                  <a:cs typeface="Tahoma" panose="020B0604030504040204" pitchFamily="34" charset="0"/>
                </a:rPr>
                <a:t>100</a:t>
              </a:r>
              <a:r>
                <a:rPr lang="zh-TW" altLang="en-US" sz="2000" b="1" dirty="0" smtClean="0">
                  <a:solidFill>
                    <a:srgbClr val="A50B30"/>
                  </a:solidFill>
                  <a:ea typeface="微軟正黑體" panose="020B0604030504040204" pitchFamily="34" charset="-120"/>
                  <a:cs typeface="Tahoma" panose="020B0604030504040204" pitchFamily="34" charset="0"/>
                </a:rPr>
                <a:t>萬</a:t>
              </a:r>
              <a:endParaRPr lang="en-US" altLang="ja-JP" sz="2000" b="1" dirty="0">
                <a:solidFill>
                  <a:srgbClr val="A50B30"/>
                </a:solidFill>
                <a:ea typeface="Tahoma" panose="020B0604030504040204" pitchFamily="34" charset="0"/>
                <a:cs typeface="Tahoma" panose="020B0604030504040204" pitchFamily="34" charset="0"/>
              </a:endParaRPr>
            </a:p>
          </p:txBody>
        </p:sp>
      </p:grpSp>
      <p:sp>
        <p:nvSpPr>
          <p:cNvPr id="2" name="矩形 1"/>
          <p:cNvSpPr/>
          <p:nvPr/>
        </p:nvSpPr>
        <p:spPr>
          <a:xfrm rot="656181">
            <a:off x="7976564" y="2756054"/>
            <a:ext cx="329991" cy="523220"/>
          </a:xfrm>
          <a:prstGeom prst="rect">
            <a:avLst/>
          </a:prstGeom>
        </p:spPr>
        <p:txBody>
          <a:bodyPr wrap="square">
            <a:spAutoFit/>
          </a:bodyPr>
          <a:lstStyle/>
          <a:p>
            <a:r>
              <a:rPr lang="zh-TW" altLang="en-US" sz="2800"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勝</a:t>
            </a:r>
            <a:endParaRPr lang="zh-TW" altLang="en-US" sz="2800" dirty="0">
              <a:latin typeface="微軟正黑體" panose="020B0604030504040204" pitchFamily="34" charset="-120"/>
              <a:ea typeface="微軟正黑體" panose="020B0604030504040204" pitchFamily="34" charset="-120"/>
            </a:endParaRPr>
          </a:p>
        </p:txBody>
      </p:sp>
      <p:sp>
        <p:nvSpPr>
          <p:cNvPr id="3" name="橢圓 2"/>
          <p:cNvSpPr/>
          <p:nvPr/>
        </p:nvSpPr>
        <p:spPr>
          <a:xfrm>
            <a:off x="7995276" y="2780666"/>
            <a:ext cx="503884" cy="504318"/>
          </a:xfrm>
          <a:prstGeom prst="ellipse">
            <a:avLst/>
          </a:prstGeom>
          <a:noFill/>
          <a:ln>
            <a:solidFill>
              <a:srgbClr val="9408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ln w="22225">
                <a:solidFill>
                  <a:schemeClr val="accent2"/>
                </a:solidFill>
                <a:prstDash val="solid"/>
              </a:ln>
              <a:solidFill>
                <a:schemeClr val="accent2">
                  <a:lumMod val="40000"/>
                  <a:lumOff val="6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2336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300" fill="hold"/>
                                        <p:tgtEl>
                                          <p:spTgt spid="29"/>
                                        </p:tgtEl>
                                        <p:attrNameLst>
                                          <p:attrName>ppt_x</p:attrName>
                                        </p:attrNameLst>
                                      </p:cBhvr>
                                      <p:tavLst>
                                        <p:tav tm="0">
                                          <p:val>
                                            <p:strVal val="#ppt_x"/>
                                          </p:val>
                                        </p:tav>
                                        <p:tav tm="100000">
                                          <p:val>
                                            <p:strVal val="#ppt_x"/>
                                          </p:val>
                                        </p:tav>
                                      </p:tavLst>
                                    </p:anim>
                                    <p:anim calcmode="lin" valueType="num">
                                      <p:cBhvr additive="base">
                                        <p:cTn id="8" dur="3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300" fill="hold"/>
                                        <p:tgtEl>
                                          <p:spTgt spid="35"/>
                                        </p:tgtEl>
                                        <p:attrNameLst>
                                          <p:attrName>ppt_x</p:attrName>
                                        </p:attrNameLst>
                                      </p:cBhvr>
                                      <p:tavLst>
                                        <p:tav tm="0">
                                          <p:val>
                                            <p:strVal val="#ppt_x"/>
                                          </p:val>
                                        </p:tav>
                                        <p:tav tm="100000">
                                          <p:val>
                                            <p:strVal val="#ppt_x"/>
                                          </p:val>
                                        </p:tav>
                                      </p:tavLst>
                                    </p:anim>
                                    <p:anim calcmode="lin" valueType="num">
                                      <p:cBhvr additive="base">
                                        <p:cTn id="12" dur="3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300" fill="hold"/>
                                        <p:tgtEl>
                                          <p:spTgt spid="39"/>
                                        </p:tgtEl>
                                        <p:attrNameLst>
                                          <p:attrName>ppt_x</p:attrName>
                                        </p:attrNameLst>
                                      </p:cBhvr>
                                      <p:tavLst>
                                        <p:tav tm="0">
                                          <p:val>
                                            <p:strVal val="#ppt_x"/>
                                          </p:val>
                                        </p:tav>
                                        <p:tav tm="100000">
                                          <p:val>
                                            <p:strVal val="#ppt_x"/>
                                          </p:val>
                                        </p:tav>
                                      </p:tavLst>
                                    </p:anim>
                                    <p:anim calcmode="lin" valueType="num">
                                      <p:cBhvr additive="base">
                                        <p:cTn id="16" dur="300" fill="hold"/>
                                        <p:tgtEl>
                                          <p:spTgt spid="39"/>
                                        </p:tgtEl>
                                        <p:attrNameLst>
                                          <p:attrName>ppt_y</p:attrName>
                                        </p:attrNameLst>
                                      </p:cBhvr>
                                      <p:tavLst>
                                        <p:tav tm="0">
                                          <p:val>
                                            <p:strVal val="0-#ppt_h/2"/>
                                          </p:val>
                                        </p:tav>
                                        <p:tav tm="100000">
                                          <p:val>
                                            <p:strVal val="#ppt_y"/>
                                          </p:val>
                                        </p:tav>
                                      </p:tavLst>
                                    </p:anim>
                                  </p:childTnLst>
                                </p:cTn>
                              </p:par>
                            </p:childTnLst>
                          </p:cTn>
                        </p:par>
                        <p:par>
                          <p:cTn id="17" fill="hold">
                            <p:stCondLst>
                              <p:cond delay="300"/>
                            </p:stCondLst>
                            <p:childTnLst>
                              <p:par>
                                <p:cTn id="18" presetID="2" presetClass="entr" presetSubtype="1"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300" fill="hold"/>
                                        <p:tgtEl>
                                          <p:spTgt spid="30"/>
                                        </p:tgtEl>
                                        <p:attrNameLst>
                                          <p:attrName>ppt_x</p:attrName>
                                        </p:attrNameLst>
                                      </p:cBhvr>
                                      <p:tavLst>
                                        <p:tav tm="0">
                                          <p:val>
                                            <p:strVal val="#ppt_x"/>
                                          </p:val>
                                        </p:tav>
                                        <p:tav tm="100000">
                                          <p:val>
                                            <p:strVal val="#ppt_x"/>
                                          </p:val>
                                        </p:tav>
                                      </p:tavLst>
                                    </p:anim>
                                    <p:anim calcmode="lin" valueType="num">
                                      <p:cBhvr additive="base">
                                        <p:cTn id="21" dur="300" fill="hold"/>
                                        <p:tgtEl>
                                          <p:spTgt spid="30"/>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300" fill="hold"/>
                                        <p:tgtEl>
                                          <p:spTgt spid="36"/>
                                        </p:tgtEl>
                                        <p:attrNameLst>
                                          <p:attrName>ppt_x</p:attrName>
                                        </p:attrNameLst>
                                      </p:cBhvr>
                                      <p:tavLst>
                                        <p:tav tm="0">
                                          <p:val>
                                            <p:strVal val="#ppt_x"/>
                                          </p:val>
                                        </p:tav>
                                        <p:tav tm="100000">
                                          <p:val>
                                            <p:strVal val="#ppt_x"/>
                                          </p:val>
                                        </p:tav>
                                      </p:tavLst>
                                    </p:anim>
                                    <p:anim calcmode="lin" valueType="num">
                                      <p:cBhvr additive="base">
                                        <p:cTn id="25" dur="300" fill="hold"/>
                                        <p:tgtEl>
                                          <p:spTgt spid="36"/>
                                        </p:tgtEl>
                                        <p:attrNameLst>
                                          <p:attrName>ppt_y</p:attrName>
                                        </p:attrNameLst>
                                      </p:cBhvr>
                                      <p:tavLst>
                                        <p:tav tm="0">
                                          <p:val>
                                            <p:strVal val="0-#ppt_h/2"/>
                                          </p:val>
                                        </p:tav>
                                        <p:tav tm="100000">
                                          <p:val>
                                            <p:strVal val="#ppt_y"/>
                                          </p:val>
                                        </p:tav>
                                      </p:tavLst>
                                    </p:anim>
                                  </p:childTnLst>
                                </p:cTn>
                              </p:par>
                            </p:childTnLst>
                          </p:cTn>
                        </p:par>
                        <p:par>
                          <p:cTn id="26" fill="hold">
                            <p:stCondLst>
                              <p:cond delay="6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300" fill="hold"/>
                                        <p:tgtEl>
                                          <p:spTgt spid="31"/>
                                        </p:tgtEl>
                                        <p:attrNameLst>
                                          <p:attrName>ppt_x</p:attrName>
                                        </p:attrNameLst>
                                      </p:cBhvr>
                                      <p:tavLst>
                                        <p:tav tm="0">
                                          <p:val>
                                            <p:strVal val="#ppt_x"/>
                                          </p:val>
                                        </p:tav>
                                        <p:tav tm="100000">
                                          <p:val>
                                            <p:strVal val="#ppt_x"/>
                                          </p:val>
                                        </p:tav>
                                      </p:tavLst>
                                    </p:anim>
                                    <p:anim calcmode="lin" valueType="num">
                                      <p:cBhvr additive="base">
                                        <p:cTn id="30" dur="300" fill="hold"/>
                                        <p:tgtEl>
                                          <p:spTgt spid="31"/>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300" fill="hold"/>
                                        <p:tgtEl>
                                          <p:spTgt spid="37"/>
                                        </p:tgtEl>
                                        <p:attrNameLst>
                                          <p:attrName>ppt_x</p:attrName>
                                        </p:attrNameLst>
                                      </p:cBhvr>
                                      <p:tavLst>
                                        <p:tav tm="0">
                                          <p:val>
                                            <p:strVal val="#ppt_x"/>
                                          </p:val>
                                        </p:tav>
                                        <p:tav tm="100000">
                                          <p:val>
                                            <p:strVal val="#ppt_x"/>
                                          </p:val>
                                        </p:tav>
                                      </p:tavLst>
                                    </p:anim>
                                    <p:anim calcmode="lin" valueType="num">
                                      <p:cBhvr additive="base">
                                        <p:cTn id="34" dur="300" fill="hold"/>
                                        <p:tgtEl>
                                          <p:spTgt spid="37"/>
                                        </p:tgtEl>
                                        <p:attrNameLst>
                                          <p:attrName>ppt_y</p:attrName>
                                        </p:attrNameLst>
                                      </p:cBhvr>
                                      <p:tavLst>
                                        <p:tav tm="0">
                                          <p:val>
                                            <p:strVal val="0-#ppt_h/2"/>
                                          </p:val>
                                        </p:tav>
                                        <p:tav tm="100000">
                                          <p:val>
                                            <p:strVal val="#ppt_y"/>
                                          </p:val>
                                        </p:tav>
                                      </p:tavLst>
                                    </p:anim>
                                  </p:childTnLst>
                                </p:cTn>
                              </p:par>
                            </p:childTnLst>
                          </p:cTn>
                        </p:par>
                        <p:par>
                          <p:cTn id="35" fill="hold">
                            <p:stCondLst>
                              <p:cond delay="900"/>
                            </p:stCondLst>
                            <p:childTnLst>
                              <p:par>
                                <p:cTn id="36" presetID="2" presetClass="entr" presetSubtype="1"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300" fill="hold"/>
                                        <p:tgtEl>
                                          <p:spTgt spid="32"/>
                                        </p:tgtEl>
                                        <p:attrNameLst>
                                          <p:attrName>ppt_x</p:attrName>
                                        </p:attrNameLst>
                                      </p:cBhvr>
                                      <p:tavLst>
                                        <p:tav tm="0">
                                          <p:val>
                                            <p:strVal val="#ppt_x"/>
                                          </p:val>
                                        </p:tav>
                                        <p:tav tm="100000">
                                          <p:val>
                                            <p:strVal val="#ppt_x"/>
                                          </p:val>
                                        </p:tav>
                                      </p:tavLst>
                                    </p:anim>
                                    <p:anim calcmode="lin" valueType="num">
                                      <p:cBhvr additive="base">
                                        <p:cTn id="39" dur="300" fill="hold"/>
                                        <p:tgtEl>
                                          <p:spTgt spid="32"/>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300" fill="hold"/>
                                        <p:tgtEl>
                                          <p:spTgt spid="38"/>
                                        </p:tgtEl>
                                        <p:attrNameLst>
                                          <p:attrName>ppt_x</p:attrName>
                                        </p:attrNameLst>
                                      </p:cBhvr>
                                      <p:tavLst>
                                        <p:tav tm="0">
                                          <p:val>
                                            <p:strVal val="#ppt_x"/>
                                          </p:val>
                                        </p:tav>
                                        <p:tav tm="100000">
                                          <p:val>
                                            <p:strVal val="#ppt_x"/>
                                          </p:val>
                                        </p:tav>
                                      </p:tavLst>
                                    </p:anim>
                                    <p:anim calcmode="lin" valueType="num">
                                      <p:cBhvr additive="base">
                                        <p:cTn id="43" dur="300" fill="hold"/>
                                        <p:tgtEl>
                                          <p:spTgt spid="38"/>
                                        </p:tgtEl>
                                        <p:attrNameLst>
                                          <p:attrName>ppt_y</p:attrName>
                                        </p:attrNameLst>
                                      </p:cBhvr>
                                      <p:tavLst>
                                        <p:tav tm="0">
                                          <p:val>
                                            <p:strVal val="0-#ppt_h/2"/>
                                          </p:val>
                                        </p:tav>
                                        <p:tav tm="100000">
                                          <p:val>
                                            <p:strVal val="#ppt_y"/>
                                          </p:val>
                                        </p:tav>
                                      </p:tavLst>
                                    </p:anim>
                                  </p:childTnLst>
                                </p:cTn>
                              </p:par>
                            </p:childTnLst>
                          </p:cTn>
                        </p:par>
                        <p:par>
                          <p:cTn id="44" fill="hold">
                            <p:stCondLst>
                              <p:cond delay="1200"/>
                            </p:stCondLst>
                            <p:childTnLst>
                              <p:par>
                                <p:cTn id="45" presetID="2" presetClass="entr" presetSubtype="1"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300" fill="hold"/>
                                        <p:tgtEl>
                                          <p:spTgt spid="33"/>
                                        </p:tgtEl>
                                        <p:attrNameLst>
                                          <p:attrName>ppt_x</p:attrName>
                                        </p:attrNameLst>
                                      </p:cBhvr>
                                      <p:tavLst>
                                        <p:tav tm="0">
                                          <p:val>
                                            <p:strVal val="#ppt_x"/>
                                          </p:val>
                                        </p:tav>
                                        <p:tav tm="100000">
                                          <p:val>
                                            <p:strVal val="#ppt_x"/>
                                          </p:val>
                                        </p:tav>
                                      </p:tavLst>
                                    </p:anim>
                                    <p:anim calcmode="lin" valueType="num">
                                      <p:cBhvr additive="base">
                                        <p:cTn id="48" dur="300" fill="hold"/>
                                        <p:tgtEl>
                                          <p:spTgt spid="33"/>
                                        </p:tgtEl>
                                        <p:attrNameLst>
                                          <p:attrName>ppt_y</p:attrName>
                                        </p:attrNameLst>
                                      </p:cBhvr>
                                      <p:tavLst>
                                        <p:tav tm="0">
                                          <p:val>
                                            <p:strVal val="0-#ppt_h/2"/>
                                          </p:val>
                                        </p:tav>
                                        <p:tav tm="100000">
                                          <p:val>
                                            <p:strVal val="#ppt_y"/>
                                          </p:val>
                                        </p:tav>
                                      </p:tavLst>
                                    </p:anim>
                                  </p:childTnLst>
                                </p:cTn>
                              </p:par>
                            </p:childTnLst>
                          </p:cTn>
                        </p:par>
                        <p:par>
                          <p:cTn id="49" fill="hold">
                            <p:stCondLst>
                              <p:cond delay="1500"/>
                            </p:stCondLst>
                            <p:childTnLst>
                              <p:par>
                                <p:cTn id="50" presetID="2" presetClass="entr" presetSubtype="1"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300" fill="hold"/>
                                        <p:tgtEl>
                                          <p:spTgt spid="34"/>
                                        </p:tgtEl>
                                        <p:attrNameLst>
                                          <p:attrName>ppt_x</p:attrName>
                                        </p:attrNameLst>
                                      </p:cBhvr>
                                      <p:tavLst>
                                        <p:tav tm="0">
                                          <p:val>
                                            <p:strVal val="#ppt_x"/>
                                          </p:val>
                                        </p:tav>
                                        <p:tav tm="100000">
                                          <p:val>
                                            <p:strVal val="#ppt_x"/>
                                          </p:val>
                                        </p:tav>
                                      </p:tavLst>
                                    </p:anim>
                                    <p:anim calcmode="lin" valueType="num">
                                      <p:cBhvr additive="base">
                                        <p:cTn id="53" dur="3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animEffect transition="in" filter="fade">
                                      <p:cBhvr>
                                        <p:cTn id="71" dur="500"/>
                                        <p:tgtEl>
                                          <p:spTgt spid="3"/>
                                        </p:tgtEl>
                                      </p:cBhvr>
                                    </p:animEffect>
                                  </p:childTnLst>
                                </p:cTn>
                              </p:par>
                            </p:childTnLst>
                          </p:cTn>
                        </p:par>
                        <p:par>
                          <p:cTn id="72" fill="hold">
                            <p:stCondLst>
                              <p:cond delay="1500"/>
                            </p:stCondLst>
                            <p:childTnLst>
                              <p:par>
                                <p:cTn id="73" presetID="32" presetClass="emph" presetSubtype="0" fill="hold" grpId="1" nodeType="afterEffect">
                                  <p:stCondLst>
                                    <p:cond delay="0"/>
                                  </p:stCondLst>
                                  <p:childTnLst>
                                    <p:animRot by="120000">
                                      <p:cBhvr>
                                        <p:cTn id="74" dur="100" fill="hold">
                                          <p:stCondLst>
                                            <p:cond delay="0"/>
                                          </p:stCondLst>
                                        </p:cTn>
                                        <p:tgtEl>
                                          <p:spTgt spid="2"/>
                                        </p:tgtEl>
                                        <p:attrNameLst>
                                          <p:attrName>r</p:attrName>
                                        </p:attrNameLst>
                                      </p:cBhvr>
                                    </p:animRot>
                                    <p:animRot by="-240000">
                                      <p:cBhvr>
                                        <p:cTn id="75" dur="200" fill="hold">
                                          <p:stCondLst>
                                            <p:cond delay="200"/>
                                          </p:stCondLst>
                                        </p:cTn>
                                        <p:tgtEl>
                                          <p:spTgt spid="2"/>
                                        </p:tgtEl>
                                        <p:attrNameLst>
                                          <p:attrName>r</p:attrName>
                                        </p:attrNameLst>
                                      </p:cBhvr>
                                    </p:animRot>
                                    <p:animRot by="240000">
                                      <p:cBhvr>
                                        <p:cTn id="76" dur="200" fill="hold">
                                          <p:stCondLst>
                                            <p:cond delay="400"/>
                                          </p:stCondLst>
                                        </p:cTn>
                                        <p:tgtEl>
                                          <p:spTgt spid="2"/>
                                        </p:tgtEl>
                                        <p:attrNameLst>
                                          <p:attrName>r</p:attrName>
                                        </p:attrNameLst>
                                      </p:cBhvr>
                                    </p:animRot>
                                    <p:animRot by="-240000">
                                      <p:cBhvr>
                                        <p:cTn id="77" dur="200" fill="hold">
                                          <p:stCondLst>
                                            <p:cond delay="600"/>
                                          </p:stCondLst>
                                        </p:cTn>
                                        <p:tgtEl>
                                          <p:spTgt spid="2"/>
                                        </p:tgtEl>
                                        <p:attrNameLst>
                                          <p:attrName>r</p:attrName>
                                        </p:attrNameLst>
                                      </p:cBhvr>
                                    </p:animRot>
                                    <p:animRot by="120000">
                                      <p:cBhvr>
                                        <p:cTn id="78" dur="200" fill="hold">
                                          <p:stCondLst>
                                            <p:cond delay="800"/>
                                          </p:stCondLst>
                                        </p:cTn>
                                        <p:tgtEl>
                                          <p:spTgt spid="2"/>
                                        </p:tgtEl>
                                        <p:attrNameLst>
                                          <p:attrName>r</p:attrName>
                                        </p:attrNameLst>
                                      </p:cBhvr>
                                    </p:animRot>
                                  </p:childTnLst>
                                </p:cTn>
                              </p:par>
                            </p:childTnLst>
                          </p:cTn>
                        </p:par>
                        <p:par>
                          <p:cTn id="79" fill="hold">
                            <p:stCondLst>
                              <p:cond delay="2500"/>
                            </p:stCondLst>
                            <p:childTnLst>
                              <p:par>
                                <p:cTn id="80" presetID="32" presetClass="emph" presetSubtype="0" fill="hold" grpId="1" nodeType="afterEffect">
                                  <p:stCondLst>
                                    <p:cond delay="0"/>
                                  </p:stCondLst>
                                  <p:childTnLst>
                                    <p:animRot by="120000">
                                      <p:cBhvr>
                                        <p:cTn id="81" dur="100" fill="hold">
                                          <p:stCondLst>
                                            <p:cond delay="0"/>
                                          </p:stCondLst>
                                        </p:cTn>
                                        <p:tgtEl>
                                          <p:spTgt spid="3"/>
                                        </p:tgtEl>
                                        <p:attrNameLst>
                                          <p:attrName>r</p:attrName>
                                        </p:attrNameLst>
                                      </p:cBhvr>
                                    </p:animRot>
                                    <p:animRot by="-240000">
                                      <p:cBhvr>
                                        <p:cTn id="82" dur="200" fill="hold">
                                          <p:stCondLst>
                                            <p:cond delay="200"/>
                                          </p:stCondLst>
                                        </p:cTn>
                                        <p:tgtEl>
                                          <p:spTgt spid="3"/>
                                        </p:tgtEl>
                                        <p:attrNameLst>
                                          <p:attrName>r</p:attrName>
                                        </p:attrNameLst>
                                      </p:cBhvr>
                                    </p:animRot>
                                    <p:animRot by="240000">
                                      <p:cBhvr>
                                        <p:cTn id="83" dur="200" fill="hold">
                                          <p:stCondLst>
                                            <p:cond delay="400"/>
                                          </p:stCondLst>
                                        </p:cTn>
                                        <p:tgtEl>
                                          <p:spTgt spid="3"/>
                                        </p:tgtEl>
                                        <p:attrNameLst>
                                          <p:attrName>r</p:attrName>
                                        </p:attrNameLst>
                                      </p:cBhvr>
                                    </p:animRot>
                                    <p:animRot by="-240000">
                                      <p:cBhvr>
                                        <p:cTn id="84" dur="200" fill="hold">
                                          <p:stCondLst>
                                            <p:cond delay="600"/>
                                          </p:stCondLst>
                                        </p:cTn>
                                        <p:tgtEl>
                                          <p:spTgt spid="3"/>
                                        </p:tgtEl>
                                        <p:attrNameLst>
                                          <p:attrName>r</p:attrName>
                                        </p:attrNameLst>
                                      </p:cBhvr>
                                    </p:animRot>
                                    <p:animRot by="120000">
                                      <p:cBhvr>
                                        <p:cTn id="8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78"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764704"/>
            <a:ext cx="1534633" cy="2017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表 10"/>
          <p:cNvGraphicFramePr>
            <a:graphicFrameLocks noGrp="1"/>
          </p:cNvGraphicFramePr>
          <p:nvPr>
            <p:extLst>
              <p:ext uri="{D42A27DB-BD31-4B8C-83A1-F6EECF244321}">
                <p14:modId xmlns:p14="http://schemas.microsoft.com/office/powerpoint/2010/main" val="2426007400"/>
              </p:ext>
            </p:extLst>
          </p:nvPr>
        </p:nvGraphicFramePr>
        <p:xfrm>
          <a:off x="395536" y="2708920"/>
          <a:ext cx="8316415" cy="3857698"/>
        </p:xfrm>
        <a:graphic>
          <a:graphicData uri="http://schemas.openxmlformats.org/drawingml/2006/table">
            <a:tbl>
              <a:tblPr firstRow="1" bandRow="1">
                <a:tableStyleId>{85BE263C-DBD7-4A20-BB59-AAB30ACAA65A}</a:tableStyleId>
              </a:tblPr>
              <a:tblGrid>
                <a:gridCol w="2411759"/>
                <a:gridCol w="2844825"/>
                <a:gridCol w="2160240"/>
                <a:gridCol w="899591"/>
              </a:tblGrid>
              <a:tr h="3609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u="none" strike="noStrike" cap="none" normalizeH="0" baseline="0" dirty="0" smtClean="0">
                          <a:ln>
                            <a:noFill/>
                          </a:ln>
                          <a:effectLst/>
                          <a:latin typeface="微軟正黑體" panose="020B0604030504040204" pitchFamily="34" charset="-120"/>
                          <a:ea typeface="微軟正黑體" panose="020B0604030504040204" pitchFamily="34" charset="-120"/>
                        </a:rPr>
                        <a:t>種類</a:t>
                      </a:r>
                      <a:endParaRPr kumimoji="1" lang="ja-JP"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u="none" strike="noStrike" cap="none" normalizeH="0" baseline="0" dirty="0" smtClean="0">
                          <a:ln>
                            <a:noFill/>
                          </a:ln>
                          <a:effectLst/>
                          <a:latin typeface="微軟正黑體" panose="020B0604030504040204" pitchFamily="34" charset="-120"/>
                          <a:ea typeface="微軟正黑體" panose="020B0604030504040204" pitchFamily="34" charset="-120"/>
                        </a:rPr>
                        <a:t>給付對象</a:t>
                      </a:r>
                      <a:endParaRPr kumimoji="1" lang="ja-JP"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u="none" strike="noStrike" cap="none" normalizeH="0" baseline="0" dirty="0" smtClean="0">
                          <a:ln>
                            <a:noFill/>
                          </a:ln>
                          <a:effectLst/>
                          <a:latin typeface="微軟正黑體" panose="020B0604030504040204" pitchFamily="34" charset="-120"/>
                          <a:ea typeface="微軟正黑體" panose="020B0604030504040204" pitchFamily="34" charset="-120"/>
                        </a:rPr>
                        <a:t>獎學金額</a:t>
                      </a:r>
                      <a:endParaRPr kumimoji="1" lang="ja-JP"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u="none" strike="noStrike" cap="none" normalizeH="0" baseline="0" dirty="0" smtClean="0">
                          <a:ln>
                            <a:noFill/>
                          </a:ln>
                          <a:effectLst/>
                          <a:latin typeface="微軟正黑體" panose="020B0604030504040204" pitchFamily="34" charset="-120"/>
                          <a:ea typeface="微軟正黑體" panose="020B0604030504040204" pitchFamily="34" charset="-120"/>
                        </a:rPr>
                        <a:t>期間</a:t>
                      </a:r>
                      <a:endParaRPr kumimoji="1" lang="ja-JP"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tc>
              </a:tr>
              <a:tr h="64711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zh-TW" altLang="ja-JP"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政治經濟學部</a:t>
                      </a:r>
                      <a:r>
                        <a:rPr kumimoji="1" lang="zh-TW" altLang="ja-JP" sz="1400" b="1" u="none"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　</a:t>
                      </a:r>
                      <a:endParaRPr kumimoji="1" lang="en-US" altLang="zh-TW" sz="1400" b="1" u="none"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zh-TW" altLang="en-US" sz="1100" b="1" i="0" u="none" strike="noStrike" kern="1200" cap="none" spc="0" normalizeH="0" baseline="0" noProof="0" dirty="0" smtClean="0">
                          <a:ln>
                            <a:noFill/>
                          </a:ln>
                          <a:solidFill>
                            <a:schemeClr val="dk1"/>
                          </a:solidFill>
                          <a:effectLst/>
                          <a:uLnTx/>
                          <a:uFillTx/>
                          <a:latin typeface="微軟正黑體" panose="020B0604030504040204" pitchFamily="34" charset="-120"/>
                          <a:ea typeface="微軟正黑體" panose="020B0604030504040204" pitchFamily="34" charset="-120"/>
                          <a:cs typeface="+mn-cs"/>
                        </a:rPr>
                        <a:t>荻谷博獎學金</a:t>
                      </a:r>
                      <a:endParaRPr kumimoji="1" lang="ja-JP" altLang="en-US" sz="11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ＭＳ Ｐゴシック"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ja-JP" sz="1400" b="1" kern="1200" dirty="0" smtClean="0">
                          <a:effectLst/>
                          <a:latin typeface="微軟正黑體" panose="020B0604030504040204" pitchFamily="34" charset="-120"/>
                          <a:ea typeface="微軟正黑體" panose="020B0604030504040204" pitchFamily="34" charset="-120"/>
                        </a:rPr>
                        <a:t>政治經濟學部的台籍留學生中</a:t>
                      </a:r>
                      <a:r>
                        <a:rPr kumimoji="1" lang="zh-TW" altLang="en-US" sz="1400" b="1" kern="1200" dirty="0" smtClean="0">
                          <a:effectLst/>
                          <a:latin typeface="微軟正黑體" panose="020B0604030504040204" pitchFamily="34" charset="-120"/>
                          <a:ea typeface="微軟正黑體" panose="020B0604030504040204" pitchFamily="34" charset="-120"/>
                        </a:rPr>
                        <a:t>，</a:t>
                      </a:r>
                      <a:r>
                        <a:rPr kumimoji="1" lang="ja-JP" altLang="ja-JP" sz="1400" b="1" kern="1200" dirty="0" smtClean="0">
                          <a:effectLst/>
                          <a:latin typeface="微軟正黑體" panose="020B0604030504040204" pitchFamily="34" charset="-120"/>
                          <a:ea typeface="微軟正黑體" panose="020B0604030504040204" pitchFamily="34" charset="-120"/>
                        </a:rPr>
                        <a:t>成績優秀者</a:t>
                      </a:r>
                      <a:endParaRPr kumimoji="1" lang="ja-JP" altLang="en-US" sz="1400" b="1" dirty="0" smtClean="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每年</a:t>
                      </a: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1,000,000</a:t>
                      </a:r>
                      <a:r>
                        <a:rPr kumimoji="1" lang="zh-TW"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日圓</a:t>
                      </a:r>
                      <a:endParaRPr kumimoji="1" lang="en-US" altLang="ja-JP"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4</a:t>
                      </a: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年</a:t>
                      </a:r>
                      <a:endParaRPr kumimoji="1" lang="ja-JP" altLang="en-US"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r>
              <a:tr h="741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基幹</a:t>
                      </a:r>
                      <a:r>
                        <a:rPr kumimoji="1" lang="en-US" altLang="zh-CN"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a:t>
                      </a:r>
                      <a:r>
                        <a:rPr kumimoji="1" lang="zh-CN"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創造</a:t>
                      </a:r>
                      <a:r>
                        <a:rPr kumimoji="1" lang="en-US" altLang="zh-CN"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a:t>
                      </a:r>
                      <a:r>
                        <a:rPr kumimoji="1" lang="zh-CN"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先進理工學部</a:t>
                      </a:r>
                      <a:endParaRPr kumimoji="1" lang="en-US" altLang="zh-CN"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100" b="1" u="none"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渡日前入試預約採用給付</a:t>
                      </a:r>
                      <a:r>
                        <a:rPr kumimoji="1" lang="ja-JP" altLang="en-US" sz="1100" b="1" u="none"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獎學金</a:t>
                      </a:r>
                      <a:endParaRPr kumimoji="1" lang="ja-JP" altLang="en-US" sz="11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ＭＳ Ｐゴシック"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u="none" strike="noStrike" kern="1200" cap="none" normalizeH="0" baseline="0" dirty="0" smtClean="0">
                          <a:ln>
                            <a:noFill/>
                          </a:ln>
                          <a:effectLst/>
                          <a:latin typeface="微軟正黑體" panose="020B0604030504040204" pitchFamily="34" charset="-120"/>
                          <a:ea typeface="微軟正黑體" panose="020B0604030504040204" pitchFamily="34" charset="-120"/>
                        </a:rPr>
                        <a:t>基幹</a:t>
                      </a:r>
                      <a:r>
                        <a:rPr kumimoji="1" lang="en-US" altLang="zh-CN" sz="1400" b="1" u="none" strike="noStrike" kern="1200" cap="none" normalizeH="0" baseline="0" dirty="0" smtClean="0">
                          <a:ln>
                            <a:noFill/>
                          </a:ln>
                          <a:effectLst/>
                          <a:latin typeface="微軟正黑體" panose="020B0604030504040204" pitchFamily="34" charset="-120"/>
                          <a:ea typeface="微軟正黑體" panose="020B0604030504040204" pitchFamily="34" charset="-120"/>
                        </a:rPr>
                        <a:t>/</a:t>
                      </a:r>
                      <a:r>
                        <a:rPr kumimoji="1" lang="zh-CN" altLang="en-US" sz="1400" b="1" u="none" strike="noStrike" kern="1200" cap="none" normalizeH="0" baseline="0" dirty="0" smtClean="0">
                          <a:ln>
                            <a:noFill/>
                          </a:ln>
                          <a:effectLst/>
                          <a:latin typeface="微軟正黑體" panose="020B0604030504040204" pitchFamily="34" charset="-120"/>
                          <a:ea typeface="微軟正黑體" panose="020B0604030504040204" pitchFamily="34" charset="-120"/>
                        </a:rPr>
                        <a:t>創造</a:t>
                      </a:r>
                      <a:r>
                        <a:rPr kumimoji="1" lang="en-US" altLang="zh-CN" sz="1400" b="1" u="none" strike="noStrike" kern="1200" cap="none" normalizeH="0" baseline="0" dirty="0" smtClean="0">
                          <a:ln>
                            <a:noFill/>
                          </a:ln>
                          <a:effectLst/>
                          <a:latin typeface="微軟正黑體" panose="020B0604030504040204" pitchFamily="34" charset="-120"/>
                          <a:ea typeface="微軟正黑體" panose="020B0604030504040204" pitchFamily="34" charset="-120"/>
                        </a:rPr>
                        <a:t>/</a:t>
                      </a:r>
                      <a:r>
                        <a:rPr kumimoji="1" lang="zh-CN" altLang="en-US" sz="1400" b="1" u="none" strike="noStrike" kern="1200" cap="none" normalizeH="0" baseline="0" dirty="0" smtClean="0">
                          <a:ln>
                            <a:noFill/>
                          </a:ln>
                          <a:effectLst/>
                          <a:latin typeface="微軟正黑體" panose="020B0604030504040204" pitchFamily="34" charset="-120"/>
                          <a:ea typeface="微軟正黑體" panose="020B0604030504040204" pitchFamily="34" charset="-120"/>
                        </a:rPr>
                        <a:t>先進理工學</a:t>
                      </a:r>
                      <a:r>
                        <a:rPr kumimoji="1" lang="ja-JP" altLang="ja-JP" sz="1400" b="1" kern="1200" dirty="0" smtClean="0">
                          <a:effectLst/>
                          <a:latin typeface="微軟正黑體" panose="020B0604030504040204" pitchFamily="34" charset="-120"/>
                          <a:ea typeface="微軟正黑體" panose="020B0604030504040204" pitchFamily="34" charset="-120"/>
                        </a:rPr>
                        <a:t>部的</a:t>
                      </a:r>
                      <a:endParaRPr kumimoji="1" lang="en-US" altLang="ja-JP" sz="1400" b="1" kern="1200" dirty="0" smtClean="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zh-TW" altLang="en-US" sz="1400" b="1" kern="1200" dirty="0" smtClean="0">
                          <a:effectLst/>
                          <a:latin typeface="微軟正黑體" panose="020B0604030504040204" pitchFamily="34" charset="-120"/>
                          <a:ea typeface="微軟正黑體" panose="020B0604030504040204" pitchFamily="34" charset="-120"/>
                        </a:rPr>
                        <a:t>自費</a:t>
                      </a:r>
                      <a:r>
                        <a:rPr kumimoji="1" lang="ja-JP" altLang="ja-JP" sz="1400" b="1" kern="1200" dirty="0" smtClean="0">
                          <a:effectLst/>
                          <a:latin typeface="微軟正黑體" panose="020B0604030504040204" pitchFamily="34" charset="-120"/>
                          <a:ea typeface="微軟正黑體" panose="020B0604030504040204" pitchFamily="34" charset="-120"/>
                        </a:rPr>
                        <a:t>台籍學生中</a:t>
                      </a:r>
                      <a:r>
                        <a:rPr kumimoji="1" lang="zh-TW" altLang="en-US" sz="1400" b="1" kern="1200" dirty="0" smtClean="0">
                          <a:effectLst/>
                          <a:latin typeface="微軟正黑體" panose="020B0604030504040204" pitchFamily="34" charset="-120"/>
                          <a:ea typeface="微軟正黑體" panose="020B0604030504040204" pitchFamily="34" charset="-120"/>
                        </a:rPr>
                        <a:t>，</a:t>
                      </a:r>
                      <a:r>
                        <a:rPr kumimoji="1" lang="ja-JP" altLang="ja-JP" sz="1400" b="1" kern="1200" dirty="0" smtClean="0">
                          <a:effectLst/>
                          <a:latin typeface="微軟正黑體" panose="020B0604030504040204" pitchFamily="34" charset="-120"/>
                          <a:ea typeface="微軟正黑體" panose="020B0604030504040204" pitchFamily="34" charset="-120"/>
                        </a:rPr>
                        <a:t>成績優秀者</a:t>
                      </a:r>
                      <a:endParaRPr kumimoji="1" lang="ja-JP" altLang="en-US" sz="1400" b="1" dirty="0" smtClean="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每年</a:t>
                      </a: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500,000</a:t>
                      </a:r>
                      <a:r>
                        <a:rPr kumimoji="1" lang="zh-TW"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日圓</a:t>
                      </a:r>
                      <a:endParaRPr kumimoji="1" lang="en-US" altLang="ja-JP"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2</a:t>
                      </a: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年</a:t>
                      </a:r>
                      <a:endParaRPr kumimoji="1" lang="ja-JP" altLang="en-US"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r>
              <a:tr h="686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國際教養學部</a:t>
                      </a:r>
                      <a:r>
                        <a:rPr kumimoji="1" lang="zh-CN"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   </a:t>
                      </a:r>
                      <a:endParaRPr kumimoji="1" lang="en-US" altLang="zh-CN"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100" b="1" u="none"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渡日前入試預約採用給付</a:t>
                      </a:r>
                      <a:r>
                        <a:rPr kumimoji="1" lang="ja-JP" altLang="en-US" sz="1100" b="1" u="none"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獎學金</a:t>
                      </a:r>
                      <a:endParaRPr kumimoji="1" lang="ja-JP" altLang="en-US" sz="11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ＭＳ Ｐゴシック"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400" b="1" u="none" strike="noStrike" kern="1200" cap="none" normalizeH="0" baseline="0" dirty="0" smtClean="0">
                          <a:ln>
                            <a:noFill/>
                          </a:ln>
                          <a:effectLst/>
                          <a:latin typeface="微軟正黑體" panose="020B0604030504040204" pitchFamily="34" charset="-120"/>
                          <a:ea typeface="微軟正黑體" panose="020B0604030504040204" pitchFamily="34" charset="-120"/>
                        </a:rPr>
                        <a:t>國際教養</a:t>
                      </a:r>
                      <a:r>
                        <a:rPr kumimoji="1" lang="zh-CN" altLang="en-US" sz="1400" b="1" u="none" strike="noStrike" kern="1200" cap="none" normalizeH="0" baseline="0" dirty="0" smtClean="0">
                          <a:ln>
                            <a:noFill/>
                          </a:ln>
                          <a:effectLst/>
                          <a:latin typeface="微軟正黑體" panose="020B0604030504040204" pitchFamily="34" charset="-120"/>
                          <a:ea typeface="微軟正黑體" panose="020B0604030504040204" pitchFamily="34" charset="-120"/>
                        </a:rPr>
                        <a:t>學</a:t>
                      </a:r>
                      <a:r>
                        <a:rPr kumimoji="1" lang="ja-JP" altLang="ja-JP" sz="1400" b="1" kern="1200" dirty="0" smtClean="0">
                          <a:effectLst/>
                          <a:latin typeface="微軟正黑體" panose="020B0604030504040204" pitchFamily="34" charset="-120"/>
                          <a:ea typeface="微軟正黑體" panose="020B0604030504040204" pitchFamily="34" charset="-120"/>
                        </a:rPr>
                        <a:t>部的</a:t>
                      </a:r>
                      <a:endParaRPr kumimoji="1" lang="en-US" altLang="ja-JP" sz="1400" b="1" kern="1200" dirty="0" smtClean="0">
                        <a:effectLst/>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400" b="1" kern="1200" dirty="0" smtClean="0">
                          <a:effectLst/>
                          <a:latin typeface="微軟正黑體" panose="020B0604030504040204" pitchFamily="34" charset="-120"/>
                          <a:ea typeface="微軟正黑體" panose="020B0604030504040204" pitchFamily="34" charset="-120"/>
                        </a:rPr>
                        <a:t>自費外國留</a:t>
                      </a:r>
                      <a:r>
                        <a:rPr kumimoji="1" lang="ja-JP" altLang="ja-JP" sz="1400" b="1" kern="1200" dirty="0" smtClean="0">
                          <a:effectLst/>
                          <a:latin typeface="微軟正黑體" panose="020B0604030504040204" pitchFamily="34" charset="-120"/>
                          <a:ea typeface="微軟正黑體" panose="020B0604030504040204" pitchFamily="34" charset="-120"/>
                        </a:rPr>
                        <a:t>學生中</a:t>
                      </a:r>
                      <a:r>
                        <a:rPr kumimoji="1" lang="zh-TW" altLang="en-US" sz="1400" b="1" kern="1200" dirty="0" smtClean="0">
                          <a:effectLst/>
                          <a:latin typeface="微軟正黑體" panose="020B0604030504040204" pitchFamily="34" charset="-120"/>
                          <a:ea typeface="微軟正黑體" panose="020B0604030504040204" pitchFamily="34" charset="-120"/>
                        </a:rPr>
                        <a:t>，</a:t>
                      </a:r>
                      <a:r>
                        <a:rPr kumimoji="1" lang="ja-JP" altLang="ja-JP" sz="1400" b="1" kern="1200" dirty="0" smtClean="0">
                          <a:effectLst/>
                          <a:latin typeface="微軟正黑體" panose="020B0604030504040204" pitchFamily="34" charset="-120"/>
                          <a:ea typeface="微軟正黑體" panose="020B0604030504040204" pitchFamily="34" charset="-120"/>
                        </a:rPr>
                        <a:t>成績優秀者</a:t>
                      </a:r>
                      <a:endParaRPr kumimoji="1" lang="ja-JP" altLang="en-US" sz="1400" b="1" dirty="0" smtClean="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每年</a:t>
                      </a: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500,000</a:t>
                      </a:r>
                      <a:r>
                        <a:rPr kumimoji="1" lang="zh-TW"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日圓</a:t>
                      </a:r>
                      <a:endParaRPr kumimoji="1" lang="en-US" altLang="ja-JP"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2</a:t>
                      </a: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年</a:t>
                      </a:r>
                      <a:endParaRPr kumimoji="1" lang="ja-JP" altLang="en-US"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r>
              <a:tr h="73203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zh-TW"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所有學部</a:t>
                      </a:r>
                      <a:r>
                        <a:rPr kumimoji="1" lang="zh-CN"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   </a:t>
                      </a:r>
                      <a:endParaRPr kumimoji="1" lang="en-US" altLang="zh-CN"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smtClean="0">
                          <a:ln>
                            <a:noFill/>
                          </a:ln>
                          <a:effectLst/>
                          <a:latin typeface="微軟正黑體" panose="020B0604030504040204" pitchFamily="34" charset="-120"/>
                          <a:ea typeface="微軟正黑體" panose="020B0604030504040204" pitchFamily="34" charset="-120"/>
                        </a:rPr>
                        <a:t>自費外國留學生學費減免獎學金</a:t>
                      </a:r>
                      <a:endParaRPr kumimoji="1" lang="ja-JP" altLang="en-US" sz="11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ＭＳ Ｐゴシック" pitchFamily="50" charset="-128"/>
                      </a:endParaRPr>
                    </a:p>
                  </a:txBody>
                  <a:tcPr anchor="ct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自費外國留學生中，</a:t>
                      </a:r>
                      <a:endPar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學業成績優秀者</a:t>
                      </a:r>
                      <a:endParaRPr kumimoji="1" lang="ja-JP" altLang="en-US" sz="1400" b="1"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學費減免 </a:t>
                      </a:r>
                      <a:r>
                        <a:rPr kumimoji="1" lang="zh-TW"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50%</a:t>
                      </a:r>
                      <a:r>
                        <a:rPr kumimoji="1" lang="zh-TW"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a:t>
                      </a:r>
                      <a:endParaRPr kumimoji="1" lang="en-US" altLang="ja-JP"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ＭＳ Ｐゴシック"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1</a:t>
                      </a: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年</a:t>
                      </a:r>
                      <a:endParaRPr kumimoji="1" lang="ja-JP" altLang="en-US"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ＭＳ Ｐゴシック" pitchFamily="50" charset="-128"/>
                      </a:endParaRPr>
                    </a:p>
                  </a:txBody>
                  <a:tcPr anchor="ctr"/>
                </a:tc>
              </a:tr>
              <a:tr h="68934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zh-TW"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所有學部</a:t>
                      </a:r>
                      <a:r>
                        <a:rPr kumimoji="1" lang="zh-CN" altLang="en-US"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rPr>
                        <a:t>   </a:t>
                      </a:r>
                      <a:endParaRPr kumimoji="1" lang="en-US" altLang="zh-CN" sz="1400" b="1" u="sng"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1100" b="1" u="none" strike="noStrike" cap="none" normalizeH="0" baseline="0" dirty="0" smtClean="0">
                          <a:ln>
                            <a:noFill/>
                          </a:ln>
                          <a:effectLst/>
                          <a:latin typeface="微軟正黑體" panose="020B0604030504040204" pitchFamily="34" charset="-120"/>
                          <a:ea typeface="微軟正黑體" panose="020B0604030504040204" pitchFamily="34" charset="-120"/>
                        </a:rPr>
                        <a:t>JASSO</a:t>
                      </a:r>
                      <a:r>
                        <a:rPr kumimoji="1" lang="zh-CN" altLang="en-US" sz="1100" b="1" u="none" strike="noStrike" cap="none" normalizeH="0" baseline="0" dirty="0" smtClean="0">
                          <a:ln>
                            <a:noFill/>
                          </a:ln>
                          <a:effectLst/>
                          <a:latin typeface="微軟正黑體" panose="020B0604030504040204" pitchFamily="34" charset="-120"/>
                          <a:ea typeface="微軟正黑體" panose="020B0604030504040204" pitchFamily="34" charset="-120"/>
                        </a:rPr>
                        <a:t>學習獎勵費</a:t>
                      </a:r>
                      <a:endParaRPr kumimoji="1" lang="ja-JP" altLang="en-US" sz="11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自費外國留學生中，</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學業成績優秀者</a:t>
                      </a:r>
                      <a:endParaRPr kumimoji="1" lang="ja-JP" altLang="en-US"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ＭＳ Ｐゴシック"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每月</a:t>
                      </a: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4</a:t>
                      </a:r>
                      <a:r>
                        <a:rPr kumimoji="1" lang="en-US" altLang="zh-CN" sz="1400" b="1" u="none" strike="noStrike" cap="none" normalizeH="0" baseline="0" dirty="0" smtClean="0">
                          <a:ln>
                            <a:noFill/>
                          </a:ln>
                          <a:effectLst/>
                          <a:latin typeface="微軟正黑體" panose="020B0604030504040204" pitchFamily="34" charset="-120"/>
                          <a:ea typeface="微軟正黑體" panose="020B0604030504040204" pitchFamily="34" charset="-120"/>
                        </a:rPr>
                        <a:t>8</a:t>
                      </a:r>
                      <a:r>
                        <a:rPr kumimoji="1" lang="en-US" altLang="ja-JP" sz="1400" b="1" u="none" strike="noStrike" cap="none" normalizeH="0" baseline="0" dirty="0" smtClean="0">
                          <a:ln>
                            <a:noFill/>
                          </a:ln>
                          <a:effectLst/>
                          <a:latin typeface="微軟正黑體" panose="020B0604030504040204" pitchFamily="34" charset="-120"/>
                          <a:ea typeface="微軟正黑體" panose="020B0604030504040204" pitchFamily="34" charset="-120"/>
                        </a:rPr>
                        <a:t>,000</a:t>
                      </a:r>
                      <a:r>
                        <a:rPr kumimoji="1" lang="zh-TW"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日圓</a:t>
                      </a:r>
                      <a:endParaRPr kumimoji="1" lang="en-US" altLang="zh-TW" sz="1400" b="1" u="none" strike="noStrike" cap="none" normalizeH="0" baseline="0" dirty="0" smtClean="0">
                        <a:ln>
                          <a:noFill/>
                        </a:ln>
                        <a:effectLst/>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1" lang="zh-TW"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半</a:t>
                      </a:r>
                      <a:r>
                        <a:rPr kumimoji="1" lang="zh-CN"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年</a:t>
                      </a:r>
                      <a:r>
                        <a:rPr kumimoji="1" lang="en-US" altLang="zh-CN" sz="1400" b="1"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1" lang="en-US" altLang="zh-TW" sz="1400" b="1" u="none" strike="noStrike" cap="none" normalizeH="0" baseline="0" dirty="0" smtClean="0">
                          <a:ln>
                            <a:noFill/>
                          </a:ln>
                          <a:effectLst/>
                          <a:latin typeface="微軟正黑體" panose="020B0604030504040204" pitchFamily="34" charset="-120"/>
                          <a:ea typeface="微軟正黑體" panose="020B0604030504040204" pitchFamily="34" charset="-120"/>
                        </a:rPr>
                        <a:t>288,000</a:t>
                      </a:r>
                      <a:r>
                        <a:rPr kumimoji="1" lang="zh-CN"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日圓）</a:t>
                      </a:r>
                      <a:endParaRPr kumimoji="1" lang="en-US" altLang="ja-JP"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半</a:t>
                      </a:r>
                      <a:r>
                        <a:rPr kumimoji="1" lang="ja-JP" altLang="en-US" sz="1400" b="1" u="none" strike="noStrike" cap="none" normalizeH="0" baseline="0" dirty="0" smtClean="0">
                          <a:ln>
                            <a:noFill/>
                          </a:ln>
                          <a:effectLst/>
                          <a:latin typeface="微軟正黑體" panose="020B0604030504040204" pitchFamily="34" charset="-120"/>
                          <a:ea typeface="微軟正黑體" panose="020B0604030504040204" pitchFamily="34" charset="-120"/>
                        </a:rPr>
                        <a:t>年</a:t>
                      </a:r>
                      <a:endParaRPr kumimoji="1" lang="ja-JP" altLang="en-US"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anchor="ctr"/>
                </a:tc>
              </a:tr>
            </a:tbl>
          </a:graphicData>
        </a:graphic>
      </p:graphicFrame>
      <p:sp>
        <p:nvSpPr>
          <p:cNvPr id="12" name="角丸四角形吹き出し 11"/>
          <p:cNvSpPr/>
          <p:nvPr/>
        </p:nvSpPr>
        <p:spPr>
          <a:xfrm>
            <a:off x="411543" y="1052736"/>
            <a:ext cx="6517233" cy="1296143"/>
          </a:xfrm>
          <a:prstGeom prst="wedgeRoundRectCallout">
            <a:avLst>
              <a:gd name="adj1" fmla="val 56114"/>
              <a:gd name="adj2" fmla="val -1930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ts val="2875"/>
              </a:lnSpc>
              <a:spcBef>
                <a:spcPct val="20000"/>
              </a:spcBef>
              <a:defRPr/>
            </a:pPr>
            <a:r>
              <a:rPr lang="zh-TW" altLang="en-US" b="1" dirty="0" smtClean="0">
                <a:solidFill>
                  <a:srgbClr val="A50B30"/>
                </a:solidFill>
                <a:latin typeface="微軟正黑體" panose="020B0604030504040204" pitchFamily="34" charset="-120"/>
                <a:ea typeface="微軟正黑體" panose="020B0604030504040204" pitchFamily="34" charset="-120"/>
              </a:rPr>
              <a:t>早</a:t>
            </a:r>
            <a:r>
              <a:rPr lang="zh-TW" altLang="en-US" b="1" dirty="0">
                <a:solidFill>
                  <a:srgbClr val="A50B30"/>
                </a:solidFill>
                <a:latin typeface="微軟正黑體" panose="020B0604030504040204" pitchFamily="34" charset="-120"/>
                <a:ea typeface="微軟正黑體" panose="020B0604030504040204" pitchFamily="34" charset="-120"/>
              </a:rPr>
              <a:t>稻田大學提供</a:t>
            </a:r>
            <a:r>
              <a:rPr lang="zh-TW" altLang="en-US" b="1" dirty="0" smtClean="0">
                <a:solidFill>
                  <a:srgbClr val="A50B30"/>
                </a:solidFill>
                <a:latin typeface="微軟正黑體" panose="020B0604030504040204" pitchFamily="34" charset="-120"/>
                <a:ea typeface="微軟正黑體" panose="020B0604030504040204" pitchFamily="34" charset="-120"/>
              </a:rPr>
              <a:t>豐富校內外獎學金</a:t>
            </a:r>
            <a:r>
              <a:rPr lang="ja-JP" altLang="en-US" b="1" dirty="0" err="1">
                <a:solidFill>
                  <a:srgbClr val="A50B30"/>
                </a:solidFill>
                <a:latin typeface="微軟正黑體" panose="020B0604030504040204" pitchFamily="34" charset="-120"/>
                <a:ea typeface="微軟正黑體" panose="020B0604030504040204" pitchFamily="34" charset="-120"/>
              </a:rPr>
              <a:t>，</a:t>
            </a:r>
            <a:r>
              <a:rPr lang="zh-TW" altLang="en-US" b="1" dirty="0">
                <a:solidFill>
                  <a:srgbClr val="A50B30"/>
                </a:solidFill>
                <a:latin typeface="微軟正黑體" panose="020B0604030504040204" pitchFamily="34" charset="-120"/>
                <a:ea typeface="微軟正黑體" panose="020B0604030504040204" pitchFamily="34" charset="-120"/>
              </a:rPr>
              <a:t>獎學金種類</a:t>
            </a:r>
            <a:r>
              <a:rPr lang="zh-TW" altLang="en-US" b="1" dirty="0" smtClean="0">
                <a:solidFill>
                  <a:srgbClr val="A50B30"/>
                </a:solidFill>
                <a:latin typeface="微軟正黑體" panose="020B0604030504040204" pitchFamily="34" charset="-120"/>
                <a:ea typeface="微軟正黑體" panose="020B0604030504040204" pitchFamily="34" charset="-120"/>
              </a:rPr>
              <a:t>高達</a:t>
            </a:r>
            <a:r>
              <a:rPr lang="en-US" altLang="zh-TW" sz="3000" b="1" dirty="0" smtClean="0">
                <a:solidFill>
                  <a:srgbClr val="A50B30"/>
                </a:solidFill>
                <a:latin typeface="微軟正黑體" panose="020B0604030504040204" pitchFamily="34" charset="-120"/>
                <a:ea typeface="微軟正黑體" panose="020B0604030504040204" pitchFamily="34" charset="-120"/>
              </a:rPr>
              <a:t>130</a:t>
            </a:r>
            <a:r>
              <a:rPr lang="zh-TW" altLang="en-US" b="1" dirty="0" smtClean="0">
                <a:solidFill>
                  <a:srgbClr val="A50B30"/>
                </a:solidFill>
                <a:latin typeface="微軟正黑體" panose="020B0604030504040204" pitchFamily="34" charset="-120"/>
                <a:ea typeface="微軟正黑體" panose="020B0604030504040204" pitchFamily="34" charset="-120"/>
              </a:rPr>
              <a:t>項，</a:t>
            </a:r>
            <a:endParaRPr lang="en-US" altLang="zh-TW" b="1" dirty="0" smtClean="0">
              <a:solidFill>
                <a:srgbClr val="A50B30"/>
              </a:solidFill>
              <a:latin typeface="微軟正黑體" panose="020B0604030504040204" pitchFamily="34" charset="-120"/>
              <a:ea typeface="微軟正黑體" panose="020B0604030504040204" pitchFamily="34" charset="-120"/>
            </a:endParaRPr>
          </a:p>
          <a:p>
            <a:pPr>
              <a:lnSpc>
                <a:spcPts val="2875"/>
              </a:lnSpc>
              <a:spcBef>
                <a:spcPct val="20000"/>
              </a:spcBef>
              <a:defRPr/>
            </a:pPr>
            <a:r>
              <a:rPr lang="zh-TW" altLang="en-US" b="1" dirty="0" smtClean="0">
                <a:solidFill>
                  <a:srgbClr val="A50B30"/>
                </a:solidFill>
                <a:latin typeface="微軟正黑體" panose="020B0604030504040204" pitchFamily="34" charset="-120"/>
                <a:ea typeface="微軟正黑體" panose="020B0604030504040204" pitchFamily="34" charset="-120"/>
              </a:rPr>
              <a:t>目前大約</a:t>
            </a:r>
            <a:r>
              <a:rPr lang="en-US" altLang="zh-TW" sz="3000" b="1" dirty="0" smtClean="0">
                <a:solidFill>
                  <a:srgbClr val="A50B30"/>
                </a:solidFill>
                <a:latin typeface="微軟正黑體" panose="020B0604030504040204" pitchFamily="34" charset="-120"/>
                <a:ea typeface="微軟正黑體" panose="020B0604030504040204" pitchFamily="34" charset="-120"/>
              </a:rPr>
              <a:t>80</a:t>
            </a:r>
            <a:r>
              <a:rPr lang="en-US" altLang="ja-JP" sz="3000" b="1" dirty="0" smtClean="0">
                <a:solidFill>
                  <a:srgbClr val="A50B30"/>
                </a:solidFill>
                <a:latin typeface="微軟正黑體" panose="020B0604030504040204" pitchFamily="34" charset="-120"/>
                <a:ea typeface="微軟正黑體" panose="020B0604030504040204" pitchFamily="34" charset="-120"/>
              </a:rPr>
              <a:t>%</a:t>
            </a:r>
            <a:r>
              <a:rPr lang="zh-TW" altLang="en-US" b="1" dirty="0" smtClean="0">
                <a:solidFill>
                  <a:srgbClr val="A50B30"/>
                </a:solidFill>
                <a:latin typeface="微軟正黑體" panose="020B0604030504040204" pitchFamily="34" charset="-120"/>
                <a:ea typeface="微軟正黑體" panose="020B0604030504040204" pitchFamily="34" charset="-120"/>
              </a:rPr>
              <a:t>的國際學生新生</a:t>
            </a:r>
            <a:r>
              <a:rPr lang="zh-TW" altLang="en-US" b="1" dirty="0" smtClean="0">
                <a:solidFill>
                  <a:srgbClr val="A50B30"/>
                </a:solidFill>
                <a:latin typeface="微軟正黑體" panose="020B0604030504040204" pitchFamily="34" charset="-120"/>
                <a:ea typeface="微軟正黑體" panose="020B0604030504040204" pitchFamily="34" charset="-120"/>
              </a:rPr>
              <a:t>獲得任一項獎學金</a:t>
            </a:r>
            <a:r>
              <a:rPr lang="ja-JP" altLang="en-US" b="1" dirty="0" err="1">
                <a:solidFill>
                  <a:srgbClr val="A50B30"/>
                </a:solidFill>
                <a:latin typeface="微軟正黑體" panose="020B0604030504040204" pitchFamily="34" charset="-120"/>
                <a:ea typeface="微軟正黑體" panose="020B0604030504040204" pitchFamily="34" charset="-120"/>
              </a:rPr>
              <a:t>。</a:t>
            </a:r>
            <a:endParaRPr lang="en-US" altLang="ja-JP" b="1" dirty="0">
              <a:solidFill>
                <a:srgbClr val="A50B3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579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コンテンツ プレースホルダ 2"/>
          <p:cNvSpPr txBox="1">
            <a:spLocks/>
          </p:cNvSpPr>
          <p:nvPr/>
        </p:nvSpPr>
        <p:spPr bwMode="auto">
          <a:xfrm>
            <a:off x="-879608" y="2220345"/>
            <a:ext cx="11019099" cy="2217398"/>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sz="12000" b="1" dirty="0" smtClean="0">
                <a:solidFill>
                  <a:srgbClr val="A50B30"/>
                </a:solidFill>
              </a:rPr>
              <a:t>620,000+</a:t>
            </a:r>
          </a:p>
        </p:txBody>
      </p:sp>
      <p:grpSp>
        <p:nvGrpSpPr>
          <p:cNvPr id="6" name="群組 5"/>
          <p:cNvGrpSpPr/>
          <p:nvPr/>
        </p:nvGrpSpPr>
        <p:grpSpPr>
          <a:xfrm>
            <a:off x="1712429" y="1276168"/>
            <a:ext cx="5274112" cy="904146"/>
            <a:chOff x="2062268" y="1124744"/>
            <a:chExt cx="5274112" cy="904146"/>
          </a:xfrm>
        </p:grpSpPr>
        <p:pic>
          <p:nvPicPr>
            <p:cNvPr id="28" name="Picture 4" descr="Tanzan_Ishibashi"/>
            <p:cNvPicPr>
              <a:picLocks noChangeAspect="1" noChangeArrowheads="1"/>
            </p:cNvPicPr>
            <p:nvPr/>
          </p:nvPicPr>
          <p:blipFill>
            <a:blip r:embed="rId3" cstate="print"/>
            <a:srcRect/>
            <a:stretch>
              <a:fillRect/>
            </a:stretch>
          </p:blipFill>
          <p:spPr bwMode="auto">
            <a:xfrm>
              <a:off x="2062268" y="1128890"/>
              <a:ext cx="796094" cy="900000"/>
            </a:xfrm>
            <a:prstGeom prst="rect">
              <a:avLst/>
            </a:prstGeom>
            <a:ln>
              <a:noFill/>
            </a:ln>
            <a:effectLst>
              <a:outerShdw blurRad="190500" algn="tl" rotWithShape="0">
                <a:srgbClr val="000000">
                  <a:alpha val="70000"/>
                </a:srgbClr>
              </a:outerShdw>
            </a:effectLst>
          </p:spPr>
        </p:pic>
        <p:pic>
          <p:nvPicPr>
            <p:cNvPr id="29" name="Picture 16" descr="20090701061813c89">
              <a:hlinkClick r:id="rId4"/>
            </p:cNvPr>
            <p:cNvPicPr>
              <a:picLocks noChangeAspect="1" noChangeArrowheads="1"/>
            </p:cNvPicPr>
            <p:nvPr/>
          </p:nvPicPr>
          <p:blipFill>
            <a:blip r:embed="rId5" cstate="print"/>
            <a:srcRect/>
            <a:stretch>
              <a:fillRect/>
            </a:stretch>
          </p:blipFill>
          <p:spPr bwMode="auto">
            <a:xfrm>
              <a:off x="2851668" y="1128890"/>
              <a:ext cx="791511" cy="900000"/>
            </a:xfrm>
            <a:prstGeom prst="rect">
              <a:avLst/>
            </a:prstGeom>
            <a:ln>
              <a:noFill/>
            </a:ln>
            <a:effectLst>
              <a:outerShdw blurRad="190500" algn="tl" rotWithShape="0">
                <a:srgbClr val="000000">
                  <a:alpha val="70000"/>
                </a:srgbClr>
              </a:outerShdw>
            </a:effectLst>
          </p:spPr>
        </p:pic>
        <p:pic>
          <p:nvPicPr>
            <p:cNvPr id="30" name="Picture 5" descr="50555"/>
            <p:cNvPicPr>
              <a:picLocks noChangeAspect="1" noChangeArrowheads="1"/>
            </p:cNvPicPr>
            <p:nvPr/>
          </p:nvPicPr>
          <p:blipFill>
            <a:blip r:embed="rId6" cstate="print"/>
            <a:srcRect/>
            <a:stretch>
              <a:fillRect/>
            </a:stretch>
          </p:blipFill>
          <p:spPr bwMode="auto">
            <a:xfrm>
              <a:off x="3643756" y="1128890"/>
              <a:ext cx="693096" cy="900000"/>
            </a:xfrm>
            <a:prstGeom prst="rect">
              <a:avLst/>
            </a:prstGeom>
            <a:ln>
              <a:noFill/>
            </a:ln>
            <a:effectLst>
              <a:outerShdw blurRad="190500" algn="tl" rotWithShape="0">
                <a:srgbClr val="000000">
                  <a:alpha val="70000"/>
                </a:srgbClr>
              </a:outerShdw>
            </a:effectLst>
          </p:spPr>
        </p:pic>
        <p:pic>
          <p:nvPicPr>
            <p:cNvPr id="31" name="Picture 17" descr="20696d85"/>
            <p:cNvPicPr>
              <a:picLocks noChangeAspect="1" noChangeArrowheads="1"/>
            </p:cNvPicPr>
            <p:nvPr/>
          </p:nvPicPr>
          <p:blipFill>
            <a:blip r:embed="rId7" cstate="print"/>
            <a:srcRect/>
            <a:stretch>
              <a:fillRect/>
            </a:stretch>
          </p:blipFill>
          <p:spPr bwMode="auto">
            <a:xfrm>
              <a:off x="4309087" y="1124744"/>
              <a:ext cx="838977" cy="900000"/>
            </a:xfrm>
            <a:prstGeom prst="rect">
              <a:avLst/>
            </a:prstGeom>
            <a:ln>
              <a:noFill/>
            </a:ln>
            <a:effectLst>
              <a:outerShdw blurRad="190500" algn="tl" rotWithShape="0">
                <a:srgbClr val="000000">
                  <a:alpha val="70000"/>
                </a:srgbClr>
              </a:outerShdw>
            </a:effectLst>
          </p:spPr>
        </p:pic>
        <p:pic>
          <p:nvPicPr>
            <p:cNvPr id="34" name="Picture 2" descr="http://s3.amazonaws.com/cogolo_faces/%E9%87%8E%E7%94%B0%E4%BD%B3%E5%BD%A6/imgs/image.infoseek.rakuten.co.jp/content/seiji/politician/0000573.jpg">
              <a:hlinkClick r:id="rId8"/>
            </p:cNvPr>
            <p:cNvPicPr>
              <a:picLocks noChangeAspect="1" noChangeArrowheads="1"/>
            </p:cNvPicPr>
            <p:nvPr/>
          </p:nvPicPr>
          <p:blipFill>
            <a:blip r:embed="rId9" cstate="print"/>
            <a:srcRect/>
            <a:stretch>
              <a:fillRect/>
            </a:stretch>
          </p:blipFill>
          <p:spPr bwMode="auto">
            <a:xfrm>
              <a:off x="6616686" y="1124744"/>
              <a:ext cx="719694" cy="900000"/>
            </a:xfrm>
            <a:prstGeom prst="rect">
              <a:avLst/>
            </a:prstGeom>
            <a:ln>
              <a:noFill/>
            </a:ln>
            <a:effectLst>
              <a:outerShdw blurRad="190500" algn="tl" rotWithShape="0">
                <a:srgbClr val="000000">
                  <a:alpha val="70000"/>
                </a:srgbClr>
              </a:outerShdw>
            </a:effectLst>
          </p:spPr>
        </p:pic>
        <p:pic>
          <p:nvPicPr>
            <p:cNvPr id="33" name="Picture 7" descr="福田　康夫"/>
            <p:cNvPicPr>
              <a:picLocks noChangeAspect="1" noChangeArrowheads="1"/>
            </p:cNvPicPr>
            <p:nvPr/>
          </p:nvPicPr>
          <p:blipFill>
            <a:blip r:embed="rId10" cstate="print"/>
            <a:srcRect/>
            <a:stretch>
              <a:fillRect/>
            </a:stretch>
          </p:blipFill>
          <p:spPr bwMode="auto">
            <a:xfrm>
              <a:off x="5864172" y="1124744"/>
              <a:ext cx="751783" cy="900000"/>
            </a:xfrm>
            <a:prstGeom prst="rect">
              <a:avLst/>
            </a:prstGeom>
            <a:ln>
              <a:noFill/>
            </a:ln>
            <a:effectLst>
              <a:outerShdw blurRad="190500" algn="tl" rotWithShape="0">
                <a:srgbClr val="000000">
                  <a:alpha val="70000"/>
                </a:srgbClr>
              </a:outerShdw>
            </a:effectLst>
          </p:spPr>
        </p:pic>
        <p:pic>
          <p:nvPicPr>
            <p:cNvPr id="32" name="Picture 6" descr="55_Yoshiro_Mori_3x4"/>
            <p:cNvPicPr>
              <a:picLocks noChangeAspect="1" noChangeArrowheads="1"/>
            </p:cNvPicPr>
            <p:nvPr/>
          </p:nvPicPr>
          <p:blipFill>
            <a:blip r:embed="rId11" cstate="print"/>
            <a:srcRect/>
            <a:stretch>
              <a:fillRect/>
            </a:stretch>
          </p:blipFill>
          <p:spPr bwMode="auto">
            <a:xfrm>
              <a:off x="5132593" y="1124744"/>
              <a:ext cx="748983" cy="900000"/>
            </a:xfrm>
            <a:prstGeom prst="rect">
              <a:avLst/>
            </a:prstGeom>
            <a:ln>
              <a:noFill/>
            </a:ln>
            <a:effectLst>
              <a:outerShdw blurRad="190500" algn="tl" rotWithShape="0">
                <a:srgbClr val="000000">
                  <a:alpha val="70000"/>
                </a:srgbClr>
              </a:outerShdw>
            </a:effectLst>
          </p:spPr>
        </p:pic>
      </p:grpSp>
      <p:grpSp>
        <p:nvGrpSpPr>
          <p:cNvPr id="8" name="群組 7"/>
          <p:cNvGrpSpPr/>
          <p:nvPr/>
        </p:nvGrpSpPr>
        <p:grpSpPr>
          <a:xfrm>
            <a:off x="5750311" y="167402"/>
            <a:ext cx="3665690" cy="1995968"/>
            <a:chOff x="4501619" y="68660"/>
            <a:chExt cx="5820359" cy="2340245"/>
          </a:xfrm>
        </p:grpSpPr>
        <p:sp>
          <p:nvSpPr>
            <p:cNvPr id="7" name="矩形 6"/>
            <p:cNvSpPr/>
            <p:nvPr/>
          </p:nvSpPr>
          <p:spPr>
            <a:xfrm>
              <a:off x="5129708" y="154145"/>
              <a:ext cx="3785650" cy="225476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0" name="コンテンツ プレースホルダ 2"/>
            <p:cNvSpPr txBox="1">
              <a:spLocks/>
            </p:cNvSpPr>
            <p:nvPr/>
          </p:nvSpPr>
          <p:spPr bwMode="auto">
            <a:xfrm>
              <a:off x="4501619" y="68660"/>
              <a:ext cx="4084656" cy="1928776"/>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sz="8000" b="1" dirty="0">
                  <a:solidFill>
                    <a:srgbClr val="A50B30"/>
                  </a:solidFill>
                </a:rPr>
                <a:t>112</a:t>
              </a:r>
            </a:p>
          </p:txBody>
        </p:sp>
        <p:sp>
          <p:nvSpPr>
            <p:cNvPr id="51" name="コンテンツ プレースホルダ 2"/>
            <p:cNvSpPr txBox="1">
              <a:spLocks/>
            </p:cNvSpPr>
            <p:nvPr/>
          </p:nvSpPr>
          <p:spPr bwMode="auto">
            <a:xfrm>
              <a:off x="6187144" y="1434468"/>
              <a:ext cx="4134834" cy="592447"/>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en-US" altLang="ja-JP" sz="3600" b="1" dirty="0">
                  <a:solidFill>
                    <a:srgbClr val="A50B30"/>
                  </a:solidFill>
                </a:rPr>
                <a:t>#1 </a:t>
              </a:r>
              <a:r>
                <a:rPr lang="en-US" altLang="ja-JP" sz="3600" b="1" dirty="0" smtClean="0">
                  <a:solidFill>
                    <a:srgbClr val="A50B30"/>
                  </a:solidFill>
                </a:rPr>
                <a:t>CEOs</a:t>
              </a:r>
            </a:p>
            <a:p>
              <a:pPr eaLnBrk="0" hangingPunct="0">
                <a:spcBef>
                  <a:spcPct val="20000"/>
                </a:spcBef>
                <a:defRPr/>
              </a:pPr>
              <a:r>
                <a:rPr lang="en-US" altLang="ja-JP" sz="700" b="1" dirty="0">
                  <a:solidFill>
                    <a:srgbClr val="A50B30"/>
                  </a:solidFill>
                </a:rPr>
                <a:t>Companies Listed on the Tokyo Stock Exchange</a:t>
              </a:r>
            </a:p>
            <a:p>
              <a:pPr eaLnBrk="0" hangingPunct="0">
                <a:spcBef>
                  <a:spcPct val="20000"/>
                </a:spcBef>
                <a:defRPr/>
              </a:pPr>
              <a:r>
                <a:rPr lang="en-US" altLang="ja-JP" sz="700" b="1" dirty="0">
                  <a:solidFill>
                    <a:srgbClr val="A50B30"/>
                  </a:solidFill>
                </a:rPr>
                <a:t>(University Ranking 2015, Asahi Shimbun Publications</a:t>
              </a:r>
              <a:r>
                <a:rPr lang="en-US" altLang="ja-JP" sz="700" b="1" dirty="0" smtClean="0">
                  <a:solidFill>
                    <a:srgbClr val="A50B30"/>
                  </a:solidFill>
                </a:rPr>
                <a:t>) </a:t>
              </a:r>
              <a:endParaRPr lang="en-US" altLang="ja-JP" sz="700" b="1" dirty="0">
                <a:solidFill>
                  <a:srgbClr val="A50B30"/>
                </a:solidFill>
              </a:endParaRPr>
            </a:p>
          </p:txBody>
        </p:sp>
      </p:grpSp>
      <p:pic>
        <p:nvPicPr>
          <p:cNvPr id="24" name="Picture 9" descr="img_1181005_37286361_0?1152715075"/>
          <p:cNvPicPr>
            <a:picLocks noChangeAspect="1" noChangeArrowheads="1"/>
          </p:cNvPicPr>
          <p:nvPr/>
        </p:nvPicPr>
        <p:blipFill>
          <a:blip r:embed="rId12" cstate="print"/>
          <a:srcRect/>
          <a:stretch>
            <a:fillRect/>
          </a:stretch>
        </p:blipFill>
        <p:spPr bwMode="auto">
          <a:xfrm>
            <a:off x="116361" y="4494718"/>
            <a:ext cx="1464966" cy="1578160"/>
          </a:xfrm>
          <a:prstGeom prst="rect">
            <a:avLst/>
          </a:prstGeom>
          <a:ln>
            <a:noFill/>
          </a:ln>
          <a:effectLst>
            <a:outerShdw blurRad="190500" algn="tl" rotWithShape="0">
              <a:srgbClr val="000000">
                <a:alpha val="70000"/>
              </a:srgbClr>
            </a:outerShdw>
          </a:effectLst>
        </p:spPr>
      </p:pic>
      <p:sp>
        <p:nvSpPr>
          <p:cNvPr id="25" name="Text Box 25"/>
          <p:cNvSpPr txBox="1">
            <a:spLocks noChangeArrowheads="1"/>
          </p:cNvSpPr>
          <p:nvPr/>
        </p:nvSpPr>
        <p:spPr bwMode="auto">
          <a:xfrm>
            <a:off x="-81446" y="6090597"/>
            <a:ext cx="1793875" cy="553998"/>
          </a:xfrm>
          <a:prstGeom prst="rect">
            <a:avLst/>
          </a:prstGeom>
          <a:noFill/>
          <a:ln>
            <a:noFill/>
          </a:ln>
          <a:extLst/>
        </p:spPr>
        <p:txBody>
          <a:bodyPr>
            <a:spAutoFit/>
          </a:bodyPr>
          <a:lstStyle>
            <a:lvl1pPr eaLnBrk="0" hangingPunct="0">
              <a:defRPr kumimoji="1" sz="3200">
                <a:solidFill>
                  <a:schemeClr val="tx1"/>
                </a:solidFill>
                <a:latin typeface="Tahoma" pitchFamily="34" charset="0"/>
                <a:ea typeface="ＭＳ Ｐゴシック" pitchFamily="50" charset="-128"/>
              </a:defRPr>
            </a:lvl1pPr>
            <a:lvl2pPr marL="742950" indent="-285750" eaLnBrk="0" hangingPunct="0">
              <a:defRPr kumimoji="1" sz="3200">
                <a:solidFill>
                  <a:schemeClr val="tx1"/>
                </a:solidFill>
                <a:latin typeface="Tahoma" pitchFamily="34" charset="0"/>
                <a:ea typeface="ＭＳ Ｐゴシック" pitchFamily="50" charset="-128"/>
              </a:defRPr>
            </a:lvl2pPr>
            <a:lvl3pPr marL="1143000" indent="-228600" eaLnBrk="0" hangingPunct="0">
              <a:defRPr kumimoji="1" sz="3200">
                <a:solidFill>
                  <a:schemeClr val="tx1"/>
                </a:solidFill>
                <a:latin typeface="Tahoma" pitchFamily="34" charset="0"/>
                <a:ea typeface="ＭＳ Ｐゴシック" pitchFamily="50" charset="-128"/>
              </a:defRPr>
            </a:lvl3pPr>
            <a:lvl4pPr marL="1600200" indent="-228600" eaLnBrk="0" hangingPunct="0">
              <a:defRPr kumimoji="1" sz="3200">
                <a:solidFill>
                  <a:schemeClr val="tx1"/>
                </a:solidFill>
                <a:latin typeface="Tahoma" pitchFamily="34" charset="0"/>
                <a:ea typeface="ＭＳ Ｐゴシック" pitchFamily="50" charset="-128"/>
              </a:defRPr>
            </a:lvl4pPr>
            <a:lvl5pPr marL="2057400" indent="-228600" eaLnBrk="0" hangingPunct="0">
              <a:defRPr kumimoji="1" sz="32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9pPr>
          </a:lstStyle>
          <a:p>
            <a:pPr algn="ctr" eaLnBrk="1" hangingPunct="1">
              <a:spcBef>
                <a:spcPct val="50000"/>
              </a:spcBef>
              <a:defRPr/>
            </a:pPr>
            <a:r>
              <a:rPr kumimoji="0" lang="ja-JP" altLang="en-US" sz="1200" b="1" dirty="0" smtClean="0">
                <a:latin typeface="微軟正黑體" panose="020B0604030504040204" pitchFamily="34" charset="-120"/>
                <a:ea typeface="微軟正黑體" panose="020B0604030504040204" pitchFamily="34" charset="-120"/>
                <a:cs typeface="Chalkboard"/>
              </a:rPr>
              <a:t>井深 大</a:t>
            </a:r>
            <a:endParaRPr kumimoji="0" lang="en-US" altLang="ja-JP" sz="1200" b="1" dirty="0" smtClean="0">
              <a:latin typeface="微軟正黑體" panose="020B0604030504040204" pitchFamily="34" charset="-120"/>
              <a:ea typeface="微軟正黑體" panose="020B0604030504040204" pitchFamily="34" charset="-120"/>
              <a:cs typeface="Chalkboard"/>
            </a:endParaRPr>
          </a:p>
          <a:p>
            <a:pPr algn="ctr" eaLnBrk="1" hangingPunct="1">
              <a:spcBef>
                <a:spcPct val="50000"/>
              </a:spcBef>
              <a:defRPr/>
            </a:pPr>
            <a:r>
              <a:rPr kumimoji="0" lang="en-US" altLang="ja-JP" sz="1200" b="1" dirty="0" smtClean="0">
                <a:solidFill>
                  <a:srgbClr val="000000"/>
                </a:solidFill>
                <a:latin typeface="微軟正黑體" panose="020B0604030504040204" pitchFamily="34" charset="-120"/>
                <a:ea typeface="微軟正黑體" panose="020B0604030504040204" pitchFamily="34" charset="-120"/>
                <a:cs typeface="Chalkboard"/>
              </a:rPr>
              <a:t>Sony</a:t>
            </a:r>
            <a:r>
              <a:rPr kumimoji="0" lang="zh-TW" altLang="en-US" sz="1200" b="1" dirty="0" smtClean="0">
                <a:solidFill>
                  <a:srgbClr val="000000"/>
                </a:solidFill>
                <a:latin typeface="微軟正黑體" panose="020B0604030504040204" pitchFamily="34" charset="-120"/>
                <a:ea typeface="微軟正黑體" panose="020B0604030504040204" pitchFamily="34" charset="-120"/>
                <a:cs typeface="Chalkboard"/>
              </a:rPr>
              <a:t>集團創辦人</a:t>
            </a:r>
            <a:endParaRPr kumimoji="0" lang="en-US" altLang="ja-JP" sz="1200" b="1" dirty="0" smtClean="0">
              <a:solidFill>
                <a:srgbClr val="000000"/>
              </a:solidFill>
              <a:latin typeface="微軟正黑體" panose="020B0604030504040204" pitchFamily="34" charset="-120"/>
              <a:ea typeface="微軟正黑體" panose="020B0604030504040204" pitchFamily="34" charset="-120"/>
              <a:cs typeface="Chalkboard"/>
            </a:endParaRPr>
          </a:p>
        </p:txBody>
      </p:sp>
      <p:sp>
        <p:nvSpPr>
          <p:cNvPr id="26" name="Text Box 26"/>
          <p:cNvSpPr txBox="1">
            <a:spLocks noChangeArrowheads="1"/>
          </p:cNvSpPr>
          <p:nvPr/>
        </p:nvSpPr>
        <p:spPr bwMode="auto">
          <a:xfrm>
            <a:off x="1473283" y="6098871"/>
            <a:ext cx="1943100" cy="553998"/>
          </a:xfrm>
          <a:prstGeom prst="rect">
            <a:avLst/>
          </a:prstGeom>
          <a:noFill/>
          <a:ln>
            <a:noFill/>
          </a:ln>
          <a:extLst/>
        </p:spPr>
        <p:txBody>
          <a:bodyPr>
            <a:spAutoFit/>
          </a:bodyPr>
          <a:lstStyle>
            <a:lvl1pPr eaLnBrk="0" hangingPunct="0">
              <a:defRPr kumimoji="1" sz="3200">
                <a:solidFill>
                  <a:schemeClr val="tx1"/>
                </a:solidFill>
                <a:latin typeface="Tahoma" pitchFamily="34" charset="0"/>
                <a:ea typeface="ＭＳ Ｐゴシック" pitchFamily="50" charset="-128"/>
              </a:defRPr>
            </a:lvl1pPr>
            <a:lvl2pPr marL="742950" indent="-285750" eaLnBrk="0" hangingPunct="0">
              <a:defRPr kumimoji="1" sz="3200">
                <a:solidFill>
                  <a:schemeClr val="tx1"/>
                </a:solidFill>
                <a:latin typeface="Tahoma" pitchFamily="34" charset="0"/>
                <a:ea typeface="ＭＳ Ｐゴシック" pitchFamily="50" charset="-128"/>
              </a:defRPr>
            </a:lvl2pPr>
            <a:lvl3pPr marL="1143000" indent="-228600" eaLnBrk="0" hangingPunct="0">
              <a:defRPr kumimoji="1" sz="3200">
                <a:solidFill>
                  <a:schemeClr val="tx1"/>
                </a:solidFill>
                <a:latin typeface="Tahoma" pitchFamily="34" charset="0"/>
                <a:ea typeface="ＭＳ Ｐゴシック" pitchFamily="50" charset="-128"/>
              </a:defRPr>
            </a:lvl3pPr>
            <a:lvl4pPr marL="1600200" indent="-228600" eaLnBrk="0" hangingPunct="0">
              <a:defRPr kumimoji="1" sz="3200">
                <a:solidFill>
                  <a:schemeClr val="tx1"/>
                </a:solidFill>
                <a:latin typeface="Tahoma" pitchFamily="34" charset="0"/>
                <a:ea typeface="ＭＳ Ｐゴシック" pitchFamily="50" charset="-128"/>
              </a:defRPr>
            </a:lvl4pPr>
            <a:lvl5pPr marL="2057400" indent="-228600" eaLnBrk="0" hangingPunct="0">
              <a:defRPr kumimoji="1" sz="32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9pPr>
          </a:lstStyle>
          <a:p>
            <a:pPr algn="ctr" eaLnBrk="1" hangingPunct="1">
              <a:spcBef>
                <a:spcPct val="50000"/>
              </a:spcBef>
              <a:defRPr/>
            </a:pPr>
            <a:r>
              <a:rPr kumimoji="0" lang="ja-JP" altLang="en-US" sz="1200" b="1" dirty="0" smtClean="0">
                <a:latin typeface="微軟正黑體" panose="020B0604030504040204" pitchFamily="34" charset="-120"/>
                <a:ea typeface="微軟正黑體" panose="020B0604030504040204" pitchFamily="34" charset="-120"/>
                <a:cs typeface="Chalkboard"/>
              </a:rPr>
              <a:t>柳井 正</a:t>
            </a:r>
            <a:endParaRPr kumimoji="0" lang="en-US" altLang="ja-JP" sz="1200" b="1" dirty="0" smtClean="0">
              <a:latin typeface="微軟正黑體" panose="020B0604030504040204" pitchFamily="34" charset="-120"/>
              <a:ea typeface="微軟正黑體" panose="020B0604030504040204" pitchFamily="34" charset="-120"/>
              <a:cs typeface="Chalkboard"/>
            </a:endParaRPr>
          </a:p>
          <a:p>
            <a:pPr algn="ctr" eaLnBrk="1" hangingPunct="1">
              <a:spcBef>
                <a:spcPct val="50000"/>
              </a:spcBef>
              <a:defRPr/>
            </a:pPr>
            <a:r>
              <a:rPr kumimoji="0" lang="en-US" altLang="ja-JP" sz="1200" b="1" dirty="0" err="1" smtClean="0">
                <a:latin typeface="微軟正黑體" panose="020B0604030504040204" pitchFamily="34" charset="-120"/>
                <a:ea typeface="微軟正黑體" panose="020B0604030504040204" pitchFamily="34" charset="-120"/>
                <a:cs typeface="Chalkboard"/>
              </a:rPr>
              <a:t>Uniqlo</a:t>
            </a:r>
            <a:r>
              <a:rPr kumimoji="0" lang="en-US" altLang="ja-JP" sz="1200" b="1" dirty="0" smtClean="0">
                <a:latin typeface="微軟正黑體" panose="020B0604030504040204" pitchFamily="34" charset="-120"/>
                <a:ea typeface="微軟正黑體" panose="020B0604030504040204" pitchFamily="34" charset="-120"/>
                <a:cs typeface="Chalkboard"/>
              </a:rPr>
              <a:t> CEO</a:t>
            </a:r>
          </a:p>
        </p:txBody>
      </p:sp>
      <p:sp>
        <p:nvSpPr>
          <p:cNvPr id="27" name="Text Box 26"/>
          <p:cNvSpPr txBox="1">
            <a:spLocks noChangeArrowheads="1"/>
          </p:cNvSpPr>
          <p:nvPr/>
        </p:nvSpPr>
        <p:spPr bwMode="auto">
          <a:xfrm>
            <a:off x="3453361" y="6095680"/>
            <a:ext cx="1073705" cy="553998"/>
          </a:xfrm>
          <a:prstGeom prst="rect">
            <a:avLst/>
          </a:prstGeom>
          <a:noFill/>
          <a:ln>
            <a:noFill/>
          </a:ln>
          <a:extLst/>
        </p:spPr>
        <p:txBody>
          <a:bodyPr wrap="square">
            <a:spAutoFit/>
          </a:bodyPr>
          <a:lstStyle>
            <a:lvl1pPr eaLnBrk="0" hangingPunct="0">
              <a:defRPr kumimoji="1" sz="3200">
                <a:solidFill>
                  <a:schemeClr val="tx1"/>
                </a:solidFill>
                <a:latin typeface="Tahoma" pitchFamily="34" charset="0"/>
                <a:ea typeface="ＭＳ Ｐゴシック" pitchFamily="50" charset="-128"/>
              </a:defRPr>
            </a:lvl1pPr>
            <a:lvl2pPr marL="742950" indent="-285750" eaLnBrk="0" hangingPunct="0">
              <a:defRPr kumimoji="1" sz="3200">
                <a:solidFill>
                  <a:schemeClr val="tx1"/>
                </a:solidFill>
                <a:latin typeface="Tahoma" pitchFamily="34" charset="0"/>
                <a:ea typeface="ＭＳ Ｐゴシック" pitchFamily="50" charset="-128"/>
              </a:defRPr>
            </a:lvl2pPr>
            <a:lvl3pPr marL="1143000" indent="-228600" eaLnBrk="0" hangingPunct="0">
              <a:defRPr kumimoji="1" sz="3200">
                <a:solidFill>
                  <a:schemeClr val="tx1"/>
                </a:solidFill>
                <a:latin typeface="Tahoma" pitchFamily="34" charset="0"/>
                <a:ea typeface="ＭＳ Ｐゴシック" pitchFamily="50" charset="-128"/>
              </a:defRPr>
            </a:lvl3pPr>
            <a:lvl4pPr marL="1600200" indent="-228600" eaLnBrk="0" hangingPunct="0">
              <a:defRPr kumimoji="1" sz="3200">
                <a:solidFill>
                  <a:schemeClr val="tx1"/>
                </a:solidFill>
                <a:latin typeface="Tahoma" pitchFamily="34" charset="0"/>
                <a:ea typeface="ＭＳ Ｐゴシック" pitchFamily="50" charset="-128"/>
              </a:defRPr>
            </a:lvl4pPr>
            <a:lvl5pPr marL="2057400" indent="-228600" eaLnBrk="0" hangingPunct="0">
              <a:defRPr kumimoji="1" sz="32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9pPr>
          </a:lstStyle>
          <a:p>
            <a:pPr algn="ctr" eaLnBrk="1" hangingPunct="1">
              <a:spcBef>
                <a:spcPct val="50000"/>
              </a:spcBef>
              <a:defRPr/>
            </a:pPr>
            <a:r>
              <a:rPr kumimoji="0" lang="ja-JP" altLang="en-US" sz="1200" b="1" dirty="0" smtClean="0">
                <a:latin typeface="微軟正黑體" panose="020B0604030504040204" pitchFamily="34" charset="-120"/>
                <a:ea typeface="微軟正黑體" panose="020B0604030504040204" pitchFamily="34" charset="-120"/>
              </a:rPr>
              <a:t>村上 春樹</a:t>
            </a:r>
            <a:endParaRPr kumimoji="0" lang="en-US" altLang="ja-JP" sz="1200" b="1" dirty="0" smtClean="0">
              <a:latin typeface="微軟正黑體" panose="020B0604030504040204" pitchFamily="34" charset="-120"/>
              <a:ea typeface="微軟正黑體" panose="020B0604030504040204" pitchFamily="34" charset="-120"/>
            </a:endParaRPr>
          </a:p>
          <a:p>
            <a:pPr algn="ctr" eaLnBrk="1" hangingPunct="1">
              <a:spcBef>
                <a:spcPct val="50000"/>
              </a:spcBef>
              <a:defRPr/>
            </a:pPr>
            <a:r>
              <a:rPr kumimoji="0" lang="zh-TW" altLang="en-US" sz="1200" b="1" dirty="0">
                <a:latin typeface="微軟正黑體" panose="020B0604030504040204" pitchFamily="34" charset="-120"/>
                <a:ea typeface="微軟正黑體" panose="020B0604030504040204" pitchFamily="34" charset="-120"/>
                <a:cs typeface="Chalkboard"/>
              </a:rPr>
              <a:t>作家</a:t>
            </a:r>
            <a:endParaRPr kumimoji="0" lang="en-US" altLang="ja-JP" sz="1200" b="1" dirty="0" smtClean="0">
              <a:latin typeface="微軟正黑體" panose="020B0604030504040204" pitchFamily="34" charset="-120"/>
              <a:ea typeface="微軟正黑體" panose="020B0604030504040204" pitchFamily="34" charset="-120"/>
              <a:cs typeface="Chalkboard"/>
            </a:endParaRPr>
          </a:p>
        </p:txBody>
      </p:sp>
      <p:sp>
        <p:nvSpPr>
          <p:cNvPr id="41" name="Text Box 26"/>
          <p:cNvSpPr txBox="1">
            <a:spLocks noChangeArrowheads="1"/>
          </p:cNvSpPr>
          <p:nvPr/>
        </p:nvSpPr>
        <p:spPr bwMode="auto">
          <a:xfrm>
            <a:off x="5724128" y="6099978"/>
            <a:ext cx="2448272" cy="553998"/>
          </a:xfrm>
          <a:prstGeom prst="rect">
            <a:avLst/>
          </a:prstGeom>
          <a:noFill/>
          <a:ln>
            <a:noFill/>
          </a:ln>
          <a:extLst/>
        </p:spPr>
        <p:txBody>
          <a:bodyPr wrap="square">
            <a:spAutoFit/>
          </a:bodyPr>
          <a:lstStyle>
            <a:lvl1pPr eaLnBrk="0" hangingPunct="0">
              <a:defRPr kumimoji="1" sz="3200">
                <a:solidFill>
                  <a:schemeClr val="tx1"/>
                </a:solidFill>
                <a:latin typeface="Tahoma" pitchFamily="34" charset="0"/>
                <a:ea typeface="ＭＳ Ｐゴシック" pitchFamily="50" charset="-128"/>
              </a:defRPr>
            </a:lvl1pPr>
            <a:lvl2pPr marL="742950" indent="-285750" eaLnBrk="0" hangingPunct="0">
              <a:defRPr kumimoji="1" sz="3200">
                <a:solidFill>
                  <a:schemeClr val="tx1"/>
                </a:solidFill>
                <a:latin typeface="Tahoma" pitchFamily="34" charset="0"/>
                <a:ea typeface="ＭＳ Ｐゴシック" pitchFamily="50" charset="-128"/>
              </a:defRPr>
            </a:lvl2pPr>
            <a:lvl3pPr marL="1143000" indent="-228600" eaLnBrk="0" hangingPunct="0">
              <a:defRPr kumimoji="1" sz="3200">
                <a:solidFill>
                  <a:schemeClr val="tx1"/>
                </a:solidFill>
                <a:latin typeface="Tahoma" pitchFamily="34" charset="0"/>
                <a:ea typeface="ＭＳ Ｐゴシック" pitchFamily="50" charset="-128"/>
              </a:defRPr>
            </a:lvl3pPr>
            <a:lvl4pPr marL="1600200" indent="-228600" eaLnBrk="0" hangingPunct="0">
              <a:defRPr kumimoji="1" sz="3200">
                <a:solidFill>
                  <a:schemeClr val="tx1"/>
                </a:solidFill>
                <a:latin typeface="Tahoma" pitchFamily="34" charset="0"/>
                <a:ea typeface="ＭＳ Ｐゴシック" pitchFamily="50" charset="-128"/>
              </a:defRPr>
            </a:lvl4pPr>
            <a:lvl5pPr marL="2057400" indent="-228600" eaLnBrk="0" hangingPunct="0">
              <a:defRPr kumimoji="1" sz="32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9pPr>
          </a:lstStyle>
          <a:p>
            <a:pPr algn="ctr" eaLnBrk="1" hangingPunct="1">
              <a:spcBef>
                <a:spcPct val="50000"/>
              </a:spcBef>
              <a:defRPr/>
            </a:pPr>
            <a:r>
              <a:rPr kumimoji="0" lang="zh-CN" altLang="en-US" sz="1200" b="1" dirty="0" smtClean="0">
                <a:latin typeface="微軟正黑體" panose="020B0604030504040204" pitchFamily="34" charset="-120"/>
                <a:ea typeface="微軟正黑體" panose="020B0604030504040204" pitchFamily="34" charset="-120"/>
              </a:rPr>
              <a:t>青</a:t>
            </a:r>
            <a:r>
              <a:rPr kumimoji="0" lang="zh-CN" altLang="en-US" sz="1200" b="1" dirty="0">
                <a:latin typeface="微軟正黑體" panose="020B0604030504040204" pitchFamily="34" charset="-120"/>
                <a:ea typeface="微軟正黑體" panose="020B0604030504040204" pitchFamily="34" charset="-120"/>
              </a:rPr>
              <a:t>木 </a:t>
            </a:r>
            <a:r>
              <a:rPr kumimoji="0" lang="zh-TW" altLang="en-US" sz="1200" b="1" dirty="0" smtClean="0">
                <a:latin typeface="微軟正黑體" panose="020B0604030504040204" pitchFamily="34" charset="-120"/>
                <a:ea typeface="微軟正黑體" panose="020B0604030504040204" pitchFamily="34" charset="-120"/>
              </a:rPr>
              <a:t>宣</a:t>
            </a:r>
            <a:r>
              <a:rPr kumimoji="0" lang="zh-CN" altLang="en-US" sz="1200" b="1" dirty="0" smtClean="0">
                <a:latin typeface="微軟正黑體" panose="020B0604030504040204" pitchFamily="34" charset="-120"/>
                <a:ea typeface="微軟正黑體" panose="020B0604030504040204" pitchFamily="34" charset="-120"/>
              </a:rPr>
              <a:t>親</a:t>
            </a:r>
            <a:endParaRPr kumimoji="0" lang="en-US" altLang="zh-CN" sz="1200" b="1" dirty="0" smtClean="0">
              <a:latin typeface="微軟正黑體" panose="020B0604030504040204" pitchFamily="34" charset="-120"/>
              <a:ea typeface="微軟正黑體" panose="020B0604030504040204" pitchFamily="34" charset="-120"/>
            </a:endParaRPr>
          </a:p>
          <a:p>
            <a:pPr algn="ctr" eaLnBrk="1" hangingPunct="1">
              <a:spcBef>
                <a:spcPct val="50000"/>
              </a:spcBef>
              <a:defRPr/>
            </a:pPr>
            <a:r>
              <a:rPr kumimoji="0" lang="zh-TW" altLang="en-US" sz="1200" b="1" dirty="0" smtClean="0">
                <a:latin typeface="微軟正黑體" panose="020B0604030504040204" pitchFamily="34" charset="-120"/>
                <a:ea typeface="微軟正黑體" panose="020B0604030504040204" pitchFamily="34" charset="-120"/>
                <a:cs typeface="Chalkboard"/>
              </a:rPr>
              <a:t>棒球選</a:t>
            </a:r>
            <a:r>
              <a:rPr kumimoji="0" lang="zh-TW" altLang="en-US" sz="1200" b="1" dirty="0">
                <a:latin typeface="微軟正黑體" panose="020B0604030504040204" pitchFamily="34" charset="-120"/>
                <a:ea typeface="微軟正黑體" panose="020B0604030504040204" pitchFamily="34" charset="-120"/>
                <a:cs typeface="Chalkboard"/>
              </a:rPr>
              <a:t>手</a:t>
            </a:r>
            <a:endParaRPr kumimoji="0" lang="en-US" altLang="ja-JP" sz="1200" b="1" dirty="0" smtClean="0">
              <a:latin typeface="微軟正黑體" panose="020B0604030504040204" pitchFamily="34" charset="-120"/>
              <a:ea typeface="微軟正黑體" panose="020B0604030504040204" pitchFamily="34" charset="-120"/>
              <a:cs typeface="Chalkboard"/>
            </a:endParaRPr>
          </a:p>
        </p:txBody>
      </p:sp>
      <p:pic>
        <p:nvPicPr>
          <p:cNvPr id="43" name="Picture 36" descr="http://business-news.black/wp-content/uploads/2016/01/MAIN20150303105200033650746693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8875"/>
          <a:stretch/>
        </p:blipFill>
        <p:spPr bwMode="auto">
          <a:xfrm>
            <a:off x="1772698" y="4489094"/>
            <a:ext cx="1344270" cy="16065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8" descr="http://livedoor.blogimg.jp/hangyoreh/imgs/5/6/562ecaf9.jpg"/>
          <p:cNvPicPr>
            <a:picLocks noChangeAspect="1" noChangeArrowheads="1"/>
          </p:cNvPicPr>
          <p:nvPr/>
        </p:nvPicPr>
        <p:blipFill rotWithShape="1">
          <a:blip r:embed="rId14">
            <a:extLst>
              <a:ext uri="{28A0092B-C50C-407E-A947-70E740481C1C}">
                <a14:useLocalDpi xmlns:a14="http://schemas.microsoft.com/office/drawing/2010/main" val="0"/>
              </a:ext>
            </a:extLst>
          </a:blip>
          <a:srcRect t="6886" r="14278" b="23928"/>
          <a:stretch/>
        </p:blipFill>
        <p:spPr bwMode="auto">
          <a:xfrm>
            <a:off x="3324141" y="4488158"/>
            <a:ext cx="1305801" cy="15847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圖片 44"/>
          <p:cNvPicPr>
            <a:picLocks noChangeAspect="1"/>
          </p:cNvPicPr>
          <p:nvPr/>
        </p:nvPicPr>
        <p:blipFill rotWithShape="1">
          <a:blip r:embed="rId15" cstate="print">
            <a:extLst>
              <a:ext uri="{28A0092B-C50C-407E-A947-70E740481C1C}">
                <a14:useLocalDpi xmlns:a14="http://schemas.microsoft.com/office/drawing/2010/main" val="0"/>
              </a:ext>
            </a:extLst>
          </a:blip>
          <a:srcRect l="21836" r="19653"/>
          <a:stretch/>
        </p:blipFill>
        <p:spPr>
          <a:xfrm>
            <a:off x="6306407" y="4493736"/>
            <a:ext cx="1276749" cy="1582005"/>
          </a:xfrm>
          <a:prstGeom prst="rect">
            <a:avLst/>
          </a:prstGeom>
          <a:ln>
            <a:noFill/>
          </a:ln>
          <a:effectLst>
            <a:outerShdw blurRad="190500" algn="tl" rotWithShape="0">
              <a:srgbClr val="000000">
                <a:alpha val="70000"/>
              </a:srgbClr>
            </a:outerShdw>
          </a:effectLst>
        </p:spPr>
      </p:pic>
      <p:pic>
        <p:nvPicPr>
          <p:cNvPr id="47" name="Picture 2" descr="相關圖片"/>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39329" y="4493736"/>
            <a:ext cx="1280773" cy="15968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8" name="Text Box 26"/>
          <p:cNvSpPr txBox="1">
            <a:spLocks noChangeArrowheads="1"/>
          </p:cNvSpPr>
          <p:nvPr/>
        </p:nvSpPr>
        <p:spPr bwMode="auto">
          <a:xfrm>
            <a:off x="7164288" y="6099978"/>
            <a:ext cx="2448272" cy="553998"/>
          </a:xfrm>
          <a:prstGeom prst="rect">
            <a:avLst/>
          </a:prstGeom>
          <a:noFill/>
          <a:ln>
            <a:noFill/>
          </a:ln>
          <a:extLst/>
        </p:spPr>
        <p:txBody>
          <a:bodyPr wrap="square">
            <a:spAutoFit/>
          </a:bodyPr>
          <a:lstStyle>
            <a:lvl1pPr eaLnBrk="0" hangingPunct="0">
              <a:defRPr kumimoji="1" sz="3200">
                <a:solidFill>
                  <a:schemeClr val="tx1"/>
                </a:solidFill>
                <a:latin typeface="Tahoma" pitchFamily="34" charset="0"/>
                <a:ea typeface="ＭＳ Ｐゴシック" pitchFamily="50" charset="-128"/>
              </a:defRPr>
            </a:lvl1pPr>
            <a:lvl2pPr marL="742950" indent="-285750" eaLnBrk="0" hangingPunct="0">
              <a:defRPr kumimoji="1" sz="3200">
                <a:solidFill>
                  <a:schemeClr val="tx1"/>
                </a:solidFill>
                <a:latin typeface="Tahoma" pitchFamily="34" charset="0"/>
                <a:ea typeface="ＭＳ Ｐゴシック" pitchFamily="50" charset="-128"/>
              </a:defRPr>
            </a:lvl2pPr>
            <a:lvl3pPr marL="1143000" indent="-228600" eaLnBrk="0" hangingPunct="0">
              <a:defRPr kumimoji="1" sz="3200">
                <a:solidFill>
                  <a:schemeClr val="tx1"/>
                </a:solidFill>
                <a:latin typeface="Tahoma" pitchFamily="34" charset="0"/>
                <a:ea typeface="ＭＳ Ｐゴシック" pitchFamily="50" charset="-128"/>
              </a:defRPr>
            </a:lvl3pPr>
            <a:lvl4pPr marL="1600200" indent="-228600" eaLnBrk="0" hangingPunct="0">
              <a:defRPr kumimoji="1" sz="3200">
                <a:solidFill>
                  <a:schemeClr val="tx1"/>
                </a:solidFill>
                <a:latin typeface="Tahoma" pitchFamily="34" charset="0"/>
                <a:ea typeface="ＭＳ Ｐゴシック" pitchFamily="50" charset="-128"/>
              </a:defRPr>
            </a:lvl4pPr>
            <a:lvl5pPr marL="2057400" indent="-228600" eaLnBrk="0" hangingPunct="0">
              <a:defRPr kumimoji="1" sz="32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9pPr>
          </a:lstStyle>
          <a:p>
            <a:pPr algn="ctr" eaLnBrk="1" hangingPunct="1">
              <a:spcBef>
                <a:spcPct val="50000"/>
              </a:spcBef>
              <a:defRPr/>
            </a:pPr>
            <a:r>
              <a:rPr kumimoji="0" lang="zh-TW" altLang="en-US" sz="1200" b="1" dirty="0" smtClean="0">
                <a:latin typeface="微軟正黑體" panose="020B0604030504040204" pitchFamily="34" charset="-120"/>
                <a:ea typeface="微軟正黑體" panose="020B0604030504040204" pitchFamily="34" charset="-120"/>
              </a:rPr>
              <a:t>羽</a:t>
            </a:r>
            <a:r>
              <a:rPr kumimoji="0" lang="zh-TW" altLang="en-US" sz="1200" b="1" dirty="0">
                <a:latin typeface="微軟正黑體" panose="020B0604030504040204" pitchFamily="34" charset="-120"/>
                <a:ea typeface="微軟正黑體" panose="020B0604030504040204" pitchFamily="34" charset="-120"/>
              </a:rPr>
              <a:t>生</a:t>
            </a:r>
            <a:r>
              <a:rPr kumimoji="0" lang="zh-CN" altLang="en-US" sz="1200" b="1" dirty="0" smtClean="0">
                <a:latin typeface="微軟正黑體" panose="020B0604030504040204" pitchFamily="34" charset="-120"/>
                <a:ea typeface="微軟正黑體" panose="020B0604030504040204" pitchFamily="34" charset="-120"/>
              </a:rPr>
              <a:t> </a:t>
            </a:r>
            <a:r>
              <a:rPr kumimoji="0" lang="zh-TW" altLang="en-US" sz="1200" b="1" dirty="0" smtClean="0">
                <a:latin typeface="微軟正黑體" panose="020B0604030504040204" pitchFamily="34" charset="-120"/>
                <a:ea typeface="微軟正黑體" panose="020B0604030504040204" pitchFamily="34" charset="-120"/>
              </a:rPr>
              <a:t>結</a:t>
            </a:r>
            <a:r>
              <a:rPr kumimoji="0" lang="zh-TW" altLang="en-US" sz="1200" b="1" dirty="0">
                <a:latin typeface="微軟正黑體" panose="020B0604030504040204" pitchFamily="34" charset="-120"/>
                <a:ea typeface="微軟正黑體" panose="020B0604030504040204" pitchFamily="34" charset="-120"/>
              </a:rPr>
              <a:t>弦</a:t>
            </a:r>
            <a:endParaRPr kumimoji="0" lang="en-US" altLang="zh-CN" sz="1200" b="1" dirty="0" smtClean="0">
              <a:latin typeface="微軟正黑體" panose="020B0604030504040204" pitchFamily="34" charset="-120"/>
              <a:ea typeface="微軟正黑體" panose="020B0604030504040204" pitchFamily="34" charset="-120"/>
            </a:endParaRPr>
          </a:p>
          <a:p>
            <a:pPr algn="ctr" eaLnBrk="1" hangingPunct="1">
              <a:spcBef>
                <a:spcPct val="50000"/>
              </a:spcBef>
              <a:defRPr/>
            </a:pPr>
            <a:r>
              <a:rPr kumimoji="0" lang="zh-TW" altLang="en-US" sz="1200" b="1" dirty="0" smtClean="0">
                <a:latin typeface="微軟正黑體" panose="020B0604030504040204" pitchFamily="34" charset="-120"/>
                <a:ea typeface="微軟正黑體" panose="020B0604030504040204" pitchFamily="34" charset="-120"/>
                <a:cs typeface="Chalkboard"/>
              </a:rPr>
              <a:t>花</a:t>
            </a:r>
            <a:r>
              <a:rPr kumimoji="0" lang="zh-TW" altLang="en-US" sz="1200" b="1" dirty="0">
                <a:latin typeface="微軟正黑體" panose="020B0604030504040204" pitchFamily="34" charset="-120"/>
                <a:ea typeface="微軟正黑體" panose="020B0604030504040204" pitchFamily="34" charset="-120"/>
                <a:cs typeface="Chalkboard"/>
              </a:rPr>
              <a:t>式滑冰</a:t>
            </a:r>
            <a:r>
              <a:rPr kumimoji="0" lang="zh-TW" altLang="en-US" sz="1200" b="1" dirty="0" smtClean="0">
                <a:latin typeface="微軟正黑體" panose="020B0604030504040204" pitchFamily="34" charset="-120"/>
                <a:ea typeface="微軟正黑體" panose="020B0604030504040204" pitchFamily="34" charset="-120"/>
                <a:cs typeface="Chalkboard"/>
              </a:rPr>
              <a:t>選手</a:t>
            </a:r>
            <a:endParaRPr kumimoji="0" lang="en-US" altLang="ja-JP" sz="1200" b="1" dirty="0" smtClean="0">
              <a:latin typeface="微軟正黑體" panose="020B0604030504040204" pitchFamily="34" charset="-120"/>
              <a:ea typeface="微軟正黑體" panose="020B0604030504040204" pitchFamily="34" charset="-120"/>
              <a:cs typeface="Chalkboard"/>
            </a:endParaRPr>
          </a:p>
        </p:txBody>
      </p:sp>
      <p:pic>
        <p:nvPicPr>
          <p:cNvPr id="52" name="圖片 51"/>
          <p:cNvPicPr>
            <a:picLocks noChangeAspect="1"/>
          </p:cNvPicPr>
          <p:nvPr/>
        </p:nvPicPr>
        <p:blipFill rotWithShape="1">
          <a:blip r:embed="rId17" cstate="print">
            <a:extLst>
              <a:ext uri="{28A0092B-C50C-407E-A947-70E740481C1C}">
                <a14:useLocalDpi xmlns:a14="http://schemas.microsoft.com/office/drawing/2010/main" val="0"/>
              </a:ext>
            </a:extLst>
          </a:blip>
          <a:srcRect l="25161" t="12044" r="28637" b="1566"/>
          <a:stretch/>
        </p:blipFill>
        <p:spPr>
          <a:xfrm>
            <a:off x="4838876" y="4486505"/>
            <a:ext cx="1271502" cy="1584000"/>
          </a:xfrm>
          <a:prstGeom prst="rect">
            <a:avLst/>
          </a:prstGeom>
          <a:ln>
            <a:noFill/>
          </a:ln>
          <a:effectLst>
            <a:outerShdw blurRad="190500" algn="tl" rotWithShape="0">
              <a:srgbClr val="000000">
                <a:alpha val="70000"/>
              </a:srgbClr>
            </a:outerShdw>
          </a:effectLst>
        </p:spPr>
      </p:pic>
      <p:sp>
        <p:nvSpPr>
          <p:cNvPr id="53" name="Text Box 26"/>
          <p:cNvSpPr txBox="1">
            <a:spLocks noChangeArrowheads="1"/>
          </p:cNvSpPr>
          <p:nvPr/>
        </p:nvSpPr>
        <p:spPr bwMode="auto">
          <a:xfrm>
            <a:off x="4254624" y="6093731"/>
            <a:ext cx="2448272" cy="553998"/>
          </a:xfrm>
          <a:prstGeom prst="rect">
            <a:avLst/>
          </a:prstGeom>
          <a:noFill/>
          <a:ln>
            <a:noFill/>
          </a:ln>
          <a:extLst/>
        </p:spPr>
        <p:txBody>
          <a:bodyPr wrap="square">
            <a:spAutoFit/>
          </a:bodyPr>
          <a:lstStyle>
            <a:lvl1pPr eaLnBrk="0" hangingPunct="0">
              <a:defRPr kumimoji="1" sz="3200">
                <a:solidFill>
                  <a:schemeClr val="tx1"/>
                </a:solidFill>
                <a:latin typeface="Tahoma" pitchFamily="34" charset="0"/>
                <a:ea typeface="ＭＳ Ｐゴシック" pitchFamily="50" charset="-128"/>
              </a:defRPr>
            </a:lvl1pPr>
            <a:lvl2pPr marL="742950" indent="-285750" eaLnBrk="0" hangingPunct="0">
              <a:defRPr kumimoji="1" sz="3200">
                <a:solidFill>
                  <a:schemeClr val="tx1"/>
                </a:solidFill>
                <a:latin typeface="Tahoma" pitchFamily="34" charset="0"/>
                <a:ea typeface="ＭＳ Ｐゴシック" pitchFamily="50" charset="-128"/>
              </a:defRPr>
            </a:lvl2pPr>
            <a:lvl3pPr marL="1143000" indent="-228600" eaLnBrk="0" hangingPunct="0">
              <a:defRPr kumimoji="1" sz="3200">
                <a:solidFill>
                  <a:schemeClr val="tx1"/>
                </a:solidFill>
                <a:latin typeface="Tahoma" pitchFamily="34" charset="0"/>
                <a:ea typeface="ＭＳ Ｐゴシック" pitchFamily="50" charset="-128"/>
              </a:defRPr>
            </a:lvl3pPr>
            <a:lvl4pPr marL="1600200" indent="-228600" eaLnBrk="0" hangingPunct="0">
              <a:defRPr kumimoji="1" sz="3200">
                <a:solidFill>
                  <a:schemeClr val="tx1"/>
                </a:solidFill>
                <a:latin typeface="Tahoma" pitchFamily="34" charset="0"/>
                <a:ea typeface="ＭＳ Ｐゴシック" pitchFamily="50" charset="-128"/>
              </a:defRPr>
            </a:lvl4pPr>
            <a:lvl5pPr marL="2057400" indent="-228600" eaLnBrk="0" hangingPunct="0">
              <a:defRPr kumimoji="1" sz="32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har char="•"/>
              <a:defRPr kumimoji="1" sz="3200">
                <a:solidFill>
                  <a:schemeClr val="tx1"/>
                </a:solidFill>
                <a:latin typeface="Tahoma" pitchFamily="34" charset="0"/>
                <a:ea typeface="ＭＳ Ｐゴシック" pitchFamily="50" charset="-128"/>
              </a:defRPr>
            </a:lvl9pPr>
          </a:lstStyle>
          <a:p>
            <a:pPr algn="ctr" eaLnBrk="1" hangingPunct="1">
              <a:spcBef>
                <a:spcPct val="50000"/>
              </a:spcBef>
              <a:defRPr/>
            </a:pPr>
            <a:r>
              <a:rPr kumimoji="0" lang="zh-TW" altLang="en-US" sz="1200" b="1" dirty="0" smtClean="0">
                <a:latin typeface="微軟正黑體" panose="020B0604030504040204" pitchFamily="34" charset="-120"/>
                <a:ea typeface="微軟正黑體" panose="020B0604030504040204" pitchFamily="34" charset="-120"/>
              </a:rPr>
              <a:t>新井</a:t>
            </a:r>
            <a:r>
              <a:rPr kumimoji="0" lang="zh-CN" altLang="en-US" sz="1200" b="1" dirty="0" smtClean="0">
                <a:latin typeface="微軟正黑體" panose="020B0604030504040204" pitchFamily="34" charset="-120"/>
                <a:ea typeface="微軟正黑體" panose="020B0604030504040204" pitchFamily="34" charset="-120"/>
              </a:rPr>
              <a:t> </a:t>
            </a:r>
            <a:r>
              <a:rPr kumimoji="0" lang="zh-TW" altLang="en-US" sz="1200" b="1" dirty="0" smtClean="0">
                <a:latin typeface="微軟正黑體" panose="020B0604030504040204" pitchFamily="34" charset="-120"/>
                <a:ea typeface="微軟正黑體" panose="020B0604030504040204" pitchFamily="34" charset="-120"/>
              </a:rPr>
              <a:t>一二</a:t>
            </a:r>
            <a:r>
              <a:rPr kumimoji="0" lang="zh-TW" altLang="en-US" sz="1200" b="1" dirty="0">
                <a:latin typeface="微軟正黑體" panose="020B0604030504040204" pitchFamily="34" charset="-120"/>
                <a:ea typeface="微軟正黑體" panose="020B0604030504040204" pitchFamily="34" charset="-120"/>
              </a:rPr>
              <a:t>三</a:t>
            </a:r>
            <a:endParaRPr kumimoji="0" lang="en-US" altLang="zh-CN" sz="1200" b="1" dirty="0" smtClean="0">
              <a:latin typeface="微軟正黑體" panose="020B0604030504040204" pitchFamily="34" charset="-120"/>
              <a:ea typeface="微軟正黑體" panose="020B0604030504040204" pitchFamily="34" charset="-120"/>
            </a:endParaRPr>
          </a:p>
          <a:p>
            <a:pPr algn="ctr" eaLnBrk="1" hangingPunct="1">
              <a:spcBef>
                <a:spcPct val="50000"/>
              </a:spcBef>
              <a:defRPr/>
            </a:pPr>
            <a:r>
              <a:rPr kumimoji="0" lang="zh-TW" altLang="en-US" sz="1200" b="1" dirty="0">
                <a:latin typeface="微軟正黑體" panose="020B0604030504040204" pitchFamily="34" charset="-120"/>
                <a:ea typeface="微軟正黑體" panose="020B0604030504040204" pitchFamily="34" charset="-120"/>
                <a:cs typeface="Chalkboard"/>
              </a:rPr>
              <a:t>作家</a:t>
            </a:r>
            <a:endParaRPr kumimoji="0" lang="en-US" altLang="ja-JP" sz="1200" b="1" dirty="0" smtClean="0">
              <a:latin typeface="微軟正黑體" panose="020B0604030504040204" pitchFamily="34" charset="-120"/>
              <a:ea typeface="微軟正黑體" panose="020B0604030504040204" pitchFamily="34" charset="-120"/>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9200"/>
            <a:ext cx="9144000" cy="5878800"/>
          </a:xfrm>
          <a:prstGeom prst="rect">
            <a:avLst/>
          </a:prstGeom>
        </p:spPr>
      </p:pic>
      <p:pic>
        <p:nvPicPr>
          <p:cNvPr id="38"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4979" y="4691048"/>
            <a:ext cx="1326687" cy="1527363"/>
          </a:xfrm>
          <a:prstGeom prst="rect">
            <a:avLst/>
          </a:prstGeom>
        </p:spPr>
      </p:pic>
      <p:pic>
        <p:nvPicPr>
          <p:cNvPr id="39"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169" y="1564968"/>
            <a:ext cx="2682299" cy="661439"/>
          </a:xfrm>
          <a:prstGeom prst="rect">
            <a:avLst/>
          </a:prstGeom>
        </p:spPr>
      </p:pic>
      <p:pic>
        <p:nvPicPr>
          <p:cNvPr id="40"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0863" y="1800748"/>
            <a:ext cx="1284747" cy="1284747"/>
          </a:xfrm>
          <a:prstGeom prst="rect">
            <a:avLst/>
          </a:prstGeom>
        </p:spPr>
      </p:pic>
      <p:pic>
        <p:nvPicPr>
          <p:cNvPr id="41"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1398" y="5424086"/>
            <a:ext cx="2884125" cy="1069983"/>
          </a:xfrm>
          <a:prstGeom prst="rect">
            <a:avLst/>
          </a:prstGeom>
        </p:spPr>
      </p:pic>
      <p:pic>
        <p:nvPicPr>
          <p:cNvPr id="42"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5251" y="3615403"/>
            <a:ext cx="1332883" cy="1212623"/>
          </a:xfrm>
          <a:prstGeom prst="rect">
            <a:avLst/>
          </a:prstGeom>
        </p:spPr>
      </p:pic>
      <p:pic>
        <p:nvPicPr>
          <p:cNvPr id="43" name="図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9945" y="2505664"/>
            <a:ext cx="1525944" cy="1309009"/>
          </a:xfrm>
          <a:prstGeom prst="rect">
            <a:avLst/>
          </a:prstGeom>
        </p:spPr>
      </p:pic>
      <p:pic>
        <p:nvPicPr>
          <p:cNvPr id="44"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7495" y="1800748"/>
            <a:ext cx="2008306" cy="956082"/>
          </a:xfrm>
          <a:prstGeom prst="rect">
            <a:avLst/>
          </a:prstGeom>
        </p:spPr>
      </p:pic>
      <p:pic>
        <p:nvPicPr>
          <p:cNvPr id="45" name="図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3189" y="4979764"/>
            <a:ext cx="1726458" cy="474965"/>
          </a:xfrm>
          <a:prstGeom prst="rect">
            <a:avLst/>
          </a:prstGeom>
        </p:spPr>
      </p:pic>
      <p:pic>
        <p:nvPicPr>
          <p:cNvPr id="46" name="図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27806" y="3762675"/>
            <a:ext cx="2102139" cy="1422438"/>
          </a:xfrm>
          <a:prstGeom prst="rect">
            <a:avLst/>
          </a:prstGeom>
        </p:spPr>
      </p:pic>
      <p:pic>
        <p:nvPicPr>
          <p:cNvPr id="47" name="図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2727" y="2978450"/>
            <a:ext cx="1222831" cy="1215043"/>
          </a:xfrm>
          <a:prstGeom prst="rect">
            <a:avLst/>
          </a:prstGeom>
        </p:spPr>
      </p:pic>
      <p:pic>
        <p:nvPicPr>
          <p:cNvPr id="48" name="図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52462" y="5868135"/>
            <a:ext cx="1748107" cy="700552"/>
          </a:xfrm>
          <a:prstGeom prst="rect">
            <a:avLst/>
          </a:prstGeom>
        </p:spPr>
      </p:pic>
      <p:sp>
        <p:nvSpPr>
          <p:cNvPr id="37" name="コンテンツ プレースホルダ 2"/>
          <p:cNvSpPr txBox="1">
            <a:spLocks/>
          </p:cNvSpPr>
          <p:nvPr/>
        </p:nvSpPr>
        <p:spPr bwMode="auto">
          <a:xfrm>
            <a:off x="191424" y="3160168"/>
            <a:ext cx="3680102" cy="2123094"/>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lnSpc>
                <a:spcPts val="6500"/>
              </a:lnSpc>
              <a:spcBef>
                <a:spcPct val="20000"/>
              </a:spcBef>
              <a:defRPr/>
            </a:pPr>
            <a:r>
              <a:rPr lang="zh-TW" altLang="en-US" sz="4400" b="1" dirty="0" smtClean="0">
                <a:solidFill>
                  <a:schemeClr val="bg1"/>
                </a:solidFill>
                <a:latin typeface="微軟正黑體" panose="020B0604030504040204" pitchFamily="34" charset="-120"/>
                <a:ea typeface="微軟正黑體" panose="020B0604030504040204" pitchFamily="34" charset="-120"/>
              </a:rPr>
              <a:t>就職公司</a:t>
            </a:r>
            <a:endParaRPr lang="en-US" altLang="ja-JP" sz="4400" b="1" dirty="0" smtClean="0">
              <a:solidFill>
                <a:schemeClr val="bg1"/>
              </a:solidFill>
              <a:latin typeface="微軟正黑體" panose="020B0604030504040204" pitchFamily="34" charset="-120"/>
              <a:ea typeface="微軟正黑體" panose="020B0604030504040204" pitchFamily="34" charset="-120"/>
            </a:endParaRPr>
          </a:p>
        </p:txBody>
      </p:sp>
      <p:sp>
        <p:nvSpPr>
          <p:cNvPr id="15" name="正方形/長方形 13"/>
          <p:cNvSpPr/>
          <p:nvPr/>
        </p:nvSpPr>
        <p:spPr>
          <a:xfrm>
            <a:off x="5259378" y="252252"/>
            <a:ext cx="3585785" cy="2645853"/>
          </a:xfrm>
          <a:prstGeom prst="rect">
            <a:avLst/>
          </a:prstGeom>
          <a:solidFill>
            <a:srgbClr val="FFFFFF">
              <a:alpha val="98039"/>
            </a:srgbClr>
          </a:solidFill>
        </p:spPr>
        <p:txBody>
          <a:bodyPr wrap="square">
            <a:spAutoFit/>
          </a:bodyPr>
          <a:lstStyle/>
          <a:p>
            <a:pPr eaLnBrk="0" hangingPunct="0">
              <a:lnSpc>
                <a:spcPts val="8900"/>
              </a:lnSpc>
              <a:spcBef>
                <a:spcPct val="20000"/>
              </a:spcBef>
              <a:defRPr/>
            </a:pPr>
            <a:r>
              <a:rPr lang="en-US" altLang="ja-JP" sz="6600" b="1" dirty="0" smtClean="0">
                <a:solidFill>
                  <a:srgbClr val="A50B30"/>
                </a:solidFill>
                <a:latin typeface="Tahoma" panose="020B0604030504040204" pitchFamily="34" charset="0"/>
                <a:ea typeface="Tahoma" panose="020B0604030504040204" pitchFamily="34" charset="0"/>
                <a:cs typeface="Tahoma" panose="020B0604030504040204" pitchFamily="34" charset="0"/>
              </a:rPr>
              <a:t>#</a:t>
            </a:r>
            <a:r>
              <a:rPr lang="en-US" altLang="zh-TW" sz="6600" b="1" dirty="0" smtClean="0">
                <a:solidFill>
                  <a:srgbClr val="A50B30"/>
                </a:solidFill>
                <a:latin typeface="Tahoma" panose="020B0604030504040204" pitchFamily="34" charset="0"/>
                <a:ea typeface="Tahoma" panose="020B0604030504040204" pitchFamily="34" charset="0"/>
                <a:cs typeface="Tahoma" panose="020B0604030504040204" pitchFamily="34" charset="0"/>
              </a:rPr>
              <a:t>2</a:t>
            </a:r>
            <a:r>
              <a:rPr lang="ja-JP" altLang="en-US" sz="2800" b="1" dirty="0" smtClean="0">
                <a:solidFill>
                  <a:srgbClr val="A50B30"/>
                </a:solidFill>
                <a:latin typeface="Tahoma" panose="020B0604030504040204" pitchFamily="34" charset="0"/>
                <a:cs typeface="Tahoma" panose="020B0604030504040204" pitchFamily="34" charset="0"/>
              </a:rPr>
              <a:t> </a:t>
            </a:r>
            <a:r>
              <a:rPr lang="en-US" altLang="ja-JP" sz="1400" b="1" dirty="0">
                <a:solidFill>
                  <a:srgbClr val="A50B30"/>
                </a:solidFill>
                <a:latin typeface="Tahoma" panose="020B0604030504040204" pitchFamily="34" charset="0"/>
                <a:ea typeface="Tahoma" panose="020B0604030504040204" pitchFamily="34" charset="0"/>
                <a:cs typeface="Tahoma" panose="020B0604030504040204" pitchFamily="34" charset="0"/>
              </a:rPr>
              <a:t>in Japan</a:t>
            </a:r>
          </a:p>
          <a:p>
            <a:pPr eaLnBrk="0" hangingPunct="0">
              <a:lnSpc>
                <a:spcPts val="8900"/>
              </a:lnSpc>
              <a:spcBef>
                <a:spcPct val="20000"/>
              </a:spcBef>
              <a:defRPr/>
            </a:pPr>
            <a:r>
              <a:rPr lang="en-US" altLang="ja-JP" sz="6600" b="1" dirty="0" smtClean="0">
                <a:solidFill>
                  <a:srgbClr val="A50B30"/>
                </a:solidFill>
                <a:latin typeface="Tahoma" panose="020B0604030504040204" pitchFamily="34" charset="0"/>
                <a:ea typeface="Tahoma" panose="020B0604030504040204" pitchFamily="34" charset="0"/>
                <a:cs typeface="Tahoma" panose="020B0604030504040204" pitchFamily="34" charset="0"/>
              </a:rPr>
              <a:t>#26</a:t>
            </a:r>
            <a:r>
              <a:rPr lang="en-US" altLang="ja-JP" sz="1400" b="1" dirty="0" smtClean="0">
                <a:solidFill>
                  <a:srgbClr val="A50B30"/>
                </a:solidFill>
                <a:latin typeface="Tahoma" panose="020B0604030504040204" pitchFamily="34" charset="0"/>
                <a:ea typeface="Tahoma" panose="020B0604030504040204" pitchFamily="34" charset="0"/>
                <a:cs typeface="Tahoma" panose="020B0604030504040204" pitchFamily="34" charset="0"/>
              </a:rPr>
              <a:t> in </a:t>
            </a:r>
            <a:r>
              <a:rPr lang="en-US" altLang="ja-JP" sz="1400" b="1" dirty="0">
                <a:solidFill>
                  <a:srgbClr val="A50B30"/>
                </a:solidFill>
                <a:latin typeface="Tahoma" panose="020B0604030504040204" pitchFamily="34" charset="0"/>
                <a:ea typeface="Tahoma" panose="020B0604030504040204" pitchFamily="34" charset="0"/>
                <a:cs typeface="Tahoma" panose="020B0604030504040204" pitchFamily="34" charset="0"/>
              </a:rPr>
              <a:t>the World</a:t>
            </a:r>
          </a:p>
        </p:txBody>
      </p:sp>
    </p:spTree>
    <p:extLst>
      <p:ext uri="{BB962C8B-B14F-4D97-AF65-F5344CB8AC3E}">
        <p14:creationId xmlns:p14="http://schemas.microsoft.com/office/powerpoint/2010/main" val="230027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1316"/>
            <a:ext cx="9144000" cy="5896684"/>
          </a:xfrm>
          <a:prstGeom prst="rect">
            <a:avLst/>
          </a:prstGeom>
        </p:spPr>
      </p:pic>
      <p:sp>
        <p:nvSpPr>
          <p:cNvPr id="37" name="コンテンツ プレースホルダ 2"/>
          <p:cNvSpPr txBox="1">
            <a:spLocks/>
          </p:cNvSpPr>
          <p:nvPr/>
        </p:nvSpPr>
        <p:spPr bwMode="auto">
          <a:xfrm>
            <a:off x="5463898" y="1052736"/>
            <a:ext cx="3680102" cy="2123094"/>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lnSpc>
                <a:spcPts val="6500"/>
              </a:lnSpc>
              <a:spcBef>
                <a:spcPct val="20000"/>
              </a:spcBef>
              <a:defRPr/>
            </a:pPr>
            <a:r>
              <a:rPr lang="zh-TW" altLang="en-US" sz="4400" b="1" dirty="0" smtClean="0">
                <a:solidFill>
                  <a:schemeClr val="bg1"/>
                </a:solidFill>
                <a:latin typeface="微軟正黑體" panose="020B0604030504040204" pitchFamily="34" charset="-120"/>
                <a:ea typeface="微軟正黑體" panose="020B0604030504040204" pitchFamily="34" charset="-120"/>
              </a:rPr>
              <a:t>研究所升學</a:t>
            </a:r>
            <a:endParaRPr lang="en-US" altLang="ja-JP" sz="4400" b="1" dirty="0" smtClean="0">
              <a:solidFill>
                <a:schemeClr val="bg1"/>
              </a:solidFill>
              <a:latin typeface="微軟正黑體" panose="020B0604030504040204" pitchFamily="34" charset="-120"/>
              <a:ea typeface="微軟正黑體" panose="020B0604030504040204" pitchFamily="34" charset="-120"/>
            </a:endParaRPr>
          </a:p>
        </p:txBody>
      </p:sp>
      <p:sp>
        <p:nvSpPr>
          <p:cNvPr id="15" name="正方形/長方形 15"/>
          <p:cNvSpPr/>
          <p:nvPr/>
        </p:nvSpPr>
        <p:spPr>
          <a:xfrm>
            <a:off x="683568" y="1700808"/>
            <a:ext cx="8032719" cy="5078313"/>
          </a:xfrm>
          <a:prstGeom prst="rect">
            <a:avLst/>
          </a:prstGeom>
        </p:spPr>
        <p:txBody>
          <a:bodyPr wrap="square">
            <a:spAutoFit/>
          </a:bodyPr>
          <a:lstStyle/>
          <a:p>
            <a:pPr>
              <a:lnSpc>
                <a:spcPct val="90000"/>
              </a:lnSpc>
            </a:pPr>
            <a:r>
              <a:rPr lang="en-US" altLang="ja-JP" sz="2400" dirty="0">
                <a:solidFill>
                  <a:schemeClr val="bg1"/>
                </a:solidFill>
              </a:rPr>
              <a:t>Columbia University</a:t>
            </a:r>
          </a:p>
          <a:p>
            <a:pPr>
              <a:lnSpc>
                <a:spcPct val="90000"/>
              </a:lnSpc>
            </a:pPr>
            <a:r>
              <a:rPr lang="en-US" altLang="ja-JP" sz="2400" dirty="0">
                <a:solidFill>
                  <a:schemeClr val="bg1"/>
                </a:solidFill>
              </a:rPr>
              <a:t>University of </a:t>
            </a:r>
            <a:r>
              <a:rPr lang="en-US" altLang="ja-JP" sz="2400" dirty="0" smtClean="0">
                <a:solidFill>
                  <a:schemeClr val="bg1"/>
                </a:solidFill>
              </a:rPr>
              <a:t>Pennsylvania</a:t>
            </a:r>
          </a:p>
          <a:p>
            <a:pPr>
              <a:lnSpc>
                <a:spcPct val="90000"/>
              </a:lnSpc>
            </a:pPr>
            <a:r>
              <a:rPr lang="en-US" altLang="ja-JP" sz="2400" dirty="0">
                <a:solidFill>
                  <a:schemeClr val="bg1"/>
                </a:solidFill>
              </a:rPr>
              <a:t>University of California, Berkeley</a:t>
            </a:r>
          </a:p>
          <a:p>
            <a:pPr>
              <a:lnSpc>
                <a:spcPct val="90000"/>
              </a:lnSpc>
            </a:pPr>
            <a:r>
              <a:rPr lang="en-US" altLang="ja-JP" sz="2400" dirty="0">
                <a:solidFill>
                  <a:schemeClr val="bg1"/>
                </a:solidFill>
              </a:rPr>
              <a:t>University of Oxford</a:t>
            </a:r>
          </a:p>
          <a:p>
            <a:pPr>
              <a:lnSpc>
                <a:spcPct val="90000"/>
              </a:lnSpc>
            </a:pPr>
            <a:r>
              <a:rPr lang="en-US" altLang="ja-JP" sz="2400" dirty="0">
                <a:solidFill>
                  <a:schemeClr val="bg1"/>
                </a:solidFill>
              </a:rPr>
              <a:t>University of </a:t>
            </a:r>
            <a:r>
              <a:rPr lang="en-US" altLang="ja-JP" sz="2400" dirty="0" smtClean="0">
                <a:solidFill>
                  <a:schemeClr val="bg1"/>
                </a:solidFill>
              </a:rPr>
              <a:t>Cambridge</a:t>
            </a:r>
          </a:p>
          <a:p>
            <a:pPr>
              <a:lnSpc>
                <a:spcPct val="90000"/>
              </a:lnSpc>
            </a:pPr>
            <a:r>
              <a:rPr lang="en-US" altLang="ja-JP" sz="2400" dirty="0">
                <a:solidFill>
                  <a:schemeClr val="bg1"/>
                </a:solidFill>
              </a:rPr>
              <a:t>The London School of Economics and Political Science</a:t>
            </a:r>
          </a:p>
          <a:p>
            <a:pPr>
              <a:lnSpc>
                <a:spcPct val="90000"/>
              </a:lnSpc>
            </a:pPr>
            <a:r>
              <a:rPr lang="en-US" altLang="ja-JP" sz="2400" dirty="0">
                <a:solidFill>
                  <a:schemeClr val="bg1"/>
                </a:solidFill>
              </a:rPr>
              <a:t>The University of Tokyo</a:t>
            </a:r>
          </a:p>
          <a:p>
            <a:pPr>
              <a:lnSpc>
                <a:spcPct val="90000"/>
              </a:lnSpc>
            </a:pPr>
            <a:r>
              <a:rPr lang="en-US" altLang="ja-JP" sz="2400" dirty="0">
                <a:solidFill>
                  <a:schemeClr val="bg1"/>
                </a:solidFill>
              </a:rPr>
              <a:t>Seoul National University</a:t>
            </a:r>
          </a:p>
          <a:p>
            <a:pPr>
              <a:lnSpc>
                <a:spcPct val="90000"/>
              </a:lnSpc>
            </a:pPr>
            <a:r>
              <a:rPr lang="en-US" altLang="ja-JP" sz="2400" dirty="0">
                <a:solidFill>
                  <a:schemeClr val="bg1"/>
                </a:solidFill>
              </a:rPr>
              <a:t>National University of Singapore</a:t>
            </a:r>
          </a:p>
          <a:p>
            <a:pPr>
              <a:lnSpc>
                <a:spcPct val="90000"/>
              </a:lnSpc>
            </a:pPr>
            <a:r>
              <a:rPr lang="en-US" altLang="ja-JP" sz="2400" dirty="0" smtClean="0">
                <a:solidFill>
                  <a:schemeClr val="bg1"/>
                </a:solidFill>
              </a:rPr>
              <a:t>University </a:t>
            </a:r>
            <a:r>
              <a:rPr lang="en-US" altLang="ja-JP" sz="2400" dirty="0">
                <a:solidFill>
                  <a:schemeClr val="bg1"/>
                </a:solidFill>
              </a:rPr>
              <a:t>of Hong Kong</a:t>
            </a:r>
          </a:p>
          <a:p>
            <a:pPr>
              <a:lnSpc>
                <a:spcPct val="90000"/>
              </a:lnSpc>
            </a:pPr>
            <a:r>
              <a:rPr lang="en-US" altLang="ja-JP" sz="2400" dirty="0" smtClean="0">
                <a:solidFill>
                  <a:schemeClr val="bg1"/>
                </a:solidFill>
              </a:rPr>
              <a:t>Peking University</a:t>
            </a:r>
          </a:p>
          <a:p>
            <a:pPr>
              <a:lnSpc>
                <a:spcPct val="90000"/>
              </a:lnSpc>
            </a:pPr>
            <a:r>
              <a:rPr lang="en-US" altLang="ja-JP" sz="2400" dirty="0" smtClean="0">
                <a:solidFill>
                  <a:schemeClr val="bg1"/>
                </a:solidFill>
              </a:rPr>
              <a:t>.</a:t>
            </a:r>
          </a:p>
          <a:p>
            <a:pPr>
              <a:lnSpc>
                <a:spcPct val="90000"/>
              </a:lnSpc>
            </a:pPr>
            <a:r>
              <a:rPr lang="en-US" altLang="ja-JP" sz="2400" dirty="0" smtClean="0">
                <a:solidFill>
                  <a:schemeClr val="bg1"/>
                </a:solidFill>
              </a:rPr>
              <a:t>.</a:t>
            </a:r>
          </a:p>
          <a:p>
            <a:pPr>
              <a:lnSpc>
                <a:spcPct val="90000"/>
              </a:lnSpc>
            </a:pPr>
            <a:r>
              <a:rPr lang="en-US" altLang="ja-JP" sz="2400" dirty="0">
                <a:solidFill>
                  <a:schemeClr val="bg1"/>
                </a:solidFill>
              </a:rPr>
              <a:t>.</a:t>
            </a:r>
          </a:p>
          <a:p>
            <a:pPr algn="r">
              <a:lnSpc>
                <a:spcPct val="90000"/>
              </a:lnSpc>
            </a:pPr>
            <a:r>
              <a:rPr lang="en-US" altLang="ja-JP" sz="2400" dirty="0" err="1" smtClean="0">
                <a:solidFill>
                  <a:schemeClr val="bg1"/>
                </a:solidFill>
              </a:rPr>
              <a:t>etc</a:t>
            </a:r>
            <a:endParaRPr lang="en-US" altLang="ja-JP" sz="2400" dirty="0">
              <a:solidFill>
                <a:schemeClr val="bg1"/>
              </a:solidFill>
            </a:endParaRPr>
          </a:p>
        </p:txBody>
      </p:sp>
    </p:spTree>
    <p:extLst>
      <p:ext uri="{BB962C8B-B14F-4D97-AF65-F5344CB8AC3E}">
        <p14:creationId xmlns:p14="http://schemas.microsoft.com/office/powerpoint/2010/main" val="1874918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吹き出し 11"/>
          <p:cNvSpPr/>
          <p:nvPr/>
        </p:nvSpPr>
        <p:spPr>
          <a:xfrm>
            <a:off x="866901" y="1772816"/>
            <a:ext cx="8025579" cy="2520280"/>
          </a:xfrm>
          <a:prstGeom prst="wedgeRoundRectCallout">
            <a:avLst>
              <a:gd name="adj1" fmla="val 49645"/>
              <a:gd name="adj2" fmla="val 56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3400" indent="-533400" eaLnBrk="0" hangingPunct="0">
              <a:defRPr/>
            </a:pPr>
            <a:endParaRPr lang="en-US" altLang="zh-TW" sz="2000" b="1" dirty="0">
              <a:solidFill>
                <a:srgbClr val="C00000"/>
              </a:solidFill>
              <a:latin typeface="Microsoft JhengHei" charset="0"/>
              <a:ea typeface="Microsoft JhengHei" charset="0"/>
              <a:cs typeface="Microsoft JhengHei" charset="0"/>
            </a:endParaRPr>
          </a:p>
          <a:p>
            <a:pPr indent="-533400">
              <a:lnSpc>
                <a:spcPts val="2875"/>
              </a:lnSpc>
              <a:spcBef>
                <a:spcPct val="20000"/>
              </a:spcBef>
              <a:defRPr/>
            </a:pPr>
            <a:endParaRPr lang="en-US" altLang="zh-TW" sz="2000" b="1" dirty="0">
              <a:solidFill>
                <a:prstClr val="black"/>
              </a:solidFill>
              <a:latin typeface="Microsoft JhengHei" charset="0"/>
              <a:ea typeface="Microsoft JhengHei" charset="0"/>
              <a:cs typeface="Microsoft JhengHei" charset="0"/>
            </a:endParaRPr>
          </a:p>
          <a:p>
            <a:pPr indent="-533400">
              <a:lnSpc>
                <a:spcPts val="2875"/>
              </a:lnSpc>
              <a:spcBef>
                <a:spcPct val="20000"/>
              </a:spcBef>
              <a:defRPr/>
            </a:pPr>
            <a:r>
              <a:rPr lang="zh-CN" altLang="en-US" sz="2000" b="1" dirty="0">
                <a:solidFill>
                  <a:prstClr val="black"/>
                </a:solidFill>
                <a:latin typeface="Microsoft JhengHei" charset="0"/>
                <a:ea typeface="Microsoft JhengHei" charset="0"/>
                <a:cs typeface="Microsoft JhengHei" charset="0"/>
              </a:rPr>
              <a:t> </a:t>
            </a:r>
            <a:r>
              <a:rPr lang="ja-JP" altLang="en-US" sz="2000" b="1" dirty="0">
                <a:solidFill>
                  <a:prstClr val="black"/>
                </a:solidFill>
                <a:latin typeface="Microsoft JhengHei" charset="0"/>
                <a:ea typeface="Microsoft JhengHei" charset="0"/>
                <a:cs typeface="Microsoft JhengHei" charset="0"/>
              </a:rPr>
              <a:t>◎</a:t>
            </a:r>
            <a:r>
              <a:rPr lang="zh-TW" altLang="en-US" sz="2000" b="1" dirty="0">
                <a:solidFill>
                  <a:prstClr val="black"/>
                </a:solidFill>
                <a:latin typeface="Microsoft JhengHei" charset="0"/>
                <a:ea typeface="Microsoft JhengHei" charset="0"/>
                <a:cs typeface="Microsoft JhengHei" charset="0"/>
              </a:rPr>
              <a:t>僅</a:t>
            </a:r>
            <a:r>
              <a:rPr lang="zh-CN" altLang="en-US" sz="2000" b="1" dirty="0">
                <a:solidFill>
                  <a:prstClr val="black"/>
                </a:solidFill>
                <a:latin typeface="Microsoft JhengHei" charset="0"/>
                <a:ea typeface="Microsoft JhengHei" charset="0"/>
                <a:cs typeface="Microsoft JhengHei" charset="0"/>
              </a:rPr>
              <a:t>早稻田大學</a:t>
            </a:r>
            <a:r>
              <a:rPr lang="zh-TW" altLang="en-US" sz="2000" b="1" dirty="0">
                <a:solidFill>
                  <a:prstClr val="black"/>
                </a:solidFill>
                <a:latin typeface="Microsoft JhengHei" charset="0"/>
                <a:ea typeface="Microsoft JhengHei" charset="0"/>
                <a:cs typeface="Microsoft JhengHei" charset="0"/>
              </a:rPr>
              <a:t>的</a:t>
            </a:r>
            <a:r>
              <a:rPr lang="zh-TW" altLang="en-US" sz="2000" b="1" dirty="0">
                <a:solidFill>
                  <a:srgbClr val="C00000"/>
                </a:solidFill>
                <a:latin typeface="Microsoft JhengHei" charset="0"/>
                <a:ea typeface="Microsoft JhengHei" charset="0"/>
                <a:cs typeface="Microsoft JhengHei" charset="0"/>
              </a:rPr>
              <a:t>指定高中</a:t>
            </a:r>
            <a:r>
              <a:rPr lang="zh-CN" altLang="en-US" sz="2000" b="1" dirty="0">
                <a:solidFill>
                  <a:srgbClr val="C00000"/>
                </a:solidFill>
                <a:latin typeface="Microsoft JhengHei" charset="0"/>
                <a:ea typeface="Microsoft JhengHei" charset="0"/>
                <a:cs typeface="Microsoft JhengHei" charset="0"/>
              </a:rPr>
              <a:t>在校生</a:t>
            </a:r>
            <a:r>
              <a:rPr lang="zh-TW" altLang="en-US" sz="2000" b="1" dirty="0">
                <a:solidFill>
                  <a:prstClr val="black"/>
                </a:solidFill>
                <a:latin typeface="Microsoft JhengHei" charset="0"/>
                <a:ea typeface="Microsoft JhengHei" charset="0"/>
                <a:cs typeface="Microsoft JhengHei" charset="0"/>
              </a:rPr>
              <a:t>可以</a:t>
            </a:r>
            <a:r>
              <a:rPr lang="zh-CN" altLang="en-US" sz="2000" b="1" dirty="0">
                <a:solidFill>
                  <a:prstClr val="black"/>
                </a:solidFill>
                <a:latin typeface="Microsoft JhengHei" charset="0"/>
                <a:ea typeface="Microsoft JhengHei" charset="0"/>
                <a:cs typeface="Microsoft JhengHei" charset="0"/>
              </a:rPr>
              <a:t>申請</a:t>
            </a:r>
            <a:r>
              <a:rPr lang="zh-TW" altLang="en-US" sz="2000" b="1" dirty="0">
                <a:solidFill>
                  <a:prstClr val="black"/>
                </a:solidFill>
                <a:latin typeface="Microsoft JhengHei" charset="0"/>
                <a:ea typeface="Microsoft JhengHei" charset="0"/>
                <a:cs typeface="Microsoft JhengHei" charset="0"/>
              </a:rPr>
              <a:t>。</a:t>
            </a:r>
            <a:r>
              <a:rPr lang="zh-TW" altLang="ja-JP" sz="2000" b="1" dirty="0">
                <a:solidFill>
                  <a:prstClr val="black"/>
                </a:solidFill>
                <a:latin typeface="Microsoft JhengHei" charset="0"/>
                <a:ea typeface="Microsoft JhengHei" charset="0"/>
                <a:cs typeface="Microsoft JhengHei" charset="0"/>
              </a:rPr>
              <a:t> </a:t>
            </a:r>
            <a:r>
              <a:rPr lang="ja-JP" altLang="en-US" sz="2000" b="1" dirty="0">
                <a:solidFill>
                  <a:prstClr val="black"/>
                </a:solidFill>
                <a:latin typeface="Microsoft JhengHei" charset="0"/>
                <a:ea typeface="Microsoft JhengHei" charset="0"/>
                <a:cs typeface="Microsoft JhengHei" charset="0"/>
              </a:rPr>
              <a:t> </a:t>
            </a:r>
            <a:r>
              <a:rPr lang="zh-TW" altLang="en-US" sz="2000" b="1" dirty="0">
                <a:solidFill>
                  <a:prstClr val="black"/>
                </a:solidFill>
                <a:latin typeface="Microsoft JhengHei" charset="0"/>
                <a:ea typeface="Microsoft JhengHei" charset="0"/>
                <a:cs typeface="Microsoft JhengHei" charset="0"/>
              </a:rPr>
              <a:t> </a:t>
            </a:r>
            <a:endParaRPr lang="en-US" altLang="zh-TW" sz="2000" b="1" dirty="0">
              <a:solidFill>
                <a:prstClr val="black"/>
              </a:solidFill>
              <a:latin typeface="Microsoft JhengHei" charset="0"/>
              <a:ea typeface="Microsoft JhengHei" charset="0"/>
              <a:cs typeface="Microsoft JhengHei" charset="0"/>
            </a:endParaRPr>
          </a:p>
          <a:p>
            <a:pPr indent="-533400">
              <a:lnSpc>
                <a:spcPts val="2875"/>
              </a:lnSpc>
              <a:spcBef>
                <a:spcPct val="20000"/>
              </a:spcBef>
              <a:defRPr/>
            </a:pPr>
            <a:r>
              <a:rPr lang="zh-CN" altLang="en-US" sz="2000" b="1" dirty="0">
                <a:solidFill>
                  <a:prstClr val="black"/>
                </a:solidFill>
                <a:latin typeface="Microsoft JhengHei" charset="0"/>
                <a:ea typeface="Microsoft JhengHei" charset="0"/>
                <a:cs typeface="Microsoft JhengHei" charset="0"/>
              </a:rPr>
              <a:t> </a:t>
            </a:r>
            <a:r>
              <a:rPr lang="ja-JP" altLang="en-US" sz="2000" b="1" dirty="0">
                <a:solidFill>
                  <a:prstClr val="black"/>
                </a:solidFill>
                <a:latin typeface="Microsoft JhengHei" charset="0"/>
                <a:ea typeface="Microsoft JhengHei" charset="0"/>
                <a:cs typeface="Microsoft JhengHei" charset="0"/>
              </a:rPr>
              <a:t>◎</a:t>
            </a:r>
            <a:r>
              <a:rPr lang="zh-CN" altLang="en-US" sz="2000" b="1" dirty="0">
                <a:solidFill>
                  <a:prstClr val="black"/>
                </a:solidFill>
                <a:latin typeface="Microsoft JhengHei" charset="0"/>
                <a:ea typeface="Microsoft JhengHei" charset="0"/>
                <a:cs typeface="Microsoft JhengHei" charset="0"/>
              </a:rPr>
              <a:t>達到本校所</a:t>
            </a:r>
            <a:r>
              <a:rPr lang="zh-TW" altLang="en-US" sz="2000" b="1" dirty="0">
                <a:solidFill>
                  <a:prstClr val="black"/>
                </a:solidFill>
                <a:latin typeface="Microsoft JhengHei" charset="0"/>
                <a:ea typeface="Microsoft JhengHei" charset="0"/>
                <a:cs typeface="Microsoft JhengHei" charset="0"/>
              </a:rPr>
              <a:t>規定</a:t>
            </a:r>
            <a:r>
              <a:rPr lang="zh-CN" altLang="en-US" sz="2000" b="1" dirty="0">
                <a:solidFill>
                  <a:prstClr val="black"/>
                </a:solidFill>
                <a:latin typeface="Microsoft JhengHei" charset="0"/>
                <a:ea typeface="Microsoft JhengHei" charset="0"/>
                <a:cs typeface="Microsoft JhengHei" charset="0"/>
              </a:rPr>
              <a:t>的</a:t>
            </a:r>
            <a:r>
              <a:rPr lang="zh-TW" altLang="en-US" sz="2000" b="1" dirty="0">
                <a:solidFill>
                  <a:srgbClr val="C00000"/>
                </a:solidFill>
                <a:latin typeface="Microsoft JhengHei" charset="0"/>
                <a:ea typeface="Microsoft JhengHei" charset="0"/>
                <a:cs typeface="Microsoft JhengHei" charset="0"/>
              </a:rPr>
              <a:t>學業</a:t>
            </a:r>
            <a:r>
              <a:rPr lang="ja-JP" altLang="en-US" sz="2000" b="1" dirty="0">
                <a:solidFill>
                  <a:srgbClr val="C00000"/>
                </a:solidFill>
                <a:latin typeface="Microsoft JhengHei" charset="0"/>
                <a:ea typeface="Microsoft JhengHei" charset="0"/>
                <a:cs typeface="Microsoft JhengHei" charset="0"/>
              </a:rPr>
              <a:t>成績</a:t>
            </a:r>
            <a:r>
              <a:rPr lang="zh-TW" altLang="en-US" sz="2000" b="1" dirty="0">
                <a:solidFill>
                  <a:prstClr val="black"/>
                </a:solidFill>
                <a:latin typeface="Microsoft JhengHei" charset="0"/>
                <a:ea typeface="Microsoft JhengHei" charset="0"/>
                <a:cs typeface="Microsoft JhengHei" charset="0"/>
              </a:rPr>
              <a:t>＆</a:t>
            </a:r>
            <a:r>
              <a:rPr lang="zh-TW" altLang="en-US" sz="2000" b="1" dirty="0">
                <a:solidFill>
                  <a:srgbClr val="C00000"/>
                </a:solidFill>
                <a:latin typeface="Microsoft JhengHei" charset="0"/>
                <a:ea typeface="Microsoft JhengHei" charset="0"/>
                <a:cs typeface="Microsoft JhengHei" charset="0"/>
              </a:rPr>
              <a:t>英語能力</a:t>
            </a:r>
            <a:r>
              <a:rPr lang="zh-TW" altLang="en-US" sz="2000" b="1" dirty="0" smtClean="0">
                <a:solidFill>
                  <a:prstClr val="black"/>
                </a:solidFill>
                <a:latin typeface="Microsoft JhengHei" charset="0"/>
                <a:ea typeface="Microsoft JhengHei" charset="0"/>
                <a:cs typeface="Microsoft JhengHei" charset="0"/>
              </a:rPr>
              <a:t>且</a:t>
            </a:r>
            <a:r>
              <a:rPr lang="zh-TW" altLang="en-US" sz="2000" b="1" dirty="0">
                <a:solidFill>
                  <a:srgbClr val="C00000"/>
                </a:solidFill>
                <a:latin typeface="Microsoft JhengHei" charset="0"/>
                <a:ea typeface="Microsoft JhengHei" charset="0"/>
                <a:cs typeface="Microsoft JhengHei" charset="0"/>
              </a:rPr>
              <a:t>獲得就讀學校推薦</a:t>
            </a:r>
            <a:r>
              <a:rPr lang="zh-TW" altLang="en-US" sz="2000" b="1" dirty="0">
                <a:solidFill>
                  <a:prstClr val="black"/>
                </a:solidFill>
                <a:latin typeface="Microsoft JhengHei" charset="0"/>
                <a:ea typeface="Microsoft JhengHei" charset="0"/>
                <a:cs typeface="Microsoft JhengHei" charset="0"/>
              </a:rPr>
              <a:t>。</a:t>
            </a:r>
            <a:endParaRPr lang="en-US" altLang="zh-TW" sz="2000" b="1" dirty="0">
              <a:solidFill>
                <a:prstClr val="black"/>
              </a:solidFill>
              <a:latin typeface="Microsoft JhengHei" charset="0"/>
              <a:ea typeface="Microsoft JhengHei" charset="0"/>
              <a:cs typeface="Microsoft JhengHei" charset="0"/>
            </a:endParaRPr>
          </a:p>
          <a:p>
            <a:pPr indent="-533400">
              <a:lnSpc>
                <a:spcPts val="2875"/>
              </a:lnSpc>
              <a:spcBef>
                <a:spcPct val="20000"/>
              </a:spcBef>
              <a:defRPr/>
            </a:pPr>
            <a:r>
              <a:rPr lang="zh-CN" altLang="en-US" sz="2000" b="1" dirty="0">
                <a:solidFill>
                  <a:prstClr val="black"/>
                </a:solidFill>
                <a:latin typeface="Microsoft JhengHei" charset="0"/>
                <a:ea typeface="Microsoft JhengHei" charset="0"/>
                <a:cs typeface="Microsoft JhengHei" charset="0"/>
              </a:rPr>
              <a:t> </a:t>
            </a:r>
            <a:r>
              <a:rPr lang="ja-JP" altLang="en-US" sz="2000" b="1" dirty="0">
                <a:solidFill>
                  <a:prstClr val="black"/>
                </a:solidFill>
                <a:latin typeface="Microsoft JhengHei" charset="0"/>
                <a:ea typeface="Microsoft JhengHei" charset="0"/>
                <a:cs typeface="Microsoft JhengHei" charset="0"/>
              </a:rPr>
              <a:t>◎</a:t>
            </a:r>
            <a:r>
              <a:rPr lang="ja-JP" altLang="en-US" sz="2000" b="1" dirty="0" smtClean="0">
                <a:solidFill>
                  <a:prstClr val="black"/>
                </a:solidFill>
                <a:latin typeface="Microsoft JhengHei" charset="0"/>
                <a:ea typeface="Microsoft JhengHei" charset="0"/>
                <a:cs typeface="Microsoft JhengHei" charset="0"/>
              </a:rPr>
              <a:t>以</a:t>
            </a:r>
            <a:r>
              <a:rPr lang="ja-JP" altLang="en-US" sz="2000" b="1" dirty="0">
                <a:solidFill>
                  <a:srgbClr val="C00000"/>
                </a:solidFill>
                <a:latin typeface="Microsoft JhengHei" charset="0"/>
                <a:ea typeface="Microsoft JhengHei" charset="0"/>
                <a:cs typeface="Microsoft JhengHei" charset="0"/>
              </a:rPr>
              <a:t>書面審查</a:t>
            </a:r>
            <a:r>
              <a:rPr lang="ja-JP" altLang="en-US" sz="2000" b="1" dirty="0">
                <a:solidFill>
                  <a:prstClr val="black"/>
                </a:solidFill>
                <a:latin typeface="Microsoft JhengHei" charset="0"/>
                <a:ea typeface="Microsoft JhengHei" charset="0"/>
                <a:cs typeface="Microsoft JhengHei" charset="0"/>
              </a:rPr>
              <a:t>及</a:t>
            </a:r>
            <a:r>
              <a:rPr lang="ja-JP" altLang="en-US" sz="2000" b="1" dirty="0" smtClean="0">
                <a:solidFill>
                  <a:srgbClr val="C00000"/>
                </a:solidFill>
                <a:latin typeface="Microsoft JhengHei" charset="0"/>
                <a:ea typeface="Microsoft JhengHei" charset="0"/>
                <a:cs typeface="Microsoft JhengHei" charset="0"/>
              </a:rPr>
              <a:t>面試</a:t>
            </a:r>
            <a:r>
              <a:rPr lang="zh-TW" altLang="en-US" sz="2000" b="1" dirty="0" smtClean="0">
                <a:solidFill>
                  <a:prstClr val="black"/>
                </a:solidFill>
                <a:latin typeface="Microsoft JhengHei" charset="0"/>
                <a:ea typeface="Microsoft JhengHei" charset="0"/>
                <a:cs typeface="Microsoft JhengHei" charset="0"/>
              </a:rPr>
              <a:t>兩關</a:t>
            </a:r>
            <a:r>
              <a:rPr lang="ja-JP" altLang="en-US" sz="2000" b="1" dirty="0" smtClean="0">
                <a:solidFill>
                  <a:prstClr val="black"/>
                </a:solidFill>
                <a:latin typeface="Microsoft JhengHei" charset="0"/>
                <a:ea typeface="Microsoft JhengHei" charset="0"/>
                <a:cs typeface="Microsoft JhengHei" charset="0"/>
              </a:rPr>
              <a:t>進行</a:t>
            </a:r>
            <a:r>
              <a:rPr lang="ja-JP" altLang="en-US" sz="2000" b="1" dirty="0">
                <a:solidFill>
                  <a:prstClr val="black"/>
                </a:solidFill>
                <a:latin typeface="Microsoft JhengHei" charset="0"/>
                <a:ea typeface="Microsoft JhengHei" charset="0"/>
                <a:cs typeface="Microsoft JhengHei" charset="0"/>
              </a:rPr>
              <a:t>選考</a:t>
            </a:r>
            <a:r>
              <a:rPr lang="zh-CN" altLang="en-US" sz="2000" b="1" dirty="0">
                <a:solidFill>
                  <a:prstClr val="black"/>
                </a:solidFill>
                <a:latin typeface="Microsoft JhengHei" charset="0"/>
                <a:ea typeface="Microsoft JhengHei" charset="0"/>
                <a:cs typeface="Microsoft JhengHei" charset="0"/>
              </a:rPr>
              <a:t>，</a:t>
            </a:r>
            <a:r>
              <a:rPr lang="zh-CN" altLang="en-US" sz="2000" b="1" dirty="0">
                <a:solidFill>
                  <a:srgbClr val="C00000"/>
                </a:solidFill>
                <a:latin typeface="Microsoft JhengHei" charset="0"/>
                <a:ea typeface="Microsoft JhengHei" charset="0"/>
                <a:cs typeface="Microsoft JhengHei" charset="0"/>
              </a:rPr>
              <a:t>基本上</a:t>
            </a:r>
            <a:r>
              <a:rPr lang="en-US" altLang="zh-CN" sz="2000" b="1" dirty="0">
                <a:solidFill>
                  <a:srgbClr val="C00000"/>
                </a:solidFill>
                <a:latin typeface="Microsoft JhengHei" charset="0"/>
                <a:ea typeface="Microsoft JhengHei" charset="0"/>
                <a:cs typeface="Microsoft JhengHei" charset="0"/>
              </a:rPr>
              <a:t>100%</a:t>
            </a:r>
            <a:r>
              <a:rPr lang="zh-CN" altLang="en-US" sz="2000" b="1" dirty="0">
                <a:solidFill>
                  <a:srgbClr val="C00000"/>
                </a:solidFill>
                <a:latin typeface="Microsoft JhengHei" charset="0"/>
                <a:ea typeface="Microsoft JhengHei" charset="0"/>
                <a:cs typeface="Microsoft JhengHei" charset="0"/>
              </a:rPr>
              <a:t>錄取</a:t>
            </a:r>
            <a:r>
              <a:rPr lang="zh-TW" altLang="en-US" sz="2000" b="1" dirty="0">
                <a:solidFill>
                  <a:prstClr val="black"/>
                </a:solidFill>
                <a:latin typeface="Microsoft JhengHei" charset="0"/>
                <a:ea typeface="Microsoft JhengHei" charset="0"/>
                <a:cs typeface="Microsoft JhengHei" charset="0"/>
              </a:rPr>
              <a:t>。</a:t>
            </a:r>
            <a:endParaRPr lang="en-US" altLang="zh-TW" sz="2000" b="1" dirty="0">
              <a:solidFill>
                <a:prstClr val="black"/>
              </a:solidFill>
              <a:latin typeface="Microsoft JhengHei" charset="0"/>
              <a:ea typeface="Microsoft JhengHei" charset="0"/>
              <a:cs typeface="Microsoft JhengHei" charset="0"/>
            </a:endParaRPr>
          </a:p>
          <a:p>
            <a:pPr>
              <a:lnSpc>
                <a:spcPts val="2875"/>
              </a:lnSpc>
              <a:spcBef>
                <a:spcPct val="20000"/>
              </a:spcBef>
              <a:defRPr/>
            </a:pPr>
            <a:endParaRPr lang="ja-JP" altLang="en-US" sz="2000" b="1" dirty="0">
              <a:solidFill>
                <a:prstClr val="black"/>
              </a:solidFill>
              <a:latin typeface="Microsoft JhengHei" charset="0"/>
              <a:ea typeface="Microsoft JhengHei" charset="0"/>
              <a:cs typeface="Microsoft JhengHei" charset="0"/>
            </a:endParaRPr>
          </a:p>
        </p:txBody>
      </p:sp>
      <p:sp>
        <p:nvSpPr>
          <p:cNvPr id="5" name="Rectangle 2"/>
          <p:cNvSpPr>
            <a:spLocks noChangeArrowheads="1"/>
          </p:cNvSpPr>
          <p:nvPr/>
        </p:nvSpPr>
        <p:spPr bwMode="auto">
          <a:xfrm>
            <a:off x="539552" y="763612"/>
            <a:ext cx="6984776" cy="937196"/>
          </a:xfrm>
          <a:prstGeom prst="rect">
            <a:avLst/>
          </a:prstGeom>
          <a:noFill/>
          <a:ln w="9525">
            <a:noFill/>
            <a:miter lim="800000"/>
            <a:headEnd/>
            <a:tailEnd/>
          </a:ln>
        </p:spPr>
        <p:txBody>
          <a:bodyPr wrap="none" anchor="ctr"/>
          <a:lstStyle/>
          <a:p>
            <a:pPr algn="ctr"/>
            <a:r>
              <a:rPr lang="zh-TW" altLang="en-US" sz="3600" b="1" dirty="0">
                <a:solidFill>
                  <a:srgbClr val="A50B30"/>
                </a:solidFill>
                <a:latin typeface="微軟正黑體" panose="020B0604030504040204" pitchFamily="34" charset="-120"/>
                <a:ea typeface="微軟正黑體" panose="020B0604030504040204" pitchFamily="34" charset="-120"/>
              </a:rPr>
              <a:t>入學考試</a:t>
            </a:r>
            <a:r>
              <a:rPr lang="ja-JP" altLang="en-US" sz="3600" b="1" dirty="0" smtClean="0">
                <a:solidFill>
                  <a:srgbClr val="A50B30"/>
                </a:solidFill>
                <a:latin typeface="微軟正黑體" panose="020B0604030504040204" pitchFamily="34" charset="-120"/>
                <a:ea typeface="微軟正黑體" panose="020B0604030504040204" pitchFamily="34" charset="-120"/>
              </a:rPr>
              <a:t>概要</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graphicFrame>
        <p:nvGraphicFramePr>
          <p:cNvPr id="9" name="Object 1"/>
          <p:cNvGraphicFramePr>
            <a:graphicFrameLocks noChangeAspect="1"/>
          </p:cNvGraphicFramePr>
          <p:nvPr>
            <p:extLst/>
          </p:nvPr>
        </p:nvGraphicFramePr>
        <p:xfrm>
          <a:off x="6909963" y="330752"/>
          <a:ext cx="1136407" cy="1571272"/>
        </p:xfrm>
        <a:graphic>
          <a:graphicData uri="http://schemas.openxmlformats.org/presentationml/2006/ole">
            <mc:AlternateContent xmlns:mc="http://schemas.openxmlformats.org/markup-compatibility/2006">
              <mc:Choice xmlns:v="urn:schemas-microsoft-com:vml" Requires="v">
                <p:oleObj spid="_x0000_s47159" r:id="rId3" imgW="5904762" imgH="8164065" progId="">
                  <p:embed/>
                </p:oleObj>
              </mc:Choice>
              <mc:Fallback>
                <p:oleObj r:id="rId3" imgW="5904762" imgH="8164065" progId="">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9963" y="330752"/>
                        <a:ext cx="1136407" cy="1571272"/>
                      </a:xfrm>
                      <a:prstGeom prst="rect">
                        <a:avLst/>
                      </a:prstGeom>
                      <a:noFill/>
                      <a:extLst/>
                    </p:spPr>
                  </p:pic>
                </p:oleObj>
              </mc:Fallback>
            </mc:AlternateContent>
          </a:graphicData>
        </a:graphic>
      </p:graphicFrame>
      <p:sp>
        <p:nvSpPr>
          <p:cNvPr id="2" name="テキスト ボックス 1"/>
          <p:cNvSpPr txBox="1"/>
          <p:nvPr/>
        </p:nvSpPr>
        <p:spPr>
          <a:xfrm>
            <a:off x="902398" y="2031231"/>
            <a:ext cx="7488832" cy="461665"/>
          </a:xfrm>
          <a:prstGeom prst="rect">
            <a:avLst/>
          </a:prstGeom>
          <a:noFill/>
        </p:spPr>
        <p:txBody>
          <a:bodyPr wrap="square" rtlCol="0">
            <a:spAutoFit/>
          </a:bodyPr>
          <a:lstStyle/>
          <a:p>
            <a:r>
              <a:rPr lang="ja-JP" altLang="en-US" sz="2400" b="1" dirty="0">
                <a:solidFill>
                  <a:prstClr val="black"/>
                </a:solidFill>
              </a:rPr>
              <a:t>１．</a:t>
            </a:r>
            <a:r>
              <a:rPr lang="zh-CN" altLang="en-US" sz="2400" b="1" dirty="0" smtClean="0">
                <a:solidFill>
                  <a:prstClr val="black"/>
                </a:solidFill>
                <a:latin typeface="微軟正黑體" panose="020B0604030504040204" pitchFamily="34" charset="-120"/>
                <a:ea typeface="微軟正黑體" panose="020B0604030504040204" pitchFamily="34" charset="-120"/>
              </a:rPr>
              <a:t>指定校推薦</a:t>
            </a:r>
            <a:endParaRPr lang="ja-JP" altLang="en-US" sz="2400" b="1" dirty="0">
              <a:solidFill>
                <a:prstClr val="black"/>
              </a:solidFill>
              <a:latin typeface="微軟正黑體" panose="020B0604030504040204" pitchFamily="34" charset="-120"/>
              <a:ea typeface="微軟正黑體" panose="020B0604030504040204" pitchFamily="34" charset="-120"/>
            </a:endParaRPr>
          </a:p>
        </p:txBody>
      </p:sp>
      <p:sp>
        <p:nvSpPr>
          <p:cNvPr id="11" name="角丸四角形吹き出し 10"/>
          <p:cNvSpPr/>
          <p:nvPr/>
        </p:nvSpPr>
        <p:spPr>
          <a:xfrm>
            <a:off x="824779" y="4307904"/>
            <a:ext cx="7236296" cy="2145432"/>
          </a:xfrm>
          <a:prstGeom prst="wedgeRoundRectCallout">
            <a:avLst>
              <a:gd name="adj1" fmla="val 54839"/>
              <a:gd name="adj2" fmla="val 6647"/>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75"/>
              </a:lnSpc>
              <a:spcBef>
                <a:spcPct val="20000"/>
              </a:spcBef>
              <a:defRPr/>
            </a:pPr>
            <a:endParaRPr lang="en-US" altLang="zh-CN" b="1" dirty="0" smtClean="0">
              <a:solidFill>
                <a:prstClr val="black"/>
              </a:solidFill>
              <a:latin typeface="Microsoft JhengHei" charset="0"/>
              <a:ea typeface="Microsoft JhengHei" charset="0"/>
              <a:cs typeface="Microsoft JhengHei" charset="0"/>
            </a:endParaRPr>
          </a:p>
          <a:p>
            <a:pPr>
              <a:lnSpc>
                <a:spcPts val="2875"/>
              </a:lnSpc>
              <a:spcBef>
                <a:spcPct val="20000"/>
              </a:spcBef>
              <a:defRPr/>
            </a:pPr>
            <a:r>
              <a:rPr lang="zh-CN" altLang="en-US" sz="2000" b="1" dirty="0" smtClean="0">
                <a:solidFill>
                  <a:prstClr val="black"/>
                </a:solidFill>
                <a:latin typeface="Microsoft JhengHei" charset="0"/>
                <a:ea typeface="Microsoft JhengHei" charset="0"/>
                <a:cs typeface="Microsoft JhengHei" charset="0"/>
              </a:rPr>
              <a:t> </a:t>
            </a:r>
            <a:r>
              <a:rPr lang="ja-JP" altLang="en-US" sz="2000" b="1" dirty="0" smtClean="0">
                <a:solidFill>
                  <a:prstClr val="black"/>
                </a:solidFill>
                <a:latin typeface="Microsoft JhengHei" charset="0"/>
                <a:ea typeface="Microsoft JhengHei" charset="0"/>
                <a:cs typeface="Microsoft JhengHei" charset="0"/>
              </a:rPr>
              <a:t>◎</a:t>
            </a:r>
            <a:r>
              <a:rPr lang="zh-TW" altLang="en-US" sz="2000" b="1" dirty="0">
                <a:solidFill>
                  <a:srgbClr val="C00000"/>
                </a:solidFill>
                <a:latin typeface="Microsoft JhengHei" charset="0"/>
                <a:ea typeface="Microsoft JhengHei" charset="0"/>
                <a:cs typeface="Microsoft JhengHei" charset="0"/>
              </a:rPr>
              <a:t>招收全</a:t>
            </a:r>
            <a:r>
              <a:rPr lang="zh-TW" altLang="en-US" sz="2000" b="1" dirty="0" smtClean="0">
                <a:solidFill>
                  <a:srgbClr val="C00000"/>
                </a:solidFill>
                <a:latin typeface="Microsoft JhengHei" charset="0"/>
                <a:ea typeface="Microsoft JhengHei" charset="0"/>
                <a:cs typeface="Microsoft JhengHei" charset="0"/>
              </a:rPr>
              <a:t>世界</a:t>
            </a:r>
            <a:r>
              <a:rPr lang="ja-JP" altLang="en-US" sz="2000" b="1" dirty="0" smtClean="0">
                <a:solidFill>
                  <a:srgbClr val="C00000"/>
                </a:solidFill>
                <a:latin typeface="Microsoft JhengHei" charset="0"/>
                <a:ea typeface="Microsoft JhengHei" charset="0"/>
                <a:cs typeface="Microsoft JhengHei" charset="0"/>
              </a:rPr>
              <a:t>學生</a:t>
            </a:r>
            <a:r>
              <a:rPr lang="ja-JP" altLang="en-US" sz="2000" b="1" dirty="0" smtClean="0">
                <a:solidFill>
                  <a:prstClr val="black"/>
                </a:solidFill>
                <a:latin typeface="Microsoft JhengHei" charset="0"/>
                <a:ea typeface="Microsoft JhengHei" charset="0"/>
                <a:cs typeface="Microsoft JhengHei" charset="0"/>
              </a:rPr>
              <a:t>，報</a:t>
            </a:r>
            <a:r>
              <a:rPr lang="zh-TW" altLang="en-US" sz="2000" b="1" dirty="0" smtClean="0">
                <a:solidFill>
                  <a:prstClr val="black"/>
                </a:solidFill>
                <a:latin typeface="Microsoft JhengHei" charset="0"/>
                <a:ea typeface="Microsoft JhengHei" charset="0"/>
                <a:cs typeface="Microsoft JhengHei" charset="0"/>
              </a:rPr>
              <a:t>考方</a:t>
            </a:r>
            <a:r>
              <a:rPr lang="ja-JP" altLang="en-US" sz="2000" b="1" dirty="0" smtClean="0">
                <a:solidFill>
                  <a:prstClr val="black"/>
                </a:solidFill>
                <a:latin typeface="Microsoft JhengHei" charset="0"/>
                <a:ea typeface="Microsoft JhengHei" charset="0"/>
                <a:cs typeface="Microsoft JhengHei" charset="0"/>
              </a:rPr>
              <a:t>式</a:t>
            </a:r>
            <a:r>
              <a:rPr lang="zh-TW" altLang="en-US" sz="2000" b="1" dirty="0" smtClean="0">
                <a:solidFill>
                  <a:prstClr val="black"/>
                </a:solidFill>
                <a:latin typeface="Microsoft JhengHei" charset="0"/>
                <a:ea typeface="Microsoft JhengHei" charset="0"/>
                <a:cs typeface="Microsoft JhengHei" charset="0"/>
              </a:rPr>
              <a:t>不以國籍</a:t>
            </a:r>
            <a:r>
              <a:rPr lang="ja-JP" altLang="en-US" sz="2000" b="1" dirty="0" smtClean="0">
                <a:solidFill>
                  <a:prstClr val="black"/>
                </a:solidFill>
                <a:latin typeface="Microsoft JhengHei" charset="0"/>
                <a:ea typeface="Microsoft JhengHei" charset="0"/>
                <a:cs typeface="Microsoft JhengHei" charset="0"/>
              </a:rPr>
              <a:t>區分</a:t>
            </a:r>
            <a:r>
              <a:rPr lang="zh-TW" altLang="en-US" sz="2000" b="1" dirty="0" smtClean="0">
                <a:solidFill>
                  <a:prstClr val="black"/>
                </a:solidFill>
                <a:latin typeface="Microsoft JhengHei" charset="0"/>
                <a:ea typeface="Microsoft JhengHei" charset="0"/>
                <a:cs typeface="Microsoft JhengHei" charset="0"/>
              </a:rPr>
              <a:t>。</a:t>
            </a:r>
            <a:r>
              <a:rPr lang="ja-JP" altLang="en-US" sz="2000" b="1" dirty="0" smtClean="0">
                <a:solidFill>
                  <a:srgbClr val="8064A2"/>
                </a:solidFill>
                <a:latin typeface="Microsoft JhengHei" charset="0"/>
                <a:ea typeface="Microsoft JhengHei" charset="0"/>
                <a:cs typeface="Microsoft JhengHei" charset="0"/>
              </a:rPr>
              <a:t>  </a:t>
            </a:r>
          </a:p>
          <a:p>
            <a:pPr lvl="0">
              <a:lnSpc>
                <a:spcPts val="2875"/>
              </a:lnSpc>
              <a:spcBef>
                <a:spcPct val="20000"/>
              </a:spcBef>
              <a:defRPr/>
            </a:pPr>
            <a:r>
              <a:rPr lang="zh-CN" altLang="en-US" sz="2000" b="1" dirty="0" smtClean="0">
                <a:solidFill>
                  <a:prstClr val="black"/>
                </a:solidFill>
                <a:latin typeface="Microsoft JhengHei" charset="0"/>
                <a:ea typeface="Microsoft JhengHei" charset="0"/>
                <a:cs typeface="Microsoft JhengHei" charset="0"/>
              </a:rPr>
              <a:t> </a:t>
            </a:r>
            <a:r>
              <a:rPr lang="ja-JP" altLang="en-US" sz="2000" b="1" dirty="0" smtClean="0">
                <a:solidFill>
                  <a:prstClr val="black"/>
                </a:solidFill>
                <a:latin typeface="Microsoft JhengHei" charset="0"/>
                <a:ea typeface="Microsoft JhengHei" charset="0"/>
                <a:cs typeface="Microsoft JhengHei" charset="0"/>
              </a:rPr>
              <a:t>◎</a:t>
            </a:r>
            <a:r>
              <a:rPr lang="ja-JP" altLang="en-US" sz="2000" b="1" dirty="0">
                <a:solidFill>
                  <a:prstClr val="black"/>
                </a:solidFill>
                <a:latin typeface="Microsoft JhengHei" charset="0"/>
                <a:ea typeface="Microsoft JhengHei" charset="0"/>
                <a:cs typeface="Microsoft JhengHei" charset="0"/>
              </a:rPr>
              <a:t>以</a:t>
            </a:r>
            <a:r>
              <a:rPr lang="ja-JP" altLang="en-US" sz="2000" b="1" dirty="0">
                <a:solidFill>
                  <a:srgbClr val="C00000"/>
                </a:solidFill>
                <a:latin typeface="Microsoft JhengHei" charset="0"/>
                <a:ea typeface="Microsoft JhengHei" charset="0"/>
                <a:cs typeface="Microsoft JhengHei" charset="0"/>
              </a:rPr>
              <a:t>書面審查</a:t>
            </a:r>
            <a:r>
              <a:rPr lang="ja-JP" altLang="en-US" sz="2000" b="1" dirty="0">
                <a:solidFill>
                  <a:prstClr val="black"/>
                </a:solidFill>
                <a:latin typeface="Microsoft JhengHei" charset="0"/>
                <a:ea typeface="Microsoft JhengHei" charset="0"/>
                <a:cs typeface="Microsoft JhengHei" charset="0"/>
              </a:rPr>
              <a:t>及</a:t>
            </a:r>
            <a:r>
              <a:rPr lang="ja-JP" altLang="en-US" sz="2000" b="1" dirty="0">
                <a:solidFill>
                  <a:srgbClr val="C00000"/>
                </a:solidFill>
                <a:latin typeface="Microsoft JhengHei" charset="0"/>
                <a:ea typeface="Microsoft JhengHei" charset="0"/>
                <a:cs typeface="Microsoft JhengHei" charset="0"/>
              </a:rPr>
              <a:t>面試</a:t>
            </a:r>
            <a:r>
              <a:rPr lang="ja-JP" altLang="en-US" sz="1200" b="1" dirty="0">
                <a:solidFill>
                  <a:prstClr val="black"/>
                </a:solidFill>
                <a:latin typeface="Microsoft JhengHei" charset="0"/>
                <a:ea typeface="Microsoft JhengHei" charset="0"/>
                <a:cs typeface="Microsoft JhengHei" charset="0"/>
              </a:rPr>
              <a:t>（</a:t>
            </a:r>
            <a:r>
              <a:rPr lang="zh-TW" altLang="en-US" sz="1200" b="1" dirty="0">
                <a:solidFill>
                  <a:prstClr val="black"/>
                </a:solidFill>
                <a:latin typeface="Microsoft JhengHei" charset="0"/>
                <a:ea typeface="Microsoft JhengHei" charset="0"/>
                <a:cs typeface="Microsoft JhengHei" charset="0"/>
              </a:rPr>
              <a:t>僅被通知須面試者須再參加面試</a:t>
            </a:r>
            <a:r>
              <a:rPr lang="ja-JP" altLang="en-US" sz="1200" b="1" dirty="0">
                <a:solidFill>
                  <a:prstClr val="black"/>
                </a:solidFill>
                <a:latin typeface="Microsoft JhengHei" charset="0"/>
                <a:ea typeface="Microsoft JhengHei" charset="0"/>
                <a:cs typeface="Microsoft JhengHei" charset="0"/>
              </a:rPr>
              <a:t>）</a:t>
            </a:r>
            <a:r>
              <a:rPr lang="zh-TW" altLang="en-US" sz="1600" b="1" dirty="0">
                <a:solidFill>
                  <a:prstClr val="black"/>
                </a:solidFill>
                <a:latin typeface="Microsoft JhengHei" charset="0"/>
                <a:ea typeface="Microsoft JhengHei" charset="0"/>
                <a:cs typeface="Microsoft JhengHei" charset="0"/>
              </a:rPr>
              <a:t> </a:t>
            </a:r>
            <a:r>
              <a:rPr lang="zh-TW" altLang="en-US" sz="2000" b="1" dirty="0">
                <a:solidFill>
                  <a:prstClr val="black"/>
                </a:solidFill>
                <a:latin typeface="Microsoft JhengHei" charset="0"/>
                <a:ea typeface="Microsoft JhengHei" charset="0"/>
                <a:cs typeface="Microsoft JhengHei" charset="0"/>
              </a:rPr>
              <a:t>共</a:t>
            </a:r>
            <a:r>
              <a:rPr lang="ja-JP" altLang="en-US" sz="2000" b="1" dirty="0">
                <a:solidFill>
                  <a:prstClr val="black"/>
                </a:solidFill>
                <a:latin typeface="Microsoft JhengHei" charset="0"/>
                <a:ea typeface="Microsoft JhengHei" charset="0"/>
                <a:cs typeface="Microsoft JhengHei" charset="0"/>
              </a:rPr>
              <a:t>兩</a:t>
            </a:r>
            <a:r>
              <a:rPr lang="zh-TW" altLang="en-US" sz="2000" b="1" dirty="0">
                <a:solidFill>
                  <a:prstClr val="black"/>
                </a:solidFill>
                <a:latin typeface="Microsoft JhengHei" charset="0"/>
                <a:ea typeface="Microsoft JhengHei" charset="0"/>
                <a:cs typeface="Microsoft JhengHei" charset="0"/>
              </a:rPr>
              <a:t>關</a:t>
            </a:r>
            <a:r>
              <a:rPr lang="ja-JP" altLang="en-US" sz="2000" b="1" dirty="0">
                <a:solidFill>
                  <a:prstClr val="black"/>
                </a:solidFill>
                <a:latin typeface="Microsoft JhengHei" charset="0"/>
                <a:ea typeface="Microsoft JhengHei" charset="0"/>
                <a:cs typeface="Microsoft JhengHei" charset="0"/>
              </a:rPr>
              <a:t>進行選考</a:t>
            </a:r>
            <a:r>
              <a:rPr lang="ja-JP" altLang="en-US" sz="2000" b="1" dirty="0" smtClean="0">
                <a:solidFill>
                  <a:prstClr val="black"/>
                </a:solidFill>
                <a:latin typeface="Microsoft JhengHei" charset="0"/>
                <a:ea typeface="Microsoft JhengHei" charset="0"/>
                <a:cs typeface="Microsoft JhengHei" charset="0"/>
              </a:rPr>
              <a:t>。</a:t>
            </a:r>
            <a:endParaRPr lang="ja-JP" altLang="en-US" sz="2000" b="1" dirty="0">
              <a:solidFill>
                <a:prstClr val="black"/>
              </a:solidFill>
              <a:latin typeface="Microsoft JhengHei" charset="0"/>
              <a:ea typeface="Microsoft JhengHei" charset="0"/>
              <a:cs typeface="Microsoft JhengHei" charset="0"/>
            </a:endParaRPr>
          </a:p>
        </p:txBody>
      </p:sp>
      <p:sp>
        <p:nvSpPr>
          <p:cNvPr id="8" name="テキスト ボックス 7"/>
          <p:cNvSpPr txBox="1"/>
          <p:nvPr/>
        </p:nvSpPr>
        <p:spPr>
          <a:xfrm>
            <a:off x="899592" y="4479503"/>
            <a:ext cx="7488832" cy="461665"/>
          </a:xfrm>
          <a:prstGeom prst="rect">
            <a:avLst/>
          </a:prstGeom>
          <a:noFill/>
        </p:spPr>
        <p:txBody>
          <a:bodyPr wrap="square" rtlCol="0">
            <a:spAutoFit/>
          </a:bodyPr>
          <a:lstStyle/>
          <a:p>
            <a:r>
              <a:rPr lang="ja-JP" altLang="en-US" sz="2400" b="1" dirty="0" smtClean="0">
                <a:solidFill>
                  <a:prstClr val="black"/>
                </a:solidFill>
              </a:rPr>
              <a:t>２．</a:t>
            </a:r>
            <a:r>
              <a:rPr lang="en-US" altLang="zh-CN" sz="2400" b="1" dirty="0" smtClean="0">
                <a:solidFill>
                  <a:prstClr val="black"/>
                </a:solidFill>
                <a:latin typeface="微軟正黑體" panose="020B0604030504040204" pitchFamily="34" charset="-120"/>
                <a:ea typeface="微軟正黑體" panose="020B0604030504040204" pitchFamily="34" charset="-120"/>
              </a:rPr>
              <a:t>AO</a:t>
            </a:r>
            <a:r>
              <a:rPr lang="zh-TW" altLang="en-US" sz="2400" b="1" dirty="0" smtClean="0">
                <a:solidFill>
                  <a:prstClr val="black"/>
                </a:solidFill>
                <a:latin typeface="微軟正黑體" panose="020B0604030504040204" pitchFamily="34" charset="-120"/>
                <a:ea typeface="微軟正黑體" panose="020B0604030504040204" pitchFamily="34" charset="-120"/>
              </a:rPr>
              <a:t>方式</a:t>
            </a:r>
            <a:endParaRPr lang="ja-JP" altLang="en-US" sz="2400" b="1" dirty="0">
              <a:solidFill>
                <a:prstClr val="black"/>
              </a:solidFill>
              <a:latin typeface="微軟正黑體" panose="020B0604030504040204" pitchFamily="34" charset="-120"/>
              <a:ea typeface="微軟正黑體" panose="020B0604030504040204" pitchFamily="34" charset="-120"/>
            </a:endParaRPr>
          </a:p>
        </p:txBody>
      </p:sp>
      <p:sp>
        <p:nvSpPr>
          <p:cNvPr id="3" name="角丸四角形 2"/>
          <p:cNvSpPr/>
          <p:nvPr/>
        </p:nvSpPr>
        <p:spPr>
          <a:xfrm>
            <a:off x="792089" y="1810355"/>
            <a:ext cx="7452320" cy="2194709"/>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b="1" dirty="0">
              <a:ln w="22225">
                <a:solidFill>
                  <a:srgbClr val="C0504D"/>
                </a:solidFill>
                <a:prstDash val="solid"/>
              </a:ln>
              <a:solidFill>
                <a:srgbClr val="C0504D">
                  <a:lumMod val="40000"/>
                  <a:lumOff val="60000"/>
                </a:srgbClr>
              </a:solidFill>
              <a:latin typeface="Microsoft JhengHei" charset="0"/>
              <a:ea typeface="Microsoft JhengHei" charset="0"/>
              <a:cs typeface="Microsoft JhengHei" charset="0"/>
            </a:endParaRPr>
          </a:p>
        </p:txBody>
      </p:sp>
      <p:sp>
        <p:nvSpPr>
          <p:cNvPr id="10" name="角丸四角形 9"/>
          <p:cNvSpPr/>
          <p:nvPr/>
        </p:nvSpPr>
        <p:spPr>
          <a:xfrm>
            <a:off x="792089" y="4225940"/>
            <a:ext cx="7452320" cy="2194709"/>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4" name="テキスト ボックス 3"/>
          <p:cNvSpPr txBox="1"/>
          <p:nvPr/>
        </p:nvSpPr>
        <p:spPr>
          <a:xfrm>
            <a:off x="5361791" y="1174424"/>
            <a:ext cx="3096344" cy="307777"/>
          </a:xfrm>
          <a:prstGeom prst="rect">
            <a:avLst/>
          </a:prstGeom>
          <a:noFill/>
        </p:spPr>
        <p:txBody>
          <a:bodyPr wrap="square" rtlCol="0">
            <a:spAutoFit/>
          </a:bodyPr>
          <a:lstStyle/>
          <a:p>
            <a:r>
              <a:rPr lang="en-US" altLang="ja-JP" sz="1400" b="1" dirty="0" smtClean="0">
                <a:solidFill>
                  <a:prstClr val="black"/>
                </a:solidFill>
                <a:latin typeface="微軟正黑體" panose="020B0604030504040204" pitchFamily="34" charset="-120"/>
                <a:ea typeface="微軟正黑體" panose="020B0604030504040204" pitchFamily="34" charset="-120"/>
              </a:rPr>
              <a:t>201</a:t>
            </a:r>
            <a:r>
              <a:rPr lang="en-US" altLang="ja-JP" sz="1400" b="1" dirty="0">
                <a:solidFill>
                  <a:prstClr val="black"/>
                </a:solidFill>
                <a:latin typeface="微軟正黑體" panose="020B0604030504040204" pitchFamily="34" charset="-120"/>
                <a:ea typeface="微軟正黑體" panose="020B0604030504040204" pitchFamily="34" charset="-120"/>
              </a:rPr>
              <a:t>9</a:t>
            </a:r>
            <a:r>
              <a:rPr lang="zh-CN" altLang="en-US" sz="1400" b="1" dirty="0" smtClean="0">
                <a:solidFill>
                  <a:prstClr val="black"/>
                </a:solidFill>
                <a:latin typeface="微軟正黑體" panose="020B0604030504040204" pitchFamily="34" charset="-120"/>
                <a:ea typeface="微軟正黑體" panose="020B0604030504040204" pitchFamily="34" charset="-120"/>
              </a:rPr>
              <a:t>年</a:t>
            </a:r>
            <a:r>
              <a:rPr lang="en-US" altLang="zh-CN" sz="1400" b="1" dirty="0" smtClean="0">
                <a:solidFill>
                  <a:prstClr val="black"/>
                </a:solidFill>
                <a:latin typeface="微軟正黑體" panose="020B0604030504040204" pitchFamily="34" charset="-120"/>
                <a:ea typeface="微軟正黑體" panose="020B0604030504040204" pitchFamily="34" charset="-120"/>
              </a:rPr>
              <a:t>9</a:t>
            </a:r>
            <a:r>
              <a:rPr lang="zh-CN" altLang="en-US" sz="1400" b="1" dirty="0" smtClean="0">
                <a:solidFill>
                  <a:prstClr val="black"/>
                </a:solidFill>
                <a:latin typeface="微軟正黑體" panose="020B0604030504040204" pitchFamily="34" charset="-120"/>
                <a:ea typeface="微軟正黑體" panose="020B0604030504040204" pitchFamily="34" charset="-120"/>
              </a:rPr>
              <a:t>月入學</a:t>
            </a:r>
            <a:endParaRPr lang="ja-JP" altLang="en-US" sz="14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928574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04" name="Picture 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453" y="1893013"/>
            <a:ext cx="1948051" cy="206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表 6"/>
          <p:cNvGraphicFramePr>
            <a:graphicFrameLocks noGrp="1"/>
          </p:cNvGraphicFramePr>
          <p:nvPr>
            <p:extLst>
              <p:ext uri="{D42A27DB-BD31-4B8C-83A1-F6EECF244321}">
                <p14:modId xmlns:p14="http://schemas.microsoft.com/office/powerpoint/2010/main" val="530905172"/>
              </p:ext>
            </p:extLst>
          </p:nvPr>
        </p:nvGraphicFramePr>
        <p:xfrm>
          <a:off x="323528" y="4052161"/>
          <a:ext cx="8549545" cy="1772212"/>
        </p:xfrm>
        <a:graphic>
          <a:graphicData uri="http://schemas.openxmlformats.org/drawingml/2006/table">
            <a:tbl>
              <a:tblPr firstRow="1" bandRow="1">
                <a:tableStyleId>{21E4AEA4-8DFA-4A89-87EB-49C32662AFE0}</a:tableStyleId>
              </a:tblPr>
              <a:tblGrid>
                <a:gridCol w="3292962"/>
                <a:gridCol w="1387558"/>
                <a:gridCol w="1304162"/>
                <a:gridCol w="2564863"/>
              </a:tblGrid>
              <a:tr h="443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u="none" strike="noStrike" cap="none" normalizeH="0" baseline="0" dirty="0" smtClean="0">
                          <a:ln>
                            <a:noFill/>
                          </a:ln>
                          <a:effectLst/>
                          <a:latin typeface="Microsoft JhengHei" charset="0"/>
                          <a:ea typeface="Microsoft JhengHei" charset="0"/>
                          <a:cs typeface="Microsoft JhengHei" charset="0"/>
                        </a:rPr>
                        <a:t>學部</a:t>
                      </a:r>
                      <a:endParaRPr kumimoji="1" lang="zh-TW" altLang="en-US" sz="2000" b="1" i="0" u="none" strike="noStrike" cap="none" normalizeH="0" baseline="0" dirty="0" smtClean="0">
                        <a:ln>
                          <a:noFill/>
                        </a:ln>
                        <a:solidFill>
                          <a:schemeClr val="bg1"/>
                        </a:solidFill>
                        <a:effectLst/>
                        <a:latin typeface="Microsoft JhengHei" charset="0"/>
                        <a:ea typeface="Microsoft JhengHei" charset="0"/>
                        <a:cs typeface="Microsoft JhengHei"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u="none" strike="noStrike" cap="none" normalizeH="0" baseline="0" dirty="0" smtClean="0">
                          <a:ln>
                            <a:noFill/>
                          </a:ln>
                          <a:effectLst/>
                          <a:latin typeface="Microsoft JhengHei" charset="0"/>
                          <a:ea typeface="Microsoft JhengHei" charset="0"/>
                          <a:cs typeface="Microsoft JhengHei" charset="0"/>
                        </a:rPr>
                        <a:t>招收</a:t>
                      </a:r>
                      <a:r>
                        <a:rPr kumimoji="1" lang="ja-JP" altLang="en-US" sz="2000" b="1" u="none" strike="noStrike" cap="none" normalizeH="0" baseline="0" dirty="0" smtClean="0">
                          <a:ln>
                            <a:noFill/>
                          </a:ln>
                          <a:effectLst/>
                          <a:latin typeface="Microsoft JhengHei" charset="0"/>
                          <a:ea typeface="Microsoft JhengHei" charset="0"/>
                          <a:cs typeface="Microsoft JhengHei" charset="0"/>
                        </a:rPr>
                        <a:t>名額</a:t>
                      </a:r>
                      <a:endParaRPr kumimoji="1" lang="ja-JP" altLang="en-US" sz="2000" b="1" i="0" u="none" strike="noStrike" cap="none" normalizeH="0" baseline="0" dirty="0" smtClean="0">
                        <a:ln>
                          <a:noFill/>
                        </a:ln>
                        <a:solidFill>
                          <a:schemeClr val="bg1"/>
                        </a:solidFill>
                        <a:effectLst/>
                        <a:latin typeface="Microsoft JhengHei" charset="0"/>
                        <a:ea typeface="Microsoft JhengHei" charset="0"/>
                        <a:cs typeface="Microsoft JhengHei"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u="none" strike="noStrike" cap="none" normalizeH="0" baseline="0" dirty="0" smtClean="0">
                          <a:ln>
                            <a:noFill/>
                          </a:ln>
                          <a:effectLst/>
                          <a:latin typeface="Microsoft JhengHei" charset="0"/>
                          <a:ea typeface="Microsoft JhengHei" charset="0"/>
                          <a:cs typeface="Microsoft JhengHei" charset="0"/>
                        </a:rPr>
                        <a:t>入學</a:t>
                      </a:r>
                      <a:r>
                        <a:rPr kumimoji="1" lang="zh-TW" altLang="en-US" sz="2000" b="1" u="none" strike="noStrike" cap="none" normalizeH="0" baseline="0" dirty="0" smtClean="0">
                          <a:ln>
                            <a:noFill/>
                          </a:ln>
                          <a:effectLst/>
                          <a:latin typeface="Microsoft JhengHei" charset="0"/>
                          <a:ea typeface="Microsoft JhengHei" charset="0"/>
                          <a:cs typeface="Microsoft JhengHei" charset="0"/>
                        </a:rPr>
                        <a:t>時</a:t>
                      </a:r>
                      <a:r>
                        <a:rPr kumimoji="1" lang="ja-JP" altLang="en-US" sz="2000" b="1" u="none" strike="noStrike" cap="none" normalizeH="0" baseline="0" dirty="0" smtClean="0">
                          <a:ln>
                            <a:noFill/>
                          </a:ln>
                          <a:effectLst/>
                          <a:latin typeface="Microsoft JhengHei" charset="0"/>
                          <a:ea typeface="Microsoft JhengHei" charset="0"/>
                          <a:cs typeface="Microsoft JhengHei" charset="0"/>
                        </a:rPr>
                        <a:t>期</a:t>
                      </a:r>
                      <a:endParaRPr kumimoji="1" lang="ja-JP" altLang="en-US" sz="2000" b="1" i="0" u="none" strike="noStrike" cap="none" normalizeH="0" baseline="0" dirty="0" smtClean="0">
                        <a:ln>
                          <a:noFill/>
                        </a:ln>
                        <a:solidFill>
                          <a:schemeClr val="bg1"/>
                        </a:solidFill>
                        <a:effectLst/>
                        <a:latin typeface="Microsoft JhengHei" charset="0"/>
                        <a:ea typeface="Microsoft JhengHei" charset="0"/>
                        <a:cs typeface="Microsoft JhengHei"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u="none" strike="noStrike" cap="none" normalizeH="0" baseline="0" dirty="0" smtClean="0">
                          <a:ln>
                            <a:noFill/>
                          </a:ln>
                          <a:effectLst/>
                          <a:latin typeface="Microsoft JhengHei" charset="0"/>
                          <a:ea typeface="Microsoft JhengHei" charset="0"/>
                          <a:cs typeface="Microsoft JhengHei" charset="0"/>
                        </a:rPr>
                        <a:t>報名資格</a:t>
                      </a:r>
                      <a:endParaRPr kumimoji="1" lang="ja-JP" altLang="en-US" sz="2000" b="1" i="0" u="none" strike="noStrike" cap="none" normalizeH="0" baseline="0" dirty="0" smtClean="0">
                        <a:ln>
                          <a:noFill/>
                        </a:ln>
                        <a:solidFill>
                          <a:schemeClr val="bg1"/>
                        </a:solidFill>
                        <a:effectLst/>
                        <a:latin typeface="Microsoft JhengHei" charset="0"/>
                        <a:ea typeface="Microsoft JhengHei" charset="0"/>
                        <a:cs typeface="Microsoft JhengHei" charset="0"/>
                      </a:endParaRPr>
                    </a:p>
                  </a:txBody>
                  <a:tcPr anchor="ctr"/>
                </a:tc>
              </a:tr>
              <a:tr h="443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u="none" strike="noStrike" cap="none" normalizeH="0" baseline="0" dirty="0" smtClean="0">
                          <a:ln>
                            <a:noFill/>
                          </a:ln>
                          <a:effectLst/>
                          <a:latin typeface="Microsoft JhengHei" charset="0"/>
                          <a:ea typeface="Microsoft JhengHei" charset="0"/>
                          <a:cs typeface="Microsoft JhengHei" charset="0"/>
                        </a:rPr>
                        <a:t>政治經濟學部</a:t>
                      </a:r>
                      <a:endParaRPr kumimoji="1" lang="zh-TW" altLang="en-US" sz="2000" b="1" i="0" u="none" strike="noStrike" cap="none" normalizeH="0" baseline="0" dirty="0" smtClean="0">
                        <a:ln>
                          <a:noFill/>
                        </a:ln>
                        <a:solidFill>
                          <a:schemeClr val="tx1"/>
                        </a:solidFill>
                        <a:effectLst/>
                        <a:latin typeface="Microsoft JhengHei" charset="0"/>
                        <a:ea typeface="Microsoft JhengHei" charset="0"/>
                        <a:cs typeface="Microsoft JhengHei"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b="1" u="none" strike="noStrike" cap="none" normalizeH="0" baseline="0" dirty="0" smtClean="0">
                          <a:ln>
                            <a:noFill/>
                          </a:ln>
                          <a:effectLst/>
                          <a:latin typeface="Microsoft JhengHei" charset="0"/>
                          <a:ea typeface="Microsoft JhengHei" charset="0"/>
                          <a:cs typeface="Microsoft JhengHei" charset="0"/>
                        </a:rPr>
                        <a:t>2</a:t>
                      </a:r>
                      <a:r>
                        <a:rPr kumimoji="1" lang="zh-TW" altLang="en-US" sz="2000" b="1" u="none" strike="noStrike" cap="none" normalizeH="0" baseline="0" dirty="0" smtClean="0">
                          <a:ln>
                            <a:noFill/>
                          </a:ln>
                          <a:effectLst/>
                          <a:latin typeface="Microsoft JhengHei" charset="0"/>
                          <a:ea typeface="Microsoft JhengHei" charset="0"/>
                          <a:cs typeface="Microsoft JhengHei" charset="0"/>
                        </a:rPr>
                        <a:t>名</a:t>
                      </a:r>
                      <a:endParaRPr kumimoji="1" lang="ja-JP" altLang="en-US" sz="2000" b="1" i="0" u="none" strike="noStrike" cap="none" normalizeH="0" baseline="0" dirty="0" smtClean="0">
                        <a:ln>
                          <a:noFill/>
                        </a:ln>
                        <a:solidFill>
                          <a:schemeClr val="tx1"/>
                        </a:solidFill>
                        <a:effectLst/>
                        <a:latin typeface="Microsoft JhengHei" charset="0"/>
                        <a:ea typeface="Microsoft JhengHei" charset="0"/>
                        <a:cs typeface="Microsoft JhengHei" charset="0"/>
                      </a:endParaRP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b="1" u="none" strike="noStrike" cap="none" normalizeH="0" baseline="0" dirty="0" smtClean="0">
                          <a:ln>
                            <a:noFill/>
                          </a:ln>
                          <a:effectLst/>
                          <a:latin typeface="Microsoft JhengHei" charset="0"/>
                          <a:ea typeface="Microsoft JhengHei" charset="0"/>
                          <a:cs typeface="Microsoft JhengHei" charset="0"/>
                        </a:rPr>
                        <a:t>9</a:t>
                      </a:r>
                      <a:r>
                        <a:rPr kumimoji="1" lang="zh-TW" altLang="en-US" sz="2000" b="1" u="none" strike="noStrike" cap="none" normalizeH="0" baseline="0" dirty="0" smtClean="0">
                          <a:ln>
                            <a:noFill/>
                          </a:ln>
                          <a:effectLst/>
                          <a:latin typeface="Microsoft JhengHei" charset="0"/>
                          <a:ea typeface="Microsoft JhengHei" charset="0"/>
                          <a:cs typeface="Microsoft JhengHei" charset="0"/>
                        </a:rPr>
                        <a:t>月</a:t>
                      </a:r>
                      <a:endParaRPr kumimoji="1" lang="zh-TW" altLang="en-US" sz="2000" b="1" i="0" u="none" strike="noStrike" cap="none" normalizeH="0" baseline="0" dirty="0" smtClean="0">
                        <a:ln>
                          <a:noFill/>
                        </a:ln>
                        <a:solidFill>
                          <a:schemeClr val="tx1"/>
                        </a:solidFill>
                        <a:effectLst/>
                        <a:latin typeface="Microsoft JhengHei" charset="0"/>
                        <a:ea typeface="Microsoft JhengHei" charset="0"/>
                        <a:cs typeface="Microsoft JhengHei" charset="0"/>
                      </a:endParaRPr>
                    </a:p>
                  </a:txBody>
                  <a:tcPr anchor="ctr"/>
                </a:tc>
                <a:tc rowSpan="3">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zh-TW" altLang="en-US" sz="2000" b="1" u="none" dirty="0" smtClean="0">
                          <a:latin typeface="Microsoft JhengHei" charset="0"/>
                          <a:ea typeface="Microsoft JhengHei" charset="0"/>
                          <a:cs typeface="Microsoft JhengHei" charset="0"/>
                        </a:rPr>
                        <a:t>符合上述所有項目者</a:t>
                      </a:r>
                      <a:endParaRPr kumimoji="1" lang="ja-JP" altLang="en-US" sz="2000" b="1" i="0" u="none" strike="noStrike" cap="none" normalizeH="0" baseline="0" dirty="0" smtClean="0">
                        <a:ln>
                          <a:noFill/>
                        </a:ln>
                        <a:solidFill>
                          <a:schemeClr val="tx1"/>
                        </a:solidFill>
                        <a:effectLst/>
                        <a:latin typeface="Microsoft JhengHei" charset="0"/>
                        <a:ea typeface="Microsoft JhengHei" charset="0"/>
                        <a:cs typeface="Microsoft JhengHei" charset="0"/>
                      </a:endParaRPr>
                    </a:p>
                  </a:txBody>
                  <a:tcPr anchor="ctr"/>
                </a:tc>
              </a:tr>
              <a:tr h="443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u="none" strike="noStrike" cap="none" normalizeH="0" baseline="0" dirty="0" smtClean="0">
                          <a:ln>
                            <a:noFill/>
                          </a:ln>
                          <a:effectLst/>
                          <a:latin typeface="Microsoft JhengHei" charset="0"/>
                          <a:ea typeface="Microsoft JhengHei" charset="0"/>
                          <a:cs typeface="Microsoft JhengHei" charset="0"/>
                        </a:rPr>
                        <a:t>社會科學部</a:t>
                      </a:r>
                      <a:endParaRPr kumimoji="1" lang="zh-TW" altLang="en-US" sz="2000" b="1" i="0" u="none" strike="noStrike" cap="none" normalizeH="0" baseline="0" dirty="0" smtClean="0">
                        <a:ln>
                          <a:noFill/>
                        </a:ln>
                        <a:solidFill>
                          <a:schemeClr val="tx1"/>
                        </a:solidFill>
                        <a:effectLst/>
                        <a:latin typeface="Microsoft JhengHei" charset="0"/>
                        <a:ea typeface="Microsoft JhengHei" charset="0"/>
                        <a:cs typeface="Microsoft JhengHei"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b="1" u="none" strike="noStrike" cap="none" normalizeH="0" baseline="0" dirty="0" smtClean="0">
                          <a:ln>
                            <a:noFill/>
                          </a:ln>
                          <a:effectLst/>
                          <a:latin typeface="Microsoft JhengHei" charset="0"/>
                          <a:ea typeface="Microsoft JhengHei" charset="0"/>
                          <a:cs typeface="Microsoft JhengHei" charset="0"/>
                        </a:rPr>
                        <a:t>2</a:t>
                      </a:r>
                      <a:r>
                        <a:rPr kumimoji="1" lang="zh-TW" altLang="en-US" sz="2000" b="1" u="none" strike="noStrike" cap="none" normalizeH="0" baseline="0" dirty="0" smtClean="0">
                          <a:ln>
                            <a:noFill/>
                          </a:ln>
                          <a:effectLst/>
                          <a:latin typeface="Microsoft JhengHei" charset="0"/>
                          <a:ea typeface="Microsoft JhengHei" charset="0"/>
                          <a:cs typeface="Microsoft JhengHei" charset="0"/>
                        </a:rPr>
                        <a:t>名</a:t>
                      </a:r>
                      <a:endParaRPr kumimoji="1" lang="ja-JP" altLang="en-US" sz="2000" b="1" i="0" u="none" strike="noStrike" cap="none" normalizeH="0" baseline="0" dirty="0" smtClean="0">
                        <a:ln>
                          <a:noFill/>
                        </a:ln>
                        <a:solidFill>
                          <a:schemeClr val="tx1"/>
                        </a:solidFill>
                        <a:effectLst/>
                        <a:latin typeface="Microsoft JhengHei" charset="0"/>
                        <a:ea typeface="Microsoft JhengHei" charset="0"/>
                        <a:cs typeface="Microsoft JhengHei" charset="0"/>
                      </a:endParaRPr>
                    </a:p>
                  </a:txBody>
                  <a:tcPr anchor="ctr"/>
                </a:tc>
                <a:tc vMerge="1">
                  <a:txBody>
                    <a:bodyPr/>
                    <a:lstStyle/>
                    <a:p>
                      <a:endParaRPr kumimoji="1" lang="ja-JP" altLang="en-US" dirty="0"/>
                    </a:p>
                  </a:txBody>
                  <a:tcPr/>
                </a:tc>
                <a:tc vMerge="1">
                  <a:txBody>
                    <a:bodyPr/>
                    <a:lstStyle/>
                    <a:p>
                      <a:endParaRPr kumimoji="1" lang="ja-JP" altLang="en-US" dirty="0"/>
                    </a:p>
                  </a:txBody>
                  <a:tcPr/>
                </a:tc>
              </a:tr>
              <a:tr h="443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u="none" strike="noStrike" cap="none" normalizeH="0" baseline="0" dirty="0" smtClean="0">
                          <a:ln>
                            <a:noFill/>
                          </a:ln>
                          <a:effectLst/>
                          <a:latin typeface="Microsoft JhengHei" charset="0"/>
                          <a:ea typeface="Microsoft JhengHei" charset="0"/>
                          <a:cs typeface="Microsoft JhengHei" charset="0"/>
                        </a:rPr>
                        <a:t>國際教養學部</a:t>
                      </a:r>
                      <a:endParaRPr kumimoji="1" lang="zh-TW" altLang="en-US" sz="2000" b="1" i="0" u="none" strike="noStrike" cap="none" normalizeH="0" baseline="0" dirty="0" smtClean="0">
                        <a:ln>
                          <a:noFill/>
                        </a:ln>
                        <a:solidFill>
                          <a:schemeClr val="tx1"/>
                        </a:solidFill>
                        <a:effectLst/>
                        <a:latin typeface="Microsoft JhengHei" charset="0"/>
                        <a:ea typeface="Microsoft JhengHei" charset="0"/>
                        <a:cs typeface="Microsoft JhengHei"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b="1" u="none" strike="noStrike" cap="none" normalizeH="0" baseline="0" dirty="0" smtClean="0">
                          <a:ln>
                            <a:noFill/>
                          </a:ln>
                          <a:effectLst/>
                          <a:latin typeface="Microsoft JhengHei" charset="0"/>
                          <a:ea typeface="Microsoft JhengHei" charset="0"/>
                          <a:cs typeface="Microsoft JhengHei" charset="0"/>
                        </a:rPr>
                        <a:t>2</a:t>
                      </a:r>
                      <a:r>
                        <a:rPr kumimoji="1" lang="zh-TW" altLang="en-US" sz="2000" b="1" u="none" strike="noStrike" cap="none" normalizeH="0" baseline="0" dirty="0" smtClean="0">
                          <a:ln>
                            <a:noFill/>
                          </a:ln>
                          <a:effectLst/>
                          <a:latin typeface="Microsoft JhengHei" charset="0"/>
                          <a:ea typeface="Microsoft JhengHei" charset="0"/>
                          <a:cs typeface="Microsoft JhengHei" charset="0"/>
                        </a:rPr>
                        <a:t>名</a:t>
                      </a:r>
                      <a:endParaRPr kumimoji="1" lang="ja-JP" altLang="en-US" sz="2000" b="1" i="0" u="none" strike="noStrike" cap="none" normalizeH="0" baseline="0" dirty="0" smtClean="0">
                        <a:ln>
                          <a:noFill/>
                        </a:ln>
                        <a:solidFill>
                          <a:schemeClr val="tx1"/>
                        </a:solidFill>
                        <a:effectLst/>
                        <a:latin typeface="Microsoft JhengHei" charset="0"/>
                        <a:ea typeface="Microsoft JhengHei" charset="0"/>
                        <a:cs typeface="Microsoft JhengHei" charset="0"/>
                      </a:endParaRPr>
                    </a:p>
                  </a:txBody>
                  <a:tcPr anchor="ctr"/>
                </a:tc>
                <a:tc vMerge="1">
                  <a:txBody>
                    <a:bodyPr/>
                    <a:lstStyle/>
                    <a:p>
                      <a:endParaRPr kumimoji="1" lang="ja-JP" altLang="en-US" dirty="0"/>
                    </a:p>
                  </a:txBody>
                  <a:tcPr/>
                </a:tc>
                <a:tc vMerge="1">
                  <a:txBody>
                    <a:bodyPr/>
                    <a:lstStyle/>
                    <a:p>
                      <a:endParaRPr kumimoji="1" lang="ja-JP" altLang="en-US" dirty="0"/>
                    </a:p>
                  </a:txBody>
                  <a:tcPr/>
                </a:tc>
              </a:tr>
            </a:tbl>
          </a:graphicData>
        </a:graphic>
      </p:graphicFrame>
      <p:sp>
        <p:nvSpPr>
          <p:cNvPr id="10" name="角丸四角形吹き出し 9"/>
          <p:cNvSpPr/>
          <p:nvPr/>
        </p:nvSpPr>
        <p:spPr>
          <a:xfrm>
            <a:off x="539552" y="1700808"/>
            <a:ext cx="6464763" cy="2088232"/>
          </a:xfrm>
          <a:prstGeom prst="wedgeRoundRectCallout">
            <a:avLst>
              <a:gd name="adj1" fmla="val 53388"/>
              <a:gd name="adj2" fmla="val -1342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533400" indent="-533400" algn="ctr" eaLnBrk="0" hangingPunct="0">
              <a:lnSpc>
                <a:spcPct val="150000"/>
              </a:lnSpc>
              <a:defRPr/>
            </a:pPr>
            <a:r>
              <a:rPr lang="zh-TW" altLang="en-US" sz="2000" b="1" dirty="0" smtClean="0">
                <a:solidFill>
                  <a:prstClr val="black"/>
                </a:solidFill>
                <a:latin typeface="微軟正黑體" panose="020B0604030504040204" pitchFamily="34" charset="-120"/>
                <a:ea typeface="微軟正黑體" panose="020B0604030504040204" pitchFamily="34" charset="-120"/>
              </a:rPr>
              <a:t>欲報名者必須符合下列所有項目</a:t>
            </a:r>
            <a:endParaRPr lang="zh-TW" altLang="en-US" sz="2000" b="1" dirty="0">
              <a:solidFill>
                <a:prstClr val="black"/>
              </a:solidFill>
              <a:latin typeface="微軟正黑體" panose="020B0604030504040204" pitchFamily="34" charset="-120"/>
              <a:ea typeface="微軟正黑體" panose="020B0604030504040204" pitchFamily="34" charset="-120"/>
            </a:endParaRPr>
          </a:p>
          <a:p>
            <a:pPr marL="533400" indent="-533400" eaLnBrk="0" hangingPunct="0">
              <a:buFont typeface="+mj-lt"/>
              <a:buAutoNum type="arabicParenR"/>
              <a:defRPr/>
            </a:pPr>
            <a:r>
              <a:rPr lang="zh-TW" altLang="en-US" b="1" dirty="0" smtClean="0">
                <a:solidFill>
                  <a:prstClr val="black"/>
                </a:solidFill>
                <a:latin typeface="微軟正黑體" panose="020B0604030504040204" pitchFamily="34" charset="-120"/>
                <a:ea typeface="微軟正黑體" panose="020B0604030504040204" pitchFamily="34" charset="-120"/>
                <a:cs typeface="Tahoma" pitchFamily="34" charset="0"/>
              </a:rPr>
              <a:t>強烈入學意願</a:t>
            </a:r>
            <a:endParaRPr lang="en-US" altLang="zh-TW" b="1" dirty="0" smtClean="0">
              <a:solidFill>
                <a:srgbClr val="FF0066"/>
              </a:solidFill>
              <a:latin typeface="微軟正黑體" panose="020B0604030504040204" pitchFamily="34" charset="-120"/>
              <a:ea typeface="微軟正黑體" panose="020B0604030504040204" pitchFamily="34" charset="-120"/>
              <a:cs typeface="Tahoma" pitchFamily="34" charset="0"/>
            </a:endParaRPr>
          </a:p>
          <a:p>
            <a:pPr marL="533400" indent="-533400" eaLnBrk="0" hangingPunct="0">
              <a:buFont typeface="+mj-lt"/>
              <a:buAutoNum type="arabicParenR"/>
              <a:defRPr/>
            </a:pPr>
            <a:r>
              <a:rPr lang="zh-TW" altLang="en-US" b="1" dirty="0" smtClean="0">
                <a:solidFill>
                  <a:prstClr val="black"/>
                </a:solidFill>
                <a:latin typeface="微軟正黑體" panose="020B0604030504040204" pitchFamily="34" charset="-120"/>
                <a:ea typeface="微軟正黑體" panose="020B0604030504040204" pitchFamily="34" charset="-120"/>
              </a:rPr>
              <a:t>於</a:t>
            </a:r>
            <a:r>
              <a:rPr lang="en-US" altLang="zh-TW" b="1" dirty="0" smtClean="0">
                <a:solidFill>
                  <a:prstClr val="black"/>
                </a:solidFill>
                <a:latin typeface="微軟正黑體" panose="020B0604030504040204" pitchFamily="34" charset="-120"/>
                <a:ea typeface="微軟正黑體" panose="020B0604030504040204" pitchFamily="34" charset="-120"/>
                <a:cs typeface="Tahoma" pitchFamily="34" charset="0"/>
              </a:rPr>
              <a:t>201</a:t>
            </a:r>
            <a:r>
              <a:rPr lang="en-US" altLang="zh-TW" b="1" dirty="0">
                <a:solidFill>
                  <a:prstClr val="black"/>
                </a:solidFill>
                <a:latin typeface="微軟正黑體" panose="020B0604030504040204" pitchFamily="34" charset="-120"/>
                <a:ea typeface="微軟正黑體" panose="020B0604030504040204" pitchFamily="34" charset="-120"/>
                <a:cs typeface="Tahoma" pitchFamily="34" charset="0"/>
              </a:rPr>
              <a:t>9</a:t>
            </a:r>
            <a:r>
              <a:rPr lang="zh-TW" altLang="en-US" b="1" dirty="0" smtClean="0">
                <a:solidFill>
                  <a:prstClr val="black"/>
                </a:solidFill>
                <a:latin typeface="微軟正黑體" panose="020B0604030504040204" pitchFamily="34" charset="-120"/>
                <a:ea typeface="微軟正黑體" panose="020B0604030504040204" pitchFamily="34" charset="-120"/>
              </a:rPr>
              <a:t>年</a:t>
            </a:r>
            <a:r>
              <a:rPr lang="en-US" altLang="zh-TW" b="1" dirty="0" smtClean="0">
                <a:solidFill>
                  <a:prstClr val="black"/>
                </a:solidFill>
                <a:latin typeface="微軟正黑體" panose="020B0604030504040204" pitchFamily="34" charset="-120"/>
                <a:ea typeface="微軟正黑體" panose="020B0604030504040204" pitchFamily="34" charset="-120"/>
                <a:cs typeface="Tahoma" pitchFamily="34" charset="0"/>
              </a:rPr>
              <a:t>9</a:t>
            </a:r>
            <a:r>
              <a:rPr lang="zh-TW" altLang="en-US" b="1" dirty="0" smtClean="0">
                <a:solidFill>
                  <a:prstClr val="black"/>
                </a:solidFill>
                <a:latin typeface="微軟正黑體" panose="020B0604030504040204" pitchFamily="34" charset="-120"/>
                <a:ea typeface="微軟正黑體" panose="020B0604030504040204" pitchFamily="34" charset="-120"/>
              </a:rPr>
              <a:t>月</a:t>
            </a:r>
            <a:r>
              <a:rPr lang="en-US" altLang="zh-TW" b="1" dirty="0" smtClean="0">
                <a:solidFill>
                  <a:prstClr val="black"/>
                </a:solidFill>
                <a:latin typeface="微軟正黑體" panose="020B0604030504040204" pitchFamily="34" charset="-120"/>
                <a:ea typeface="微軟正黑體" panose="020B0604030504040204" pitchFamily="34" charset="-120"/>
                <a:cs typeface="Tahoma" pitchFamily="34" charset="0"/>
              </a:rPr>
              <a:t>20</a:t>
            </a:r>
            <a:r>
              <a:rPr lang="zh-TW" altLang="en-US" b="1" dirty="0" smtClean="0">
                <a:solidFill>
                  <a:prstClr val="black"/>
                </a:solidFill>
                <a:latin typeface="微軟正黑體" panose="020B0604030504040204" pitchFamily="34" charset="-120"/>
                <a:ea typeface="微軟正黑體" panose="020B0604030504040204" pitchFamily="34" charset="-120"/>
              </a:rPr>
              <a:t>日前自本校所指定的高中畢業者</a:t>
            </a:r>
            <a:r>
              <a:rPr lang="zh-TW" altLang="ja-JP" b="1" dirty="0" smtClean="0">
                <a:solidFill>
                  <a:prstClr val="black"/>
                </a:solidFill>
                <a:latin typeface="微軟正黑體" panose="020B0604030504040204" pitchFamily="34" charset="-120"/>
                <a:ea typeface="微軟正黑體" panose="020B0604030504040204" pitchFamily="34" charset="-120"/>
              </a:rPr>
              <a:t> </a:t>
            </a:r>
            <a:r>
              <a:rPr lang="ja-JP" altLang="en-US" b="1" dirty="0" smtClean="0">
                <a:solidFill>
                  <a:prstClr val="black"/>
                </a:solidFill>
                <a:latin typeface="微軟正黑體" panose="020B0604030504040204" pitchFamily="34" charset="-120"/>
                <a:ea typeface="微軟正黑體" panose="020B0604030504040204" pitchFamily="34" charset="-120"/>
              </a:rPr>
              <a:t> </a:t>
            </a:r>
            <a:r>
              <a:rPr lang="zh-TW" altLang="en-US" b="1" dirty="0" smtClean="0">
                <a:solidFill>
                  <a:prstClr val="black"/>
                </a:solidFill>
                <a:latin typeface="微軟正黑體" panose="020B0604030504040204" pitchFamily="34" charset="-120"/>
                <a:ea typeface="微軟正黑體" panose="020B0604030504040204" pitchFamily="34" charset="-120"/>
              </a:rPr>
              <a:t> </a:t>
            </a:r>
            <a:endParaRPr lang="en-US" altLang="ja-JP" b="1" dirty="0" smtClean="0">
              <a:solidFill>
                <a:prstClr val="black"/>
              </a:solidFill>
              <a:latin typeface="微軟正黑體" panose="020B0604030504040204" pitchFamily="34" charset="-120"/>
              <a:ea typeface="微軟正黑體" panose="020B0604030504040204" pitchFamily="34" charset="-120"/>
            </a:endParaRPr>
          </a:p>
          <a:p>
            <a:pPr marL="533400" indent="-533400" eaLnBrk="0" hangingPunct="0">
              <a:buFont typeface="+mj-lt"/>
              <a:buAutoNum type="arabicParenR"/>
              <a:defRPr/>
            </a:pPr>
            <a:r>
              <a:rPr lang="zh-TW" altLang="en-US" b="1" dirty="0" smtClean="0">
                <a:solidFill>
                  <a:prstClr val="black"/>
                </a:solidFill>
                <a:latin typeface="微軟正黑體" panose="020B0604030504040204" pitchFamily="34" charset="-120"/>
                <a:ea typeface="微軟正黑體" panose="020B0604030504040204" pitchFamily="34" charset="-120"/>
              </a:rPr>
              <a:t>學業</a:t>
            </a:r>
            <a:r>
              <a:rPr lang="ja-JP" altLang="en-US" b="1" dirty="0">
                <a:solidFill>
                  <a:prstClr val="black"/>
                </a:solidFill>
                <a:latin typeface="微軟正黑體" panose="020B0604030504040204" pitchFamily="34" charset="-120"/>
                <a:ea typeface="微軟正黑體" panose="020B0604030504040204" pitchFamily="34" charset="-120"/>
              </a:rPr>
              <a:t>成績 </a:t>
            </a:r>
            <a:r>
              <a:rPr lang="zh-TW" altLang="en-US" b="1" dirty="0">
                <a:solidFill>
                  <a:prstClr val="black"/>
                </a:solidFill>
                <a:latin typeface="微軟正黑體" panose="020B0604030504040204" pitchFamily="34" charset="-120"/>
                <a:ea typeface="微軟正黑體" panose="020B0604030504040204" pitchFamily="34" charset="-120"/>
              </a:rPr>
              <a:t> </a:t>
            </a:r>
            <a:endParaRPr lang="en-US" altLang="zh-TW" b="1" dirty="0" smtClean="0">
              <a:solidFill>
                <a:prstClr val="black"/>
              </a:solidFill>
              <a:latin typeface="微軟正黑體" panose="020B0604030504040204" pitchFamily="34" charset="-120"/>
              <a:ea typeface="微軟正黑體" panose="020B0604030504040204" pitchFamily="34" charset="-120"/>
            </a:endParaRPr>
          </a:p>
          <a:p>
            <a:pPr marL="533400" indent="-533400" eaLnBrk="0" hangingPunct="0">
              <a:buFont typeface="+mj-lt"/>
              <a:buAutoNum type="arabicParenR"/>
              <a:defRPr/>
            </a:pPr>
            <a:r>
              <a:rPr lang="zh-TW" altLang="en-US" b="1" dirty="0" smtClean="0">
                <a:solidFill>
                  <a:prstClr val="black"/>
                </a:solidFill>
                <a:latin typeface="微軟正黑體" panose="020B0604030504040204" pitchFamily="34" charset="-120"/>
                <a:ea typeface="微軟正黑體" panose="020B0604030504040204" pitchFamily="34" charset="-120"/>
              </a:rPr>
              <a:t>英語能力</a:t>
            </a:r>
            <a:endParaRPr lang="en-US" altLang="zh-TW" b="1" dirty="0" smtClean="0">
              <a:solidFill>
                <a:prstClr val="black"/>
              </a:solidFill>
              <a:latin typeface="微軟正黑體" panose="020B0604030504040204" pitchFamily="34" charset="-120"/>
              <a:ea typeface="微軟正黑體" panose="020B0604030504040204" pitchFamily="34" charset="-120"/>
            </a:endParaRPr>
          </a:p>
          <a:p>
            <a:pPr marL="533400" indent="-533400" eaLnBrk="0" hangingPunct="0">
              <a:buFont typeface="+mj-lt"/>
              <a:buAutoNum type="arabicParenR"/>
              <a:defRPr/>
            </a:pPr>
            <a:r>
              <a:rPr lang="ja-JP" altLang="en-US" b="1" dirty="0" smtClean="0">
                <a:solidFill>
                  <a:prstClr val="black"/>
                </a:solidFill>
                <a:latin typeface="微軟正黑體" panose="020B0604030504040204" pitchFamily="34" charset="-120"/>
                <a:ea typeface="微軟正黑體" panose="020B0604030504040204" pitchFamily="34" charset="-120"/>
              </a:rPr>
              <a:t>同意</a:t>
            </a:r>
            <a:r>
              <a:rPr lang="zh-TW" altLang="en-US" b="1" dirty="0" smtClean="0">
                <a:solidFill>
                  <a:prstClr val="black"/>
                </a:solidFill>
                <a:latin typeface="微軟正黑體" panose="020B0604030504040204" pitchFamily="34" charset="-120"/>
                <a:ea typeface="微軟正黑體" panose="020B0604030504040204" pitchFamily="34" charset="-120"/>
              </a:rPr>
              <a:t>聲明　</a:t>
            </a:r>
            <a:endParaRPr lang="en-US" altLang="zh-TW" b="1" dirty="0">
              <a:solidFill>
                <a:prstClr val="black"/>
              </a:solidFill>
              <a:latin typeface="微軟正黑體" panose="020B0604030504040204" pitchFamily="34" charset="-120"/>
              <a:ea typeface="微軟正黑體" panose="020B0604030504040204" pitchFamily="34" charset="-120"/>
              <a:cs typeface="Tahoma" pitchFamily="34" charset="0"/>
            </a:endParaRPr>
          </a:p>
        </p:txBody>
      </p:sp>
      <p:sp>
        <p:nvSpPr>
          <p:cNvPr id="13" name="Rectangle 2"/>
          <p:cNvSpPr>
            <a:spLocks noChangeArrowheads="1"/>
          </p:cNvSpPr>
          <p:nvPr/>
        </p:nvSpPr>
        <p:spPr bwMode="auto">
          <a:xfrm>
            <a:off x="539552" y="692696"/>
            <a:ext cx="6984776" cy="937196"/>
          </a:xfrm>
          <a:prstGeom prst="rect">
            <a:avLst/>
          </a:prstGeom>
          <a:noFill/>
          <a:ln w="9525">
            <a:noFill/>
            <a:miter lim="800000"/>
            <a:headEnd/>
            <a:tailEnd/>
          </a:ln>
        </p:spPr>
        <p:txBody>
          <a:bodyPr wrap="none" anchor="ctr"/>
          <a:lstStyle/>
          <a:p>
            <a:pPr algn="ctr"/>
            <a:r>
              <a:rPr lang="zh-TW" altLang="en-US" sz="3600" b="1" dirty="0" smtClean="0">
                <a:solidFill>
                  <a:srgbClr val="A50B30"/>
                </a:solidFill>
                <a:latin typeface="微軟正黑體" panose="020B0604030504040204" pitchFamily="34" charset="-120"/>
                <a:ea typeface="微軟正黑體" panose="020B0604030504040204" pitchFamily="34" charset="-120"/>
              </a:rPr>
              <a:t>指定校推薦 入學</a:t>
            </a:r>
            <a:r>
              <a:rPr lang="zh-TW" altLang="en-US" sz="3600" b="1" dirty="0">
                <a:solidFill>
                  <a:srgbClr val="A50B30"/>
                </a:solidFill>
                <a:latin typeface="微軟正黑體" panose="020B0604030504040204" pitchFamily="34" charset="-120"/>
                <a:ea typeface="微軟正黑體" panose="020B0604030504040204" pitchFamily="34" charset="-120"/>
              </a:rPr>
              <a:t>考試</a:t>
            </a:r>
            <a:r>
              <a:rPr lang="ja-JP" altLang="en-US" sz="3600" b="1" dirty="0" smtClean="0">
                <a:solidFill>
                  <a:srgbClr val="A50B30"/>
                </a:solidFill>
                <a:latin typeface="微軟正黑體" panose="020B0604030504040204" pitchFamily="34" charset="-120"/>
                <a:ea typeface="微軟正黑體" panose="020B0604030504040204" pitchFamily="34" charset="-120"/>
              </a:rPr>
              <a:t>概要</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sp>
        <p:nvSpPr>
          <p:cNvPr id="14" name="テキスト ボックス 3"/>
          <p:cNvSpPr txBox="1"/>
          <p:nvPr/>
        </p:nvSpPr>
        <p:spPr>
          <a:xfrm>
            <a:off x="6625873" y="1124957"/>
            <a:ext cx="3096344" cy="307777"/>
          </a:xfrm>
          <a:prstGeom prst="rect">
            <a:avLst/>
          </a:prstGeom>
          <a:noFill/>
        </p:spPr>
        <p:txBody>
          <a:bodyPr wrap="square" rtlCol="0">
            <a:spAutoFit/>
          </a:bodyPr>
          <a:lstStyle/>
          <a:p>
            <a:r>
              <a:rPr lang="en-US" altLang="ja-JP" sz="1400" b="1" dirty="0" smtClean="0">
                <a:solidFill>
                  <a:prstClr val="black"/>
                </a:solidFill>
                <a:latin typeface="微軟正黑體" panose="020B0604030504040204" pitchFamily="34" charset="-120"/>
                <a:ea typeface="微軟正黑體" panose="020B0604030504040204" pitchFamily="34" charset="-120"/>
              </a:rPr>
              <a:t>201</a:t>
            </a:r>
            <a:r>
              <a:rPr lang="en-US" altLang="ja-JP" sz="1400" b="1" dirty="0">
                <a:solidFill>
                  <a:prstClr val="black"/>
                </a:solidFill>
                <a:latin typeface="微軟正黑體" panose="020B0604030504040204" pitchFamily="34" charset="-120"/>
                <a:ea typeface="微軟正黑體" panose="020B0604030504040204" pitchFamily="34" charset="-120"/>
              </a:rPr>
              <a:t>9</a:t>
            </a:r>
            <a:r>
              <a:rPr lang="zh-CN" altLang="en-US" sz="1400" b="1" dirty="0" smtClean="0">
                <a:solidFill>
                  <a:prstClr val="black"/>
                </a:solidFill>
                <a:latin typeface="微軟正黑體" panose="020B0604030504040204" pitchFamily="34" charset="-120"/>
                <a:ea typeface="微軟正黑體" panose="020B0604030504040204" pitchFamily="34" charset="-120"/>
              </a:rPr>
              <a:t>年</a:t>
            </a:r>
            <a:r>
              <a:rPr lang="en-US" altLang="zh-CN" sz="1400" b="1" dirty="0" smtClean="0">
                <a:solidFill>
                  <a:prstClr val="black"/>
                </a:solidFill>
                <a:latin typeface="微軟正黑體" panose="020B0604030504040204" pitchFamily="34" charset="-120"/>
                <a:ea typeface="微軟正黑體" panose="020B0604030504040204" pitchFamily="34" charset="-120"/>
              </a:rPr>
              <a:t>9</a:t>
            </a:r>
            <a:r>
              <a:rPr lang="zh-CN" altLang="en-US" sz="1400" b="1" dirty="0" smtClean="0">
                <a:solidFill>
                  <a:prstClr val="black"/>
                </a:solidFill>
                <a:latin typeface="微軟正黑體" panose="020B0604030504040204" pitchFamily="34" charset="-120"/>
                <a:ea typeface="微軟正黑體" panose="020B0604030504040204" pitchFamily="34" charset="-120"/>
              </a:rPr>
              <a:t>月入學</a:t>
            </a:r>
            <a:endParaRPr lang="ja-JP" altLang="en-US" sz="14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7908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9" name="グループ化 18"/>
          <p:cNvGrpSpPr/>
          <p:nvPr/>
        </p:nvGrpSpPr>
        <p:grpSpPr>
          <a:xfrm>
            <a:off x="4666481" y="1636704"/>
            <a:ext cx="3672408" cy="1045477"/>
            <a:chOff x="251520" y="1268759"/>
            <a:chExt cx="4320479" cy="91210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59"/>
              <a:ext cx="4320479" cy="912100"/>
            </a:xfrm>
            <a:prstGeom prst="rect">
              <a:avLst/>
            </a:prstGeom>
          </p:spPr>
        </p:pic>
        <p:sp>
          <p:nvSpPr>
            <p:cNvPr id="12" name="テキスト ボックス 11"/>
            <p:cNvSpPr txBox="1"/>
            <p:nvPr/>
          </p:nvSpPr>
          <p:spPr>
            <a:xfrm>
              <a:off x="899592" y="1397066"/>
              <a:ext cx="3024336" cy="349066"/>
            </a:xfrm>
            <a:prstGeom prst="rect">
              <a:avLst/>
            </a:prstGeom>
            <a:noFill/>
          </p:spPr>
          <p:txBody>
            <a:bodyPr wrap="square" rtlCol="0">
              <a:spAutoFit/>
            </a:bodyPr>
            <a:lstStyle/>
            <a:p>
              <a:pPr algn="ctr"/>
              <a:r>
                <a:rPr lang="en-US" altLang="ja-JP" sz="2000" b="1" dirty="0" smtClean="0">
                  <a:solidFill>
                    <a:prstClr val="black"/>
                  </a:solidFill>
                  <a:latin typeface="微軟正黑體" panose="020B0604030504040204" pitchFamily="34" charset="-120"/>
                  <a:ea typeface="微軟正黑體" panose="020B0604030504040204" pitchFamily="34" charset="-120"/>
                </a:rPr>
                <a:t>Application Form</a:t>
              </a:r>
              <a:endParaRPr lang="ja-JP" altLang="en-US" sz="2000" b="1" dirty="0">
                <a:solidFill>
                  <a:prstClr val="black"/>
                </a:solidFill>
                <a:latin typeface="微軟正黑體" panose="020B0604030504040204" pitchFamily="34" charset="-120"/>
                <a:ea typeface="微軟正黑體" panose="020B0604030504040204" pitchFamily="34" charset="-120"/>
              </a:endParaRPr>
            </a:p>
          </p:txBody>
        </p:sp>
      </p:grpSp>
      <p:grpSp>
        <p:nvGrpSpPr>
          <p:cNvPr id="20" name="グループ化 19"/>
          <p:cNvGrpSpPr/>
          <p:nvPr/>
        </p:nvGrpSpPr>
        <p:grpSpPr>
          <a:xfrm>
            <a:off x="4644008" y="2806350"/>
            <a:ext cx="3678641" cy="1071030"/>
            <a:chOff x="260394" y="3466391"/>
            <a:chExt cx="4320480" cy="912101"/>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94" y="3466391"/>
              <a:ext cx="4320480" cy="912101"/>
            </a:xfrm>
            <a:prstGeom prst="rect">
              <a:avLst/>
            </a:prstGeom>
          </p:spPr>
        </p:pic>
        <p:sp>
          <p:nvSpPr>
            <p:cNvPr id="13" name="正方形/長方形 12"/>
            <p:cNvSpPr/>
            <p:nvPr/>
          </p:nvSpPr>
          <p:spPr>
            <a:xfrm>
              <a:off x="1184075" y="3488468"/>
              <a:ext cx="2024269" cy="590726"/>
            </a:xfrm>
            <a:prstGeom prst="rect">
              <a:avLst/>
            </a:prstGeom>
          </p:spPr>
          <p:txBody>
            <a:bodyPr wrap="none">
              <a:spAutoFit/>
            </a:bodyPr>
            <a:lstStyle/>
            <a:p>
              <a:pPr algn="ctr"/>
              <a:r>
                <a:rPr lang="zh-TW" altLang="en-US" sz="2400" b="1" dirty="0" smtClean="0">
                  <a:solidFill>
                    <a:prstClr val="black"/>
                  </a:solidFill>
                  <a:latin typeface="微軟正黑體" panose="020B0604030504040204" pitchFamily="34" charset="-120"/>
                  <a:ea typeface="微軟正黑體" panose="020B0604030504040204" pitchFamily="34" charset="-120"/>
                </a:rPr>
                <a:t>志望理由書</a:t>
              </a:r>
              <a:endParaRPr lang="en-US" altLang="zh-TW" sz="2400" b="1" dirty="0" smtClean="0">
                <a:solidFill>
                  <a:prstClr val="black"/>
                </a:solidFill>
                <a:latin typeface="微軟正黑體" panose="020B0604030504040204" pitchFamily="34" charset="-120"/>
                <a:ea typeface="微軟正黑體" panose="020B0604030504040204" pitchFamily="34" charset="-120"/>
              </a:endParaRPr>
            </a:p>
            <a:p>
              <a:pPr algn="ctr"/>
              <a:r>
                <a:rPr lang="zh-CN" altLang="en-US" sz="1400" b="1" dirty="0" smtClean="0">
                  <a:solidFill>
                    <a:prstClr val="black"/>
                  </a:solidFill>
                  <a:latin typeface="微軟正黑體" panose="020B0604030504040204" pitchFamily="34" charset="-120"/>
                  <a:ea typeface="微軟正黑體" panose="020B0604030504040204" pitchFamily="34" charset="-120"/>
                </a:rPr>
                <a:t>（</a:t>
              </a:r>
              <a:r>
                <a:rPr kumimoji="0" lang="en-US" altLang="ja-JP" sz="1400" b="1" dirty="0" smtClean="0">
                  <a:solidFill>
                    <a:prstClr val="black"/>
                  </a:solidFill>
                  <a:latin typeface="微軟正黑體" panose="020B0604030504040204" pitchFamily="34" charset="-120"/>
                  <a:ea typeface="微軟正黑體" panose="020B0604030504040204" pitchFamily="34" charset="-120"/>
                  <a:cs typeface="Times New Roman" pitchFamily="18" charset="0"/>
                </a:rPr>
                <a:t>English </a:t>
              </a:r>
              <a:r>
                <a:rPr kumimoji="0" lang="en-US" altLang="ja-JP" sz="1400" b="1" dirty="0">
                  <a:solidFill>
                    <a:prstClr val="black"/>
                  </a:solidFill>
                  <a:latin typeface="微軟正黑體" panose="020B0604030504040204" pitchFamily="34" charset="-120"/>
                  <a:ea typeface="微軟正黑體" panose="020B0604030504040204" pitchFamily="34" charset="-120"/>
                  <a:cs typeface="Times New Roman" pitchFamily="18" charset="0"/>
                </a:rPr>
                <a:t>Essay</a:t>
              </a:r>
              <a:r>
                <a:rPr lang="en-US" altLang="ko-KR" sz="1400" b="1"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CN" altLang="en-US" sz="1400" b="1" dirty="0" smtClean="0">
                  <a:solidFill>
                    <a:prstClr val="black"/>
                  </a:solidFill>
                  <a:latin typeface="微軟正黑體" panose="020B0604030504040204" pitchFamily="34" charset="-120"/>
                  <a:ea typeface="微軟正黑體" panose="020B0604030504040204" pitchFamily="34" charset="-120"/>
                </a:rPr>
                <a:t>）</a:t>
              </a:r>
              <a:endParaRPr lang="ja-JP" altLang="en-US" sz="1400" b="1" dirty="0">
                <a:solidFill>
                  <a:prstClr val="black"/>
                </a:solidFill>
                <a:latin typeface="微軟正黑體" panose="020B0604030504040204" pitchFamily="34" charset="-120"/>
                <a:ea typeface="微軟正黑體" panose="020B0604030504040204" pitchFamily="34" charset="-120"/>
              </a:endParaRPr>
            </a:p>
          </p:txBody>
        </p:sp>
      </p:grpSp>
      <p:grpSp>
        <p:nvGrpSpPr>
          <p:cNvPr id="28" name="グループ化 27"/>
          <p:cNvGrpSpPr/>
          <p:nvPr/>
        </p:nvGrpSpPr>
        <p:grpSpPr>
          <a:xfrm>
            <a:off x="728078" y="3877380"/>
            <a:ext cx="3718544" cy="1168016"/>
            <a:chOff x="835454" y="2678687"/>
            <a:chExt cx="3718544" cy="1168016"/>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54" y="2678687"/>
              <a:ext cx="3718544" cy="1168016"/>
            </a:xfrm>
            <a:prstGeom prst="rect">
              <a:avLst/>
            </a:prstGeom>
          </p:spPr>
        </p:pic>
        <p:sp>
          <p:nvSpPr>
            <p:cNvPr id="14" name="正方形/長方形 13"/>
            <p:cNvSpPr/>
            <p:nvPr/>
          </p:nvSpPr>
          <p:spPr>
            <a:xfrm>
              <a:off x="1512818" y="2848091"/>
              <a:ext cx="2339102" cy="461665"/>
            </a:xfrm>
            <a:prstGeom prst="rect">
              <a:avLst/>
            </a:prstGeom>
          </p:spPr>
          <p:txBody>
            <a:bodyPr wrap="none">
              <a:spAutoFit/>
            </a:bodyPr>
            <a:lstStyle/>
            <a:p>
              <a:pPr algn="ctr"/>
              <a:r>
                <a:rPr lang="zh-TW" altLang="en-US" sz="2400" b="1" dirty="0" smtClean="0">
                  <a:solidFill>
                    <a:prstClr val="black"/>
                  </a:solidFill>
                  <a:latin typeface="微軟正黑體" panose="020B0604030504040204" pitchFamily="34" charset="-120"/>
                  <a:ea typeface="微軟正黑體" panose="020B0604030504040204" pitchFamily="34" charset="-120"/>
                </a:rPr>
                <a:t>預定畢業證</a:t>
              </a:r>
              <a:r>
                <a:rPr lang="zh-TW" altLang="en-US" sz="2400" b="1" dirty="0">
                  <a:solidFill>
                    <a:prstClr val="black"/>
                  </a:solidFill>
                  <a:latin typeface="微軟正黑體" panose="020B0604030504040204" pitchFamily="34" charset="-120"/>
                  <a:ea typeface="微軟正黑體" panose="020B0604030504040204" pitchFamily="34" charset="-120"/>
                </a:rPr>
                <a:t>明書</a:t>
              </a:r>
              <a:endParaRPr lang="ja-JP" altLang="en-US" sz="2400" b="1" dirty="0">
                <a:solidFill>
                  <a:prstClr val="black"/>
                </a:solidFill>
                <a:latin typeface="微軟正黑體" panose="020B0604030504040204" pitchFamily="34" charset="-120"/>
                <a:ea typeface="微軟正黑體" panose="020B0604030504040204" pitchFamily="34" charset="-120"/>
              </a:endParaRPr>
            </a:p>
          </p:txBody>
        </p:sp>
      </p:grpSp>
      <p:grpSp>
        <p:nvGrpSpPr>
          <p:cNvPr id="21" name="グループ化 20"/>
          <p:cNvGrpSpPr/>
          <p:nvPr/>
        </p:nvGrpSpPr>
        <p:grpSpPr>
          <a:xfrm>
            <a:off x="693098" y="1628800"/>
            <a:ext cx="3663390" cy="1072565"/>
            <a:chOff x="265435" y="4077073"/>
            <a:chExt cx="4306566" cy="909164"/>
          </a:xfrm>
        </p:grpSpPr>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35" y="4077073"/>
              <a:ext cx="4306566" cy="909164"/>
            </a:xfrm>
            <a:prstGeom prst="rect">
              <a:avLst/>
            </a:prstGeom>
          </p:spPr>
        </p:pic>
        <p:sp>
          <p:nvSpPr>
            <p:cNvPr id="15" name="正方形/長方形 14"/>
            <p:cNvSpPr/>
            <p:nvPr/>
          </p:nvSpPr>
          <p:spPr>
            <a:xfrm>
              <a:off x="939669" y="4079891"/>
              <a:ext cx="2930681" cy="600042"/>
            </a:xfrm>
            <a:prstGeom prst="rect">
              <a:avLst/>
            </a:prstGeom>
          </p:spPr>
          <p:txBody>
            <a:bodyPr wrap="none">
              <a:spAutoFit/>
            </a:bodyPr>
            <a:lstStyle/>
            <a:p>
              <a:r>
                <a:rPr lang="zh-TW" altLang="en-US" sz="2000" b="1" dirty="0" smtClean="0">
                  <a:solidFill>
                    <a:prstClr val="black"/>
                  </a:solidFill>
                  <a:latin typeface="微軟正黑體" panose="020B0604030504040204" pitchFamily="34" charset="-120"/>
                  <a:ea typeface="微軟正黑體" panose="020B0604030504040204" pitchFamily="34" charset="-120"/>
                </a:rPr>
                <a:t>學生個人成績暨分數</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r>
                <a:rPr lang="zh-TW" altLang="en-US" sz="2000" b="1" dirty="0" smtClean="0">
                  <a:solidFill>
                    <a:prstClr val="black"/>
                  </a:solidFill>
                  <a:latin typeface="微軟正黑體" panose="020B0604030504040204" pitchFamily="34" charset="-120"/>
                  <a:ea typeface="微軟正黑體" panose="020B0604030504040204" pitchFamily="34" charset="-120"/>
                </a:rPr>
                <a:t>百分比一覽表</a:t>
              </a:r>
              <a:endParaRPr lang="ja-JP" altLang="en-US" sz="2000" b="1" dirty="0">
                <a:solidFill>
                  <a:prstClr val="black"/>
                </a:solidFill>
                <a:latin typeface="微軟正黑體" panose="020B0604030504040204" pitchFamily="34" charset="-120"/>
                <a:ea typeface="微軟正黑體" panose="020B0604030504040204" pitchFamily="34" charset="-120"/>
              </a:endParaRPr>
            </a:p>
          </p:txBody>
        </p:sp>
      </p:grpSp>
      <p:grpSp>
        <p:nvGrpSpPr>
          <p:cNvPr id="23" name="グループ化 22"/>
          <p:cNvGrpSpPr/>
          <p:nvPr/>
        </p:nvGrpSpPr>
        <p:grpSpPr>
          <a:xfrm>
            <a:off x="683568" y="2798922"/>
            <a:ext cx="3681425" cy="1080120"/>
            <a:chOff x="239974" y="5013176"/>
            <a:chExt cx="4332027" cy="914539"/>
          </a:xfrm>
        </p:grpSpPr>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974" y="5013176"/>
              <a:ext cx="4332027" cy="914539"/>
            </a:xfrm>
            <a:prstGeom prst="rect">
              <a:avLst/>
            </a:prstGeom>
          </p:spPr>
        </p:pic>
        <p:sp>
          <p:nvSpPr>
            <p:cNvPr id="17" name="正方形/長方形 16"/>
            <p:cNvSpPr/>
            <p:nvPr/>
          </p:nvSpPr>
          <p:spPr>
            <a:xfrm>
              <a:off x="1028265" y="5029361"/>
              <a:ext cx="2752481" cy="573308"/>
            </a:xfrm>
            <a:prstGeom prst="rect">
              <a:avLst/>
            </a:prstGeom>
          </p:spPr>
          <p:txBody>
            <a:bodyPr wrap="none">
              <a:spAutoFit/>
            </a:bodyPr>
            <a:lstStyle/>
            <a:p>
              <a:r>
                <a:rPr lang="zh-CN" altLang="en-US" sz="2400" b="1" dirty="0" smtClean="0">
                  <a:solidFill>
                    <a:prstClr val="black"/>
                  </a:solidFill>
                  <a:latin typeface="微軟正黑體" panose="020B0604030504040204" pitchFamily="34" charset="-120"/>
                  <a:ea typeface="微軟正黑體" panose="020B0604030504040204" pitchFamily="34" charset="-120"/>
                </a:rPr>
                <a:t>高中</a:t>
              </a:r>
              <a:r>
                <a:rPr lang="zh-TW" altLang="en-US" sz="2400" b="1" dirty="0" smtClean="0">
                  <a:solidFill>
                    <a:prstClr val="black"/>
                  </a:solidFill>
                  <a:latin typeface="微軟正黑體" panose="020B0604030504040204" pitchFamily="34" charset="-120"/>
                  <a:ea typeface="微軟正黑體" panose="020B0604030504040204" pitchFamily="34" charset="-120"/>
                </a:rPr>
                <a:t>成績證明書</a:t>
              </a:r>
              <a:endParaRPr lang="en-US" altLang="zh-TW" sz="2400" b="1" dirty="0" smtClean="0">
                <a:solidFill>
                  <a:prstClr val="black"/>
                </a:solidFill>
                <a:latin typeface="微軟正黑體" panose="020B0604030504040204" pitchFamily="34" charset="-120"/>
                <a:ea typeface="微軟正黑體" panose="020B0604030504040204" pitchFamily="34" charset="-120"/>
              </a:endParaRPr>
            </a:p>
            <a:p>
              <a:r>
                <a:rPr lang="zh-CN" altLang="en-US" sz="14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1400" b="1" dirty="0">
                  <a:solidFill>
                    <a:prstClr val="black"/>
                  </a:solidFill>
                  <a:latin typeface="微軟正黑體" panose="020B0604030504040204" pitchFamily="34" charset="-120"/>
                  <a:ea typeface="微軟正黑體" panose="020B0604030504040204" pitchFamily="34" charset="-120"/>
                </a:rPr>
                <a:t>至高中三年級上學期</a:t>
              </a:r>
              <a:r>
                <a:rPr lang="zh-CN" altLang="en-US" sz="1400" b="1" dirty="0" smtClean="0">
                  <a:solidFill>
                    <a:prstClr val="black"/>
                  </a:solidFill>
                  <a:latin typeface="微軟正黑體" panose="020B0604030504040204" pitchFamily="34" charset="-120"/>
                  <a:ea typeface="微軟正黑體" panose="020B0604030504040204" pitchFamily="34" charset="-120"/>
                </a:rPr>
                <a:t>）</a:t>
              </a:r>
              <a:endParaRPr lang="ja-JP" altLang="en-US" sz="1400" b="1" dirty="0">
                <a:solidFill>
                  <a:prstClr val="black"/>
                </a:solidFill>
                <a:latin typeface="微軟正黑體" panose="020B0604030504040204" pitchFamily="34" charset="-120"/>
                <a:ea typeface="微軟正黑體" panose="020B0604030504040204" pitchFamily="34" charset="-120"/>
              </a:endParaRPr>
            </a:p>
          </p:txBody>
        </p:sp>
      </p:grpSp>
      <p:grpSp>
        <p:nvGrpSpPr>
          <p:cNvPr id="24" name="グループ化 23"/>
          <p:cNvGrpSpPr/>
          <p:nvPr/>
        </p:nvGrpSpPr>
        <p:grpSpPr>
          <a:xfrm>
            <a:off x="4644008" y="3947206"/>
            <a:ext cx="4374449" cy="1053306"/>
            <a:chOff x="-2049025" y="6018063"/>
            <a:chExt cx="4576083" cy="930109"/>
          </a:xfrm>
        </p:grpSpPr>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2491" y="6028070"/>
              <a:ext cx="4358385" cy="920102"/>
            </a:xfrm>
            <a:prstGeom prst="rect">
              <a:avLst/>
            </a:prstGeom>
          </p:spPr>
        </p:pic>
        <p:sp>
          <p:nvSpPr>
            <p:cNvPr id="18" name="正方形/長方形 17"/>
            <p:cNvSpPr/>
            <p:nvPr/>
          </p:nvSpPr>
          <p:spPr>
            <a:xfrm>
              <a:off x="-2049025" y="6018063"/>
              <a:ext cx="4576083" cy="625090"/>
            </a:xfrm>
            <a:prstGeom prst="rect">
              <a:avLst/>
            </a:prstGeom>
          </p:spPr>
          <p:txBody>
            <a:bodyPr wrap="square">
              <a:spAutoFit/>
            </a:bodyPr>
            <a:lstStyle/>
            <a:p>
              <a:r>
                <a:rPr lang="en-US" altLang="ja-JP" sz="1600" b="1" dirty="0">
                  <a:solidFill>
                    <a:prstClr val="black"/>
                  </a:solidFill>
                  <a:latin typeface="微軟正黑體" panose="020B0604030504040204" pitchFamily="34" charset="-120"/>
                  <a:ea typeface="微軟正黑體" panose="020B0604030504040204" pitchFamily="34" charset="-120"/>
                </a:rPr>
                <a:t>TOFEL </a:t>
              </a:r>
              <a:r>
                <a:rPr lang="en-US" altLang="ja-JP" sz="1600" b="1" dirty="0" err="1">
                  <a:solidFill>
                    <a:prstClr val="black"/>
                  </a:solidFill>
                  <a:latin typeface="微軟正黑體" panose="020B0604030504040204" pitchFamily="34" charset="-120"/>
                  <a:ea typeface="微軟正黑體" panose="020B0604030504040204" pitchFamily="34" charset="-120"/>
                </a:rPr>
                <a:t>iBT</a:t>
              </a:r>
              <a:r>
                <a:rPr lang="ja-JP" altLang="en-US" sz="1600" b="1" dirty="0">
                  <a:solidFill>
                    <a:prstClr val="black"/>
                  </a:solidFill>
                  <a:latin typeface="微軟正黑體" panose="020B0604030504040204" pitchFamily="34" charset="-120"/>
                  <a:ea typeface="微軟正黑體" panose="020B0604030504040204" pitchFamily="34" charset="-120"/>
                </a:rPr>
                <a:t>、</a:t>
              </a:r>
              <a:r>
                <a:rPr lang="en-US" altLang="ja-JP" sz="1600" b="1" dirty="0">
                  <a:solidFill>
                    <a:prstClr val="black"/>
                  </a:solidFill>
                  <a:latin typeface="微軟正黑體" panose="020B0604030504040204" pitchFamily="34" charset="-120"/>
                  <a:ea typeface="微軟正黑體" panose="020B0604030504040204" pitchFamily="34" charset="-120"/>
                </a:rPr>
                <a:t>IELTS Academic</a:t>
              </a:r>
              <a:r>
                <a:rPr lang="zh-TW" altLang="en-US" sz="1600" b="1" dirty="0" smtClean="0">
                  <a:solidFill>
                    <a:prstClr val="black"/>
                  </a:solidFill>
                  <a:latin typeface="微軟正黑體" panose="020B0604030504040204" pitchFamily="34" charset="-120"/>
                  <a:ea typeface="微軟正黑體" panose="020B0604030504040204" pitchFamily="34" charset="-120"/>
                </a:rPr>
                <a:t>等</a:t>
              </a:r>
              <a:endParaRPr lang="en-US" altLang="ja-JP" sz="1600" b="1" dirty="0">
                <a:solidFill>
                  <a:prstClr val="black"/>
                </a:solidFill>
                <a:latin typeface="微軟正黑體" panose="020B0604030504040204" pitchFamily="34" charset="-120"/>
                <a:ea typeface="微軟正黑體" panose="020B0604030504040204" pitchFamily="34" charset="-120"/>
              </a:endParaRPr>
            </a:p>
            <a:p>
              <a:r>
                <a:rPr lang="en-US" altLang="ja-JP" sz="1200" b="1" dirty="0" smtClean="0">
                  <a:solidFill>
                    <a:srgbClr val="FF0000"/>
                  </a:solidFill>
                  <a:latin typeface="微軟正黑體" panose="020B0604030504040204" pitchFamily="34" charset="-120"/>
                  <a:ea typeface="微軟正黑體" panose="020B0604030504040204" pitchFamily="34" charset="-120"/>
                </a:rPr>
                <a:t>※</a:t>
              </a:r>
              <a:r>
                <a:rPr lang="en-US" altLang="zh-CN" sz="1200" b="1" dirty="0" smtClean="0">
                  <a:solidFill>
                    <a:srgbClr val="FF0000"/>
                  </a:solidFill>
                  <a:latin typeface="微軟正黑體" panose="020B0604030504040204" pitchFamily="34" charset="-120"/>
                  <a:ea typeface="微軟正黑體" panose="020B0604030504040204" pitchFamily="34" charset="-120"/>
                </a:rPr>
                <a:t>201</a:t>
              </a:r>
              <a:r>
                <a:rPr lang="en-US" altLang="zh-TW" sz="1200" b="1" dirty="0" smtClean="0">
                  <a:solidFill>
                    <a:srgbClr val="FF0000"/>
                  </a:solidFill>
                  <a:latin typeface="微軟正黑體" panose="020B0604030504040204" pitchFamily="34" charset="-120"/>
                  <a:ea typeface="微軟正黑體" panose="020B0604030504040204" pitchFamily="34" charset="-120"/>
                </a:rPr>
                <a:t>7</a:t>
              </a:r>
              <a:r>
                <a:rPr lang="zh-CN" altLang="en-US" sz="1200" b="1" dirty="0" smtClean="0">
                  <a:solidFill>
                    <a:srgbClr val="FF0000"/>
                  </a:solidFill>
                  <a:latin typeface="微軟正黑體" panose="020B0604030504040204" pitchFamily="34" charset="-120"/>
                  <a:ea typeface="微軟正黑體" panose="020B0604030504040204" pitchFamily="34" charset="-120"/>
                </a:rPr>
                <a:t>年</a:t>
              </a:r>
              <a:r>
                <a:rPr lang="en-US" altLang="zh-CN" sz="1200" b="1" dirty="0" smtClean="0">
                  <a:solidFill>
                    <a:srgbClr val="FF0000"/>
                  </a:solidFill>
                  <a:latin typeface="微軟正黑體" panose="020B0604030504040204" pitchFamily="34" charset="-120"/>
                  <a:ea typeface="微軟正黑體" panose="020B0604030504040204" pitchFamily="34" charset="-120"/>
                </a:rPr>
                <a:t>2</a:t>
              </a:r>
              <a:r>
                <a:rPr lang="zh-CN" altLang="en-US" sz="1200" b="1" dirty="0" smtClean="0">
                  <a:solidFill>
                    <a:srgbClr val="FF0000"/>
                  </a:solidFill>
                  <a:latin typeface="微軟正黑體" panose="020B0604030504040204" pitchFamily="34" charset="-120"/>
                  <a:ea typeface="微軟正黑體" panose="020B0604030504040204" pitchFamily="34" charset="-120"/>
                </a:rPr>
                <a:t>月</a:t>
              </a:r>
              <a:r>
                <a:rPr lang="en-US" altLang="zh-CN" sz="1200" b="1" dirty="0" smtClean="0">
                  <a:solidFill>
                    <a:srgbClr val="FF0000"/>
                  </a:solidFill>
                  <a:latin typeface="微軟正黑體" panose="020B0604030504040204" pitchFamily="34" charset="-120"/>
                  <a:ea typeface="微軟正黑體" panose="020B0604030504040204" pitchFamily="34" charset="-120"/>
                </a:rPr>
                <a:t>25</a:t>
              </a:r>
              <a:r>
                <a:rPr lang="zh-TW" altLang="en-US" sz="1200" b="1" dirty="0" smtClean="0">
                  <a:solidFill>
                    <a:srgbClr val="FF0000"/>
                  </a:solidFill>
                  <a:latin typeface="微軟正黑體" panose="020B0604030504040204" pitchFamily="34" charset="-120"/>
                  <a:ea typeface="微軟正黑體" panose="020B0604030504040204" pitchFamily="34" charset="-120"/>
                </a:rPr>
                <a:t>日後</a:t>
              </a:r>
              <a:r>
                <a:rPr lang="en-US" altLang="zh-TW" sz="1200" b="1" dirty="0" smtClean="0">
                  <a:solidFill>
                    <a:srgbClr val="FF0000"/>
                  </a:solidFill>
                  <a:latin typeface="微軟正黑體" panose="020B0604030504040204" pitchFamily="34" charset="-120"/>
                  <a:ea typeface="微軟正黑體" panose="020B0604030504040204" pitchFamily="34" charset="-120"/>
                </a:rPr>
                <a:t>(</a:t>
              </a:r>
              <a:r>
                <a:rPr lang="zh-TW" altLang="en-US" sz="1200" b="1" dirty="0" smtClean="0">
                  <a:solidFill>
                    <a:srgbClr val="FF0000"/>
                  </a:solidFill>
                  <a:latin typeface="微軟正黑體" panose="020B0604030504040204" pitchFamily="34" charset="-120"/>
                  <a:ea typeface="微軟正黑體" panose="020B0604030504040204" pitchFamily="34" charset="-120"/>
                </a:rPr>
                <a:t>國際教養接受</a:t>
              </a:r>
              <a:r>
                <a:rPr lang="en-US" altLang="zh-TW" sz="1200" b="1" dirty="0" smtClean="0">
                  <a:solidFill>
                    <a:srgbClr val="FF0000"/>
                  </a:solidFill>
                  <a:latin typeface="微軟正黑體" panose="020B0604030504040204" pitchFamily="34" charset="-120"/>
                  <a:ea typeface="微軟正黑體" panose="020B0604030504040204" pitchFamily="34" charset="-120"/>
                </a:rPr>
                <a:t>2017</a:t>
              </a:r>
              <a:r>
                <a:rPr lang="zh-TW" altLang="en-US" sz="1200" b="1" dirty="0" smtClean="0">
                  <a:solidFill>
                    <a:srgbClr val="FF0000"/>
                  </a:solidFill>
                  <a:latin typeface="微軟正黑體" panose="020B0604030504040204" pitchFamily="34" charset="-120"/>
                  <a:ea typeface="微軟正黑體" panose="020B0604030504040204" pitchFamily="34" charset="-120"/>
                </a:rPr>
                <a:t>年</a:t>
              </a:r>
              <a:r>
                <a:rPr lang="en-US" altLang="zh-TW" sz="1200" b="1" dirty="0" smtClean="0">
                  <a:solidFill>
                    <a:srgbClr val="FF0000"/>
                  </a:solidFill>
                  <a:latin typeface="微軟正黑體" panose="020B0604030504040204" pitchFamily="34" charset="-120"/>
                  <a:ea typeface="微軟正黑體" panose="020B0604030504040204" pitchFamily="34" charset="-120"/>
                </a:rPr>
                <a:t>2</a:t>
              </a:r>
              <a:r>
                <a:rPr lang="zh-TW" altLang="en-US" sz="1200" b="1" dirty="0" smtClean="0">
                  <a:solidFill>
                    <a:srgbClr val="FF0000"/>
                  </a:solidFill>
                  <a:latin typeface="微軟正黑體" panose="020B0604030504040204" pitchFamily="34" charset="-120"/>
                  <a:ea typeface="微軟正黑體" panose="020B0604030504040204" pitchFamily="34" charset="-120"/>
                </a:rPr>
                <a:t>月</a:t>
              </a:r>
              <a:r>
                <a:rPr lang="en-US" altLang="zh-TW" sz="1200" b="1" dirty="0" smtClean="0">
                  <a:solidFill>
                    <a:srgbClr val="FF0000"/>
                  </a:solidFill>
                  <a:latin typeface="微軟正黑體" panose="020B0604030504040204" pitchFamily="34" charset="-120"/>
                  <a:ea typeface="微軟正黑體" panose="020B0604030504040204" pitchFamily="34" charset="-120"/>
                </a:rPr>
                <a:t>1</a:t>
              </a:r>
              <a:r>
                <a:rPr lang="zh-TW" altLang="en-US" sz="1200" b="1" dirty="0" smtClean="0">
                  <a:solidFill>
                    <a:srgbClr val="FF0000"/>
                  </a:solidFill>
                  <a:latin typeface="微軟正黑體" panose="020B0604030504040204" pitchFamily="34" charset="-120"/>
                  <a:ea typeface="微軟正黑體" panose="020B0604030504040204" pitchFamily="34" charset="-120"/>
                </a:rPr>
                <a:t>日以後</a:t>
              </a:r>
              <a:r>
                <a:rPr lang="en-US" altLang="zh-TW" sz="1200" b="1" dirty="0" smtClean="0">
                  <a:solidFill>
                    <a:srgbClr val="FF0000"/>
                  </a:solidFill>
                  <a:latin typeface="微軟正黑體" panose="020B0604030504040204" pitchFamily="34" charset="-120"/>
                  <a:ea typeface="微軟正黑體" panose="020B0604030504040204" pitchFamily="34" charset="-120"/>
                </a:rPr>
                <a:t>)</a:t>
              </a:r>
            </a:p>
            <a:p>
              <a:r>
                <a:rPr lang="zh-TW" altLang="en-US" sz="1200" b="1" dirty="0" smtClean="0">
                  <a:solidFill>
                    <a:srgbClr val="FF0000"/>
                  </a:solidFill>
                  <a:latin typeface="微軟正黑體" panose="020B0604030504040204" pitchFamily="34" charset="-120"/>
                  <a:ea typeface="微軟正黑體" panose="020B0604030504040204" pitchFamily="34" charset="-120"/>
                </a:rPr>
                <a:t>應考的</a:t>
              </a:r>
              <a:r>
                <a:rPr lang="zh-CN" altLang="en-US" sz="1200" b="1" dirty="0" smtClean="0">
                  <a:solidFill>
                    <a:srgbClr val="FF0000"/>
                  </a:solidFill>
                  <a:latin typeface="微軟正黑體" panose="020B0604030504040204" pitchFamily="34" charset="-120"/>
                  <a:ea typeface="微軟正黑體" panose="020B0604030504040204" pitchFamily="34" charset="-120"/>
                </a:rPr>
                <a:t>成績</a:t>
              </a:r>
              <a:r>
                <a:rPr lang="zh-TW" altLang="en-US" sz="1200" b="1" dirty="0" smtClean="0">
                  <a:solidFill>
                    <a:srgbClr val="FF0000"/>
                  </a:solidFill>
                  <a:latin typeface="微軟正黑體" panose="020B0604030504040204" pitchFamily="34" charset="-120"/>
                  <a:ea typeface="微軟正黑體" panose="020B0604030504040204" pitchFamily="34" charset="-120"/>
                </a:rPr>
                <a:t>方視為</a:t>
              </a:r>
              <a:r>
                <a:rPr lang="zh-CN" altLang="en-US" sz="1200" b="1" dirty="0" smtClean="0">
                  <a:solidFill>
                    <a:srgbClr val="FF0000"/>
                  </a:solidFill>
                  <a:latin typeface="微軟正黑體" panose="020B0604030504040204" pitchFamily="34" charset="-120"/>
                  <a:ea typeface="微軟正黑體" panose="020B0604030504040204" pitchFamily="34" charset="-120"/>
                </a:rPr>
                <a:t>有效</a:t>
              </a:r>
              <a:r>
                <a:rPr lang="zh-TW" altLang="en-US" sz="1200" b="1" dirty="0" smtClean="0">
                  <a:solidFill>
                    <a:srgbClr val="FF0000"/>
                  </a:solidFill>
                  <a:latin typeface="微軟正黑體" panose="020B0604030504040204" pitchFamily="34" charset="-120"/>
                  <a:ea typeface="微軟正黑體" panose="020B0604030504040204" pitchFamily="34" charset="-120"/>
                </a:rPr>
                <a:t>，且各</a:t>
              </a:r>
              <a:r>
                <a:rPr lang="zh-TW" altLang="en-US" sz="1200" b="1" dirty="0">
                  <a:solidFill>
                    <a:srgbClr val="FF0000"/>
                  </a:solidFill>
                  <a:latin typeface="微軟正黑體" panose="020B0604030504040204" pitchFamily="34" charset="-120"/>
                  <a:ea typeface="微軟正黑體" panose="020B0604030504040204" pitchFamily="34" charset="-120"/>
                </a:rPr>
                <a:t>學部接受英檢</a:t>
              </a:r>
              <a:r>
                <a:rPr lang="zh-TW" altLang="en-US" sz="1200" b="1" dirty="0" smtClean="0">
                  <a:solidFill>
                    <a:srgbClr val="FF0000"/>
                  </a:solidFill>
                  <a:latin typeface="微軟正黑體" panose="020B0604030504040204" pitchFamily="34" charset="-120"/>
                  <a:ea typeface="微軟正黑體" panose="020B0604030504040204" pitchFamily="34" charset="-120"/>
                </a:rPr>
                <a:t>種類不同。</a:t>
              </a:r>
              <a:endParaRPr lang="ja-JP" altLang="en-US" sz="1200" b="1" dirty="0">
                <a:solidFill>
                  <a:srgbClr val="FF0000"/>
                </a:solidFill>
                <a:latin typeface="微軟正黑體" panose="020B0604030504040204" pitchFamily="34" charset="-120"/>
                <a:ea typeface="微軟正黑體" panose="020B0604030504040204" pitchFamily="34" charset="-120"/>
              </a:endParaRPr>
            </a:p>
          </p:txBody>
        </p:sp>
      </p:grpSp>
      <p:grpSp>
        <p:nvGrpSpPr>
          <p:cNvPr id="27" name="グループ化 26"/>
          <p:cNvGrpSpPr/>
          <p:nvPr/>
        </p:nvGrpSpPr>
        <p:grpSpPr>
          <a:xfrm>
            <a:off x="727359" y="5000512"/>
            <a:ext cx="3690410" cy="1080120"/>
            <a:chOff x="4556420" y="5280759"/>
            <a:chExt cx="4332201" cy="914576"/>
          </a:xfrm>
        </p:grpSpPr>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420" y="5280759"/>
              <a:ext cx="4332201" cy="914576"/>
            </a:xfrm>
            <a:prstGeom prst="rect">
              <a:avLst/>
            </a:prstGeom>
          </p:spPr>
        </p:pic>
        <p:sp>
          <p:nvSpPr>
            <p:cNvPr id="26" name="正方形/長方形 25"/>
            <p:cNvSpPr/>
            <p:nvPr/>
          </p:nvSpPr>
          <p:spPr>
            <a:xfrm>
              <a:off x="5983428" y="5405781"/>
              <a:ext cx="1300685" cy="390908"/>
            </a:xfrm>
            <a:prstGeom prst="rect">
              <a:avLst/>
            </a:prstGeom>
          </p:spPr>
          <p:txBody>
            <a:bodyPr wrap="none">
              <a:spAutoFit/>
            </a:bodyPr>
            <a:lstStyle/>
            <a:p>
              <a:pPr algn="ctr">
                <a:defRPr/>
              </a:pPr>
              <a:r>
                <a:rPr lang="zh-TW" altLang="en-US" sz="2400" b="1" dirty="0" smtClean="0">
                  <a:solidFill>
                    <a:prstClr val="black"/>
                  </a:solidFill>
                  <a:latin typeface="微軟正黑體" panose="020B0604030504040204" pitchFamily="34" charset="-120"/>
                  <a:ea typeface="微軟正黑體" panose="020B0604030504040204" pitchFamily="34" charset="-120"/>
                </a:rPr>
                <a:t>推薦函</a:t>
              </a:r>
              <a:endParaRPr lang="ja-JP" altLang="en-US" sz="2400" b="1" dirty="0">
                <a:solidFill>
                  <a:prstClr val="black"/>
                </a:solidFill>
                <a:latin typeface="微軟正黑體" panose="020B0604030504040204" pitchFamily="34" charset="-120"/>
                <a:ea typeface="微軟正黑體" panose="020B0604030504040204" pitchFamily="34" charset="-120"/>
              </a:endParaRPr>
            </a:p>
          </p:txBody>
        </p:sp>
      </p:grpSp>
      <p:sp>
        <p:nvSpPr>
          <p:cNvPr id="31" name="テキスト ボックス 6"/>
          <p:cNvSpPr txBox="1">
            <a:spLocks noChangeArrowheads="1"/>
          </p:cNvSpPr>
          <p:nvPr/>
        </p:nvSpPr>
        <p:spPr bwMode="auto">
          <a:xfrm>
            <a:off x="2267744" y="6203617"/>
            <a:ext cx="7059541" cy="400110"/>
          </a:xfrm>
          <a:prstGeom prst="rect">
            <a:avLst/>
          </a:prstGeom>
          <a:noFill/>
          <a:ln w="9525">
            <a:noFill/>
            <a:miter lim="800000"/>
            <a:headEnd/>
            <a:tailEnd/>
          </a:ln>
        </p:spPr>
        <p:txBody>
          <a:bodyPr wrap="square">
            <a:spAutoFit/>
          </a:bodyPr>
          <a:lstStyle/>
          <a:p>
            <a:r>
              <a:rPr lang="zh-TW" altLang="en-US" sz="2000" b="1" dirty="0" smtClean="0">
                <a:solidFill>
                  <a:prstClr val="black"/>
                </a:solidFill>
                <a:latin typeface="微軟正黑體" panose="020B0604030504040204" pitchFamily="34" charset="-120"/>
                <a:ea typeface="微軟正黑體" panose="020B0604030504040204" pitchFamily="34" charset="-120"/>
              </a:rPr>
              <a:t>＊請至輔導室或負責校推單位確認黑色資料夾中的報名簡章</a:t>
            </a:r>
            <a:endParaRPr lang="ja-JP" altLang="en-US" sz="2000" b="1" dirty="0">
              <a:solidFill>
                <a:prstClr val="black"/>
              </a:solidFill>
              <a:latin typeface="微軟正黑體" panose="020B0604030504040204" pitchFamily="34" charset="-120"/>
              <a:ea typeface="微軟正黑體" panose="020B0604030504040204" pitchFamily="34" charset="-120"/>
            </a:endParaRPr>
          </a:p>
        </p:txBody>
      </p:sp>
      <p:sp>
        <p:nvSpPr>
          <p:cNvPr id="36" name="Rectangle 2"/>
          <p:cNvSpPr>
            <a:spLocks noChangeArrowheads="1"/>
          </p:cNvSpPr>
          <p:nvPr/>
        </p:nvSpPr>
        <p:spPr bwMode="auto">
          <a:xfrm>
            <a:off x="539552" y="691604"/>
            <a:ext cx="6984776" cy="937196"/>
          </a:xfrm>
          <a:prstGeom prst="rect">
            <a:avLst/>
          </a:prstGeom>
          <a:noFill/>
          <a:ln w="9525">
            <a:noFill/>
            <a:miter lim="800000"/>
            <a:headEnd/>
            <a:tailEnd/>
          </a:ln>
        </p:spPr>
        <p:txBody>
          <a:bodyPr wrap="none" anchor="ctr"/>
          <a:lstStyle/>
          <a:p>
            <a:pPr algn="ctr"/>
            <a:r>
              <a:rPr lang="zh-TW" altLang="en-US" sz="3600" b="1" dirty="0" smtClean="0">
                <a:solidFill>
                  <a:srgbClr val="A50B30"/>
                </a:solidFill>
                <a:latin typeface="微軟正黑體" panose="020B0604030504040204" pitchFamily="34" charset="-120"/>
                <a:ea typeface="微軟正黑體" panose="020B0604030504040204" pitchFamily="34" charset="-120"/>
              </a:rPr>
              <a:t>指定校推薦 入學</a:t>
            </a:r>
            <a:r>
              <a:rPr lang="zh-TW" altLang="en-US" sz="3600" b="1" dirty="0">
                <a:solidFill>
                  <a:srgbClr val="A50B30"/>
                </a:solidFill>
                <a:latin typeface="微軟正黑體" panose="020B0604030504040204" pitchFamily="34" charset="-120"/>
                <a:ea typeface="微軟正黑體" panose="020B0604030504040204" pitchFamily="34" charset="-120"/>
              </a:rPr>
              <a:t>考試</a:t>
            </a:r>
            <a:r>
              <a:rPr lang="ja-JP" altLang="en-US" sz="3600" b="1" dirty="0" smtClean="0">
                <a:solidFill>
                  <a:srgbClr val="A50B30"/>
                </a:solidFill>
                <a:latin typeface="微軟正黑體" panose="020B0604030504040204" pitchFamily="34" charset="-120"/>
                <a:ea typeface="微軟正黑體" panose="020B0604030504040204" pitchFamily="34" charset="-120"/>
              </a:rPr>
              <a:t>概要</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sp>
        <p:nvSpPr>
          <p:cNvPr id="37" name="テキスト ボックス 3"/>
          <p:cNvSpPr txBox="1"/>
          <p:nvPr/>
        </p:nvSpPr>
        <p:spPr>
          <a:xfrm>
            <a:off x="6625873" y="1124957"/>
            <a:ext cx="3096344" cy="307777"/>
          </a:xfrm>
          <a:prstGeom prst="rect">
            <a:avLst/>
          </a:prstGeom>
          <a:noFill/>
        </p:spPr>
        <p:txBody>
          <a:bodyPr wrap="square" rtlCol="0">
            <a:spAutoFit/>
          </a:bodyPr>
          <a:lstStyle/>
          <a:p>
            <a:r>
              <a:rPr lang="en-US" altLang="ja-JP" sz="1400" b="1" dirty="0" smtClean="0">
                <a:solidFill>
                  <a:prstClr val="black"/>
                </a:solidFill>
                <a:latin typeface="微軟正黑體" panose="020B0604030504040204" pitchFamily="34" charset="-120"/>
                <a:ea typeface="微軟正黑體" panose="020B0604030504040204" pitchFamily="34" charset="-120"/>
              </a:rPr>
              <a:t>201</a:t>
            </a:r>
            <a:r>
              <a:rPr lang="en-US" altLang="zh-TW" sz="1400" b="1" dirty="0" smtClean="0">
                <a:solidFill>
                  <a:prstClr val="black"/>
                </a:solidFill>
                <a:latin typeface="微軟正黑體" panose="020B0604030504040204" pitchFamily="34" charset="-120"/>
                <a:ea typeface="微軟正黑體" panose="020B0604030504040204" pitchFamily="34" charset="-120"/>
              </a:rPr>
              <a:t>9</a:t>
            </a:r>
            <a:r>
              <a:rPr lang="zh-CN" altLang="en-US" sz="1400" b="1" dirty="0" smtClean="0">
                <a:solidFill>
                  <a:prstClr val="black"/>
                </a:solidFill>
                <a:latin typeface="微軟正黑體" panose="020B0604030504040204" pitchFamily="34" charset="-120"/>
                <a:ea typeface="微軟正黑體" panose="020B0604030504040204" pitchFamily="34" charset="-120"/>
              </a:rPr>
              <a:t>年</a:t>
            </a:r>
            <a:r>
              <a:rPr lang="en-US" altLang="zh-CN" sz="1400" b="1" dirty="0" smtClean="0">
                <a:solidFill>
                  <a:prstClr val="black"/>
                </a:solidFill>
                <a:latin typeface="微軟正黑體" panose="020B0604030504040204" pitchFamily="34" charset="-120"/>
                <a:ea typeface="微軟正黑體" panose="020B0604030504040204" pitchFamily="34" charset="-120"/>
              </a:rPr>
              <a:t>9</a:t>
            </a:r>
            <a:r>
              <a:rPr lang="zh-CN" altLang="en-US" sz="1400" b="1" dirty="0" smtClean="0">
                <a:solidFill>
                  <a:prstClr val="black"/>
                </a:solidFill>
                <a:latin typeface="微軟正黑體" panose="020B0604030504040204" pitchFamily="34" charset="-120"/>
                <a:ea typeface="微軟正黑體" panose="020B0604030504040204" pitchFamily="34" charset="-120"/>
              </a:rPr>
              <a:t>月入學</a:t>
            </a:r>
            <a:endParaRPr lang="ja-JP" altLang="en-US" sz="14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5631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1874" y="3212976"/>
            <a:ext cx="2002732" cy="238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7207943" y="3717032"/>
            <a:ext cx="1810594" cy="1631216"/>
          </a:xfrm>
          <a:prstGeom prst="rect">
            <a:avLst/>
          </a:prstGeom>
          <a:noFill/>
        </p:spPr>
        <p:txBody>
          <a:bodyPr wrap="square" rtlCol="0">
            <a:spAutoFit/>
          </a:bodyPr>
          <a:lstStyle/>
          <a:p>
            <a:pPr algn="ctr"/>
            <a:r>
              <a:rPr lang="zh-CN" altLang="en-US" sz="2000" b="1" dirty="0">
                <a:solidFill>
                  <a:prstClr val="black"/>
                </a:solidFill>
                <a:latin typeface="微軟正黑體" panose="020B0604030504040204" pitchFamily="34" charset="-120"/>
                <a:ea typeface="微軟正黑體" panose="020B0604030504040204" pitchFamily="34" charset="-120"/>
              </a:rPr>
              <a:t>放榜</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endParaRPr lang="en-US" altLang="zh-TW" sz="1600" b="1" dirty="0">
              <a:solidFill>
                <a:prstClr val="black"/>
              </a:solidFill>
              <a:latin typeface="微軟正黑體" panose="020B0604030504040204" pitchFamily="34" charset="-120"/>
              <a:ea typeface="微軟正黑體" panose="020B0604030504040204" pitchFamily="34" charset="-120"/>
            </a:endParaRPr>
          </a:p>
          <a:p>
            <a:r>
              <a:rPr lang="zh-TW" altLang="en-US" sz="1600" b="1" dirty="0" smtClean="0">
                <a:solidFill>
                  <a:prstClr val="black"/>
                </a:solidFill>
                <a:latin typeface="微軟正黑體" panose="020B0604030504040204" pitchFamily="34" charset="-120"/>
                <a:ea typeface="微軟正黑體" panose="020B0604030504040204" pitchFamily="34" charset="-120"/>
              </a:rPr>
              <a:t>  </a:t>
            </a:r>
            <a:r>
              <a:rPr lang="en-US" altLang="zh-CN" sz="1600" b="1" dirty="0" smtClean="0">
                <a:solidFill>
                  <a:prstClr val="black"/>
                </a:solidFill>
                <a:latin typeface="微軟正黑體" panose="020B0604030504040204" pitchFamily="34" charset="-120"/>
                <a:ea typeface="微軟正黑體" panose="020B0604030504040204" pitchFamily="34" charset="-120"/>
              </a:rPr>
              <a:t>201</a:t>
            </a:r>
            <a:r>
              <a:rPr lang="en-US" altLang="zh-TW" sz="1600" b="1" dirty="0" smtClean="0">
                <a:solidFill>
                  <a:prstClr val="black"/>
                </a:solidFill>
                <a:latin typeface="微軟正黑體" panose="020B0604030504040204" pitchFamily="34" charset="-120"/>
                <a:ea typeface="微軟正黑體" panose="020B0604030504040204" pitchFamily="34" charset="-120"/>
              </a:rPr>
              <a:t>9</a:t>
            </a:r>
            <a:r>
              <a:rPr lang="zh-CN" altLang="en-US" sz="1600" b="1" dirty="0" smtClean="0">
                <a:solidFill>
                  <a:prstClr val="black"/>
                </a:solidFill>
                <a:latin typeface="微軟正黑體" panose="020B0604030504040204" pitchFamily="34" charset="-120"/>
                <a:ea typeface="微軟正黑體" panose="020B0604030504040204" pitchFamily="34" charset="-120"/>
              </a:rPr>
              <a:t>年</a:t>
            </a:r>
            <a:r>
              <a:rPr lang="en-US" altLang="zh-TW" sz="1600" b="1" dirty="0" smtClean="0">
                <a:solidFill>
                  <a:prstClr val="black"/>
                </a:solidFill>
                <a:latin typeface="微軟正黑體" panose="020B0604030504040204" pitchFamily="34" charset="-120"/>
                <a:ea typeface="微軟正黑體" panose="020B0604030504040204" pitchFamily="34" charset="-120"/>
              </a:rPr>
              <a:t>5</a:t>
            </a:r>
            <a:r>
              <a:rPr lang="zh-CN" altLang="en-US" sz="1600" b="1" dirty="0" smtClean="0">
                <a:solidFill>
                  <a:prstClr val="black"/>
                </a:solidFill>
                <a:latin typeface="微軟正黑體" panose="020B0604030504040204" pitchFamily="34" charset="-120"/>
                <a:ea typeface="微軟正黑體" panose="020B0604030504040204" pitchFamily="34" charset="-120"/>
              </a:rPr>
              <a:t>月</a:t>
            </a:r>
            <a:r>
              <a:rPr lang="en-US" altLang="zh-TW" sz="1600" b="1" dirty="0">
                <a:solidFill>
                  <a:prstClr val="black"/>
                </a:solidFill>
                <a:latin typeface="微軟正黑體" panose="020B0604030504040204" pitchFamily="34" charset="-120"/>
                <a:ea typeface="微軟正黑體" panose="020B0604030504040204" pitchFamily="34" charset="-120"/>
              </a:rPr>
              <a:t>8</a:t>
            </a:r>
            <a:r>
              <a:rPr lang="zh-CN" altLang="en-US" sz="1600" b="1" dirty="0" smtClean="0">
                <a:solidFill>
                  <a:prstClr val="black"/>
                </a:solidFill>
                <a:latin typeface="微軟正黑體" panose="020B0604030504040204" pitchFamily="34" charset="-120"/>
                <a:ea typeface="微軟正黑體" panose="020B0604030504040204" pitchFamily="34" charset="-120"/>
              </a:rPr>
              <a:t>日</a:t>
            </a:r>
            <a:endParaRPr lang="en-US" altLang="zh-CN" sz="1600" b="1" dirty="0" smtClean="0">
              <a:solidFill>
                <a:prstClr val="black"/>
              </a:solidFill>
              <a:latin typeface="微軟正黑體" panose="020B0604030504040204" pitchFamily="34" charset="-120"/>
              <a:ea typeface="微軟正黑體" panose="020B0604030504040204" pitchFamily="34" charset="-120"/>
            </a:endParaRPr>
          </a:p>
          <a:p>
            <a:endParaRPr lang="en-US" altLang="ja-JP" sz="1600" b="1" dirty="0" smtClean="0">
              <a:solidFill>
                <a:prstClr val="black"/>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國際</a:t>
            </a:r>
            <a:r>
              <a:rPr lang="zh-TW" altLang="en-US" sz="1600" b="1" dirty="0">
                <a:latin typeface="微軟正黑體" panose="020B0604030504040204" pitchFamily="34" charset="-120"/>
                <a:ea typeface="微軟正黑體" panose="020B0604030504040204" pitchFamily="34" charset="-120"/>
              </a:rPr>
              <a:t>教養</a:t>
            </a:r>
            <a:r>
              <a:rPr lang="zh-TW" altLang="en-US" sz="1600" b="1" dirty="0" smtClean="0">
                <a:latin typeface="微軟正黑體" panose="020B0604030504040204" pitchFamily="34" charset="-120"/>
                <a:ea typeface="微軟正黑體" panose="020B0604030504040204" pitchFamily="34" charset="-120"/>
              </a:rPr>
              <a:t>學部</a:t>
            </a:r>
            <a:endParaRPr lang="zh-TW" altLang="en-US" sz="1600" b="1" dirty="0">
              <a:latin typeface="微軟正黑體" panose="020B0604030504040204" pitchFamily="34" charset="-120"/>
              <a:ea typeface="微軟正黑體" panose="020B0604030504040204" pitchFamily="34" charset="-120"/>
            </a:endParaRPr>
          </a:p>
          <a:p>
            <a:pPr algn="ctr"/>
            <a:r>
              <a:rPr lang="en-US" altLang="zh-TW" sz="1600" b="1" dirty="0" smtClean="0">
                <a:latin typeface="微軟正黑體" panose="020B0604030504040204" pitchFamily="34" charset="-120"/>
                <a:ea typeface="微軟正黑體" panose="020B0604030504040204" pitchFamily="34" charset="-120"/>
              </a:rPr>
              <a:t>2019</a:t>
            </a:r>
            <a:r>
              <a:rPr lang="zh-TW" altLang="en-US" sz="1600" b="1" dirty="0" smtClean="0">
                <a:latin typeface="微軟正黑體" panose="020B0604030504040204" pitchFamily="34" charset="-120"/>
                <a:ea typeface="微軟正黑體" panose="020B0604030504040204" pitchFamily="34" charset="-120"/>
              </a:rPr>
              <a:t>年</a:t>
            </a:r>
            <a:r>
              <a:rPr lang="en-US" altLang="zh-TW" sz="1600" b="1" dirty="0" smtClean="0">
                <a:latin typeface="微軟正黑體" panose="020B0604030504040204" pitchFamily="34" charset="-120"/>
                <a:ea typeface="微軟正黑體" panose="020B0604030504040204" pitchFamily="34" charset="-120"/>
              </a:rPr>
              <a:t>3</a:t>
            </a:r>
            <a:r>
              <a:rPr lang="zh-TW" altLang="en-US" sz="1600" b="1" dirty="0" smtClean="0">
                <a:latin typeface="微軟正黑體" panose="020B0604030504040204" pitchFamily="34" charset="-120"/>
                <a:ea typeface="微軟正黑體" panose="020B0604030504040204" pitchFamily="34" charset="-120"/>
              </a:rPr>
              <a:t>月</a:t>
            </a:r>
            <a:r>
              <a:rPr lang="en-US" altLang="zh-TW" sz="1600" b="1" dirty="0" smtClean="0">
                <a:latin typeface="微軟正黑體" panose="020B0604030504040204" pitchFamily="34" charset="-120"/>
                <a:ea typeface="微軟正黑體" panose="020B0604030504040204" pitchFamily="34" charset="-120"/>
              </a:rPr>
              <a:t>15</a:t>
            </a:r>
            <a:r>
              <a:rPr lang="zh-TW" altLang="en-US" sz="1600" b="1" dirty="0" smtClean="0">
                <a:latin typeface="微軟正黑體" panose="020B0604030504040204" pitchFamily="34" charset="-120"/>
                <a:ea typeface="微軟正黑體" panose="020B0604030504040204" pitchFamily="34" charset="-120"/>
              </a:rPr>
              <a:t>日</a:t>
            </a:r>
            <a:endParaRPr lang="en-US" altLang="zh-TW" sz="1600" b="1" dirty="0" smtClean="0">
              <a:latin typeface="微軟正黑體" panose="020B0604030504040204" pitchFamily="34" charset="-120"/>
              <a:ea typeface="微軟正黑體" panose="020B0604030504040204" pitchFamily="34" charset="-120"/>
            </a:endParaRPr>
          </a:p>
        </p:txBody>
      </p:sp>
      <p:grpSp>
        <p:nvGrpSpPr>
          <p:cNvPr id="12" name="グループ化 11"/>
          <p:cNvGrpSpPr/>
          <p:nvPr/>
        </p:nvGrpSpPr>
        <p:grpSpPr>
          <a:xfrm rot="21376079">
            <a:off x="-129922" y="2042272"/>
            <a:ext cx="3327268" cy="3875876"/>
            <a:chOff x="51800" y="1498834"/>
            <a:chExt cx="3528392" cy="3289821"/>
          </a:xfrm>
        </p:grpSpPr>
        <p:pic>
          <p:nvPicPr>
            <p:cNvPr id="2970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069" y="1498834"/>
              <a:ext cx="3234513" cy="328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rot="223014">
              <a:off x="51800" y="2333885"/>
              <a:ext cx="3528392" cy="2377275"/>
            </a:xfrm>
            <a:prstGeom prst="rect">
              <a:avLst/>
            </a:prstGeom>
            <a:noFill/>
          </p:spPr>
          <p:txBody>
            <a:bodyPr wrap="square" rtlCol="0">
              <a:spAutoFit/>
            </a:bodyPr>
            <a:lstStyle/>
            <a:p>
              <a:pPr algn="ctr"/>
              <a:r>
                <a:rPr lang="zh-CN" altLang="en-US" sz="2000" b="1" dirty="0" smtClean="0">
                  <a:solidFill>
                    <a:prstClr val="black"/>
                  </a:solidFill>
                  <a:latin typeface="微軟正黑體" panose="020B0604030504040204" pitchFamily="34" charset="-120"/>
                  <a:ea typeface="微軟正黑體" panose="020B0604030504040204" pitchFamily="34" charset="-120"/>
                </a:rPr>
                <a:t>報名</a:t>
              </a:r>
              <a:r>
                <a:rPr lang="zh-TW" altLang="en-US" sz="2000" b="1" dirty="0" smtClean="0">
                  <a:solidFill>
                    <a:prstClr val="black"/>
                  </a:solidFill>
                  <a:latin typeface="微軟正黑體" panose="020B0604030504040204" pitchFamily="34" charset="-120"/>
                  <a:ea typeface="微軟正黑體" panose="020B0604030504040204" pitchFamily="34" charset="-120"/>
                </a:rPr>
                <a:t>時間</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r>
                <a:rPr lang="en-US" altLang="zh-TW" sz="2000" b="1" dirty="0" smtClean="0">
                  <a:solidFill>
                    <a:prstClr val="black"/>
                  </a:solidFill>
                  <a:latin typeface="微軟正黑體" panose="020B0604030504040204" pitchFamily="34" charset="-120"/>
                  <a:ea typeface="微軟正黑體" panose="020B0604030504040204" pitchFamily="34" charset="-120"/>
                  <a:cs typeface="Calibri" pitchFamily="34" charset="0"/>
                </a:rPr>
                <a:t>2019</a:t>
              </a:r>
              <a:r>
                <a:rPr lang="zh-TW" altLang="en-US" sz="2000" b="1" dirty="0" smtClean="0">
                  <a:solidFill>
                    <a:prstClr val="black"/>
                  </a:solidFill>
                  <a:latin typeface="微軟正黑體" panose="020B0604030504040204" pitchFamily="34" charset="-120"/>
                  <a:ea typeface="微軟正黑體" panose="020B0604030504040204" pitchFamily="34" charset="-120"/>
                </a:rPr>
                <a:t>年</a:t>
              </a:r>
              <a:r>
                <a:rPr lang="en-US" altLang="zh-TW" sz="2000" b="1" dirty="0" smtClean="0">
                  <a:solidFill>
                    <a:prstClr val="black"/>
                  </a:solidFill>
                  <a:latin typeface="微軟正黑體" panose="020B0604030504040204" pitchFamily="34" charset="-120"/>
                  <a:ea typeface="微軟正黑體" panose="020B0604030504040204" pitchFamily="34" charset="-120"/>
                  <a:cs typeface="Calibri" pitchFamily="34" charset="0"/>
                </a:rPr>
                <a:t>2</a:t>
              </a:r>
              <a:r>
                <a:rPr lang="zh-TW" altLang="en-US" sz="2000" b="1" dirty="0" smtClean="0">
                  <a:solidFill>
                    <a:prstClr val="black"/>
                  </a:solidFill>
                  <a:latin typeface="微軟正黑體" panose="020B0604030504040204" pitchFamily="34" charset="-120"/>
                  <a:ea typeface="微軟正黑體" panose="020B0604030504040204" pitchFamily="34" charset="-120"/>
                </a:rPr>
                <a:t>月</a:t>
              </a:r>
              <a:r>
                <a:rPr lang="en-US" altLang="zh-TW" sz="2000" b="1" dirty="0" smtClean="0">
                  <a:solidFill>
                    <a:prstClr val="black"/>
                  </a:solidFill>
                  <a:latin typeface="微軟正黑體" panose="020B0604030504040204" pitchFamily="34" charset="-120"/>
                  <a:ea typeface="微軟正黑體" panose="020B0604030504040204" pitchFamily="34" charset="-120"/>
                </a:rPr>
                <a:t>25</a:t>
              </a:r>
              <a:r>
                <a:rPr lang="zh-TW" altLang="en-US" sz="2000" b="1" dirty="0" smtClean="0">
                  <a:solidFill>
                    <a:prstClr val="black"/>
                  </a:solidFill>
                  <a:latin typeface="微軟正黑體" panose="020B0604030504040204" pitchFamily="34" charset="-120"/>
                  <a:ea typeface="微軟正黑體" panose="020B0604030504040204" pitchFamily="34" charset="-120"/>
                </a:rPr>
                <a:t>日</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r>
                <a:rPr lang="ja-JP" altLang="en-US" sz="2000" b="1" dirty="0" smtClean="0">
                  <a:solidFill>
                    <a:prstClr val="black"/>
                  </a:solidFill>
                  <a:latin typeface="微軟正黑體" panose="020B0604030504040204" pitchFamily="34" charset="-120"/>
                  <a:ea typeface="微軟正黑體" panose="020B0604030504040204" pitchFamily="34" charset="-120"/>
                </a:rPr>
                <a:t>≀</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r>
                <a:rPr lang="en-US" altLang="zh-TW" sz="2000" b="1" dirty="0" smtClean="0">
                  <a:solidFill>
                    <a:prstClr val="black"/>
                  </a:solidFill>
                  <a:latin typeface="微軟正黑體" panose="020B0604030504040204" pitchFamily="34" charset="-120"/>
                  <a:ea typeface="微軟正黑體" panose="020B0604030504040204" pitchFamily="34" charset="-120"/>
                  <a:cs typeface="Calibri" pitchFamily="34" charset="0"/>
                </a:rPr>
                <a:t>2019</a:t>
              </a:r>
              <a:r>
                <a:rPr lang="zh-TW" altLang="en-US" sz="2000" b="1" dirty="0" smtClean="0">
                  <a:solidFill>
                    <a:prstClr val="black"/>
                  </a:solidFill>
                  <a:latin typeface="微軟正黑體" panose="020B0604030504040204" pitchFamily="34" charset="-120"/>
                  <a:ea typeface="微軟正黑體" panose="020B0604030504040204" pitchFamily="34" charset="-120"/>
                </a:rPr>
                <a:t>年</a:t>
              </a:r>
              <a:r>
                <a:rPr lang="en-US" altLang="zh-TW" sz="2000" b="1" dirty="0">
                  <a:solidFill>
                    <a:prstClr val="black"/>
                  </a:solidFill>
                  <a:latin typeface="微軟正黑體" panose="020B0604030504040204" pitchFamily="34" charset="-120"/>
                  <a:ea typeface="微軟正黑體" panose="020B0604030504040204" pitchFamily="34" charset="-120"/>
                </a:rPr>
                <a:t>3</a:t>
              </a:r>
              <a:r>
                <a:rPr lang="zh-TW" altLang="en-US" sz="2000" b="1" dirty="0" smtClean="0">
                  <a:solidFill>
                    <a:prstClr val="black"/>
                  </a:solidFill>
                  <a:latin typeface="微軟正黑體" panose="020B0604030504040204" pitchFamily="34" charset="-120"/>
                  <a:ea typeface="微軟正黑體" panose="020B0604030504040204" pitchFamily="34" charset="-120"/>
                </a:rPr>
                <a:t>月</a:t>
              </a:r>
              <a:r>
                <a:rPr lang="en-US" altLang="zh-TW" sz="2000" b="1" dirty="0" smtClean="0">
                  <a:solidFill>
                    <a:prstClr val="black"/>
                  </a:solidFill>
                  <a:latin typeface="微軟正黑體" panose="020B0604030504040204" pitchFamily="34" charset="-120"/>
                  <a:ea typeface="微軟正黑體" panose="020B0604030504040204" pitchFamily="34" charset="-120"/>
                </a:rPr>
                <a:t>8</a:t>
              </a:r>
              <a:r>
                <a:rPr lang="zh-TW" altLang="en-US" sz="2000" b="1" dirty="0" smtClean="0">
                  <a:solidFill>
                    <a:prstClr val="black"/>
                  </a:solidFill>
                  <a:latin typeface="微軟正黑體" panose="020B0604030504040204" pitchFamily="34" charset="-120"/>
                  <a:ea typeface="微軟正黑體" panose="020B0604030504040204" pitchFamily="34" charset="-120"/>
                </a:rPr>
                <a:t>日</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r>
                <a:rPr lang="en-US" altLang="ja-JP" sz="2000" b="1" dirty="0">
                  <a:solidFill>
                    <a:srgbClr val="C00000"/>
                  </a:solidFill>
                  <a:latin typeface="微軟正黑體" panose="020B0604030504040204" pitchFamily="34" charset="-120"/>
                  <a:ea typeface="微軟正黑體" panose="020B0604030504040204" pitchFamily="34" charset="-120"/>
                </a:rPr>
                <a:t/>
              </a:r>
              <a:br>
                <a:rPr lang="en-US" altLang="ja-JP" sz="2000" b="1" dirty="0">
                  <a:solidFill>
                    <a:srgbClr val="C00000"/>
                  </a:solidFill>
                  <a:latin typeface="微軟正黑體" panose="020B0604030504040204" pitchFamily="34" charset="-120"/>
                  <a:ea typeface="微軟正黑體" panose="020B0604030504040204" pitchFamily="34" charset="-120"/>
                </a:rPr>
              </a:br>
              <a:r>
                <a:rPr lang="zh-TW" altLang="en-US" sz="1400" b="1" dirty="0" smtClean="0">
                  <a:solidFill>
                    <a:srgbClr val="C00000"/>
                  </a:solidFill>
                  <a:latin typeface="微軟正黑體" panose="020B0604030504040204" pitchFamily="34" charset="-120"/>
                  <a:ea typeface="微軟正黑體" panose="020B0604030504040204" pitchFamily="34" charset="-120"/>
                </a:rPr>
                <a:t>*文件</a:t>
              </a:r>
              <a:r>
                <a:rPr lang="zh-TW" altLang="en-US" sz="1400" b="1" dirty="0">
                  <a:solidFill>
                    <a:srgbClr val="C00000"/>
                  </a:solidFill>
                  <a:latin typeface="微軟正黑體" panose="020B0604030504040204" pitchFamily="34" charset="-120"/>
                  <a:ea typeface="微軟正黑體" panose="020B0604030504040204" pitchFamily="34" charset="-120"/>
                </a:rPr>
                <a:t>須在</a:t>
              </a:r>
              <a:r>
                <a:rPr lang="zh-CN" altLang="en-US" sz="1400" b="1" dirty="0" smtClean="0">
                  <a:solidFill>
                    <a:srgbClr val="C00000"/>
                  </a:solidFill>
                  <a:latin typeface="微軟正黑體" panose="020B0604030504040204" pitchFamily="34" charset="-120"/>
                  <a:ea typeface="微軟正黑體" panose="020B0604030504040204" pitchFamily="34" charset="-120"/>
                </a:rPr>
                <a:t>報名</a:t>
              </a:r>
              <a:r>
                <a:rPr lang="zh-TW" altLang="en-US" sz="1400" b="1" dirty="0" smtClean="0">
                  <a:solidFill>
                    <a:srgbClr val="C00000"/>
                  </a:solidFill>
                  <a:latin typeface="微軟正黑體" panose="020B0604030504040204" pitchFamily="34" charset="-120"/>
                  <a:ea typeface="微軟正黑體" panose="020B0604030504040204" pitchFamily="34" charset="-120"/>
                </a:rPr>
                <a:t>期間內寄</a:t>
              </a:r>
              <a:r>
                <a:rPr lang="zh-TW" altLang="en-US" sz="1400" b="1" dirty="0">
                  <a:solidFill>
                    <a:srgbClr val="C00000"/>
                  </a:solidFill>
                  <a:latin typeface="微軟正黑體" panose="020B0604030504040204" pitchFamily="34" charset="-120"/>
                  <a:ea typeface="微軟正黑體" panose="020B0604030504040204" pitchFamily="34" charset="-120"/>
                </a:rPr>
                <a:t>達</a:t>
              </a:r>
              <a:r>
                <a:rPr lang="zh-CN" altLang="en-US" sz="1400" b="1" dirty="0" smtClean="0">
                  <a:solidFill>
                    <a:srgbClr val="C00000"/>
                  </a:solidFill>
                  <a:latin typeface="微軟正黑體" panose="020B0604030504040204" pitchFamily="34" charset="-120"/>
                  <a:ea typeface="微軟正黑體" panose="020B0604030504040204" pitchFamily="34" charset="-120"/>
                </a:rPr>
                <a:t>日本</a:t>
              </a:r>
              <a:endParaRPr lang="zh-TW" altLang="en-US" sz="1400" b="1" dirty="0" smtClean="0">
                <a:solidFill>
                  <a:srgbClr val="C00000"/>
                </a:solidFill>
                <a:latin typeface="微軟正黑體" panose="020B0604030504040204" pitchFamily="34" charset="-120"/>
                <a:ea typeface="微軟正黑體" panose="020B0604030504040204" pitchFamily="34" charset="-120"/>
              </a:endParaRPr>
            </a:p>
            <a:p>
              <a:pPr algn="ctr"/>
              <a:endParaRPr lang="zh-TW" altLang="en-US" b="1" dirty="0">
                <a:solidFill>
                  <a:srgbClr val="FF0066"/>
                </a:solidFill>
                <a:latin typeface="微軟正黑體" panose="020B0604030504040204" pitchFamily="34" charset="-120"/>
                <a:ea typeface="微軟正黑體" panose="020B0604030504040204" pitchFamily="34" charset="-120"/>
              </a:endParaRPr>
            </a:p>
            <a:p>
              <a:r>
                <a:rPr lang="zh-TW" altLang="en-US" sz="2000" b="1" dirty="0">
                  <a:solidFill>
                    <a:srgbClr val="FF0066"/>
                  </a:solidFill>
                  <a:latin typeface="微軟正黑體" panose="020B0604030504040204" pitchFamily="34" charset="-120"/>
                  <a:ea typeface="微軟正黑體" panose="020B0604030504040204" pitchFamily="34" charset="-120"/>
                </a:rPr>
                <a:t> </a:t>
              </a:r>
              <a:r>
                <a:rPr lang="zh-TW" altLang="en-US" sz="2000" b="1" dirty="0" smtClean="0">
                  <a:solidFill>
                    <a:srgbClr val="FF0066"/>
                  </a:solidFill>
                  <a:latin typeface="微軟正黑體" panose="020B0604030504040204" pitchFamily="34" charset="-120"/>
                  <a:ea typeface="微軟正黑體" panose="020B0604030504040204" pitchFamily="34" charset="-120"/>
                </a:rPr>
                <a:t>      </a:t>
              </a:r>
              <a:endParaRPr lang="en-US" altLang="zh-TW" sz="2000" b="1" dirty="0">
                <a:solidFill>
                  <a:srgbClr val="FF0066"/>
                </a:solidFill>
                <a:latin typeface="微軟正黑體" panose="020B0604030504040204" pitchFamily="34" charset="-120"/>
                <a:ea typeface="微軟正黑體" panose="020B0604030504040204" pitchFamily="34" charset="-120"/>
              </a:endParaRPr>
            </a:p>
          </p:txBody>
        </p:sp>
      </p:grpSp>
      <p:grpSp>
        <p:nvGrpSpPr>
          <p:cNvPr id="9" name="グループ化 8"/>
          <p:cNvGrpSpPr/>
          <p:nvPr/>
        </p:nvGrpSpPr>
        <p:grpSpPr>
          <a:xfrm>
            <a:off x="3000331" y="2172355"/>
            <a:ext cx="4149082" cy="3612231"/>
            <a:chOff x="5340693" y="2147510"/>
            <a:chExt cx="3360154" cy="2396858"/>
          </a:xfrm>
        </p:grpSpPr>
        <p:pic>
          <p:nvPicPr>
            <p:cNvPr id="2969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0693" y="2147510"/>
              <a:ext cx="3360154" cy="239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500917" y="2690567"/>
              <a:ext cx="3039706" cy="1531664"/>
            </a:xfrm>
            <a:prstGeom prst="rect">
              <a:avLst/>
            </a:prstGeom>
            <a:noFill/>
          </p:spPr>
          <p:txBody>
            <a:bodyPr wrap="square" rtlCol="0">
              <a:spAutoFit/>
            </a:bodyPr>
            <a:lstStyle/>
            <a:p>
              <a:pPr algn="ctr"/>
              <a:r>
                <a:rPr lang="zh-TW" altLang="en-US" sz="2000" b="1" dirty="0" smtClean="0">
                  <a:solidFill>
                    <a:prstClr val="black"/>
                  </a:solidFill>
                  <a:latin typeface="微軟正黑體" panose="020B0604030504040204" pitchFamily="34" charset="-120"/>
                  <a:ea typeface="微軟正黑體" panose="020B0604030504040204" pitchFamily="34" charset="-120"/>
                </a:rPr>
                <a:t>面談</a:t>
              </a:r>
              <a:r>
                <a:rPr lang="en-US" altLang="zh-TW" sz="2000" b="1" dirty="0" smtClean="0">
                  <a:solidFill>
                    <a:prstClr val="black"/>
                  </a:solidFill>
                  <a:latin typeface="微軟正黑體" panose="020B0604030504040204" pitchFamily="34" charset="-120"/>
                  <a:ea typeface="微軟正黑體" panose="020B0604030504040204" pitchFamily="34" charset="-120"/>
                </a:rPr>
                <a:t>/</a:t>
              </a:r>
              <a:r>
                <a:rPr lang="zh-TW" altLang="en-US" sz="2000" b="1" dirty="0" smtClean="0">
                  <a:solidFill>
                    <a:prstClr val="black"/>
                  </a:solidFill>
                  <a:latin typeface="微軟正黑體" panose="020B0604030504040204" pitchFamily="34" charset="-120"/>
                  <a:ea typeface="微軟正黑體" panose="020B0604030504040204" pitchFamily="34" charset="-120"/>
                </a:rPr>
                <a:t>面試日期</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r>
                <a:rPr lang="en-US" altLang="zh-TW" sz="2000" b="1" dirty="0" smtClean="0">
                  <a:solidFill>
                    <a:prstClr val="black"/>
                  </a:solidFill>
                  <a:latin typeface="微軟正黑體" panose="020B0604030504040204" pitchFamily="34" charset="-120"/>
                  <a:ea typeface="微軟正黑體" panose="020B0604030504040204" pitchFamily="34" charset="-120"/>
                  <a:cs typeface="Calibri" pitchFamily="34" charset="0"/>
                </a:rPr>
                <a:t>2019</a:t>
              </a:r>
              <a:r>
                <a:rPr lang="zh-TW" altLang="en-US" sz="2000" b="1" dirty="0" smtClean="0">
                  <a:solidFill>
                    <a:prstClr val="black"/>
                  </a:solidFill>
                  <a:latin typeface="微軟正黑體" panose="020B0604030504040204" pitchFamily="34" charset="-120"/>
                  <a:ea typeface="微軟正黑體" panose="020B0604030504040204" pitchFamily="34" charset="-120"/>
                </a:rPr>
                <a:t>年</a:t>
              </a:r>
              <a:r>
                <a:rPr lang="en-US" altLang="zh-TW" sz="2000" b="1" dirty="0" smtClean="0">
                  <a:solidFill>
                    <a:prstClr val="black"/>
                  </a:solidFill>
                  <a:latin typeface="微軟正黑體" panose="020B0604030504040204" pitchFamily="34" charset="-120"/>
                  <a:ea typeface="微軟正黑體" panose="020B0604030504040204" pitchFamily="34" charset="-120"/>
                  <a:cs typeface="Calibri" pitchFamily="34" charset="0"/>
                </a:rPr>
                <a:t>4</a:t>
              </a:r>
              <a:r>
                <a:rPr lang="zh-TW" altLang="en-US" sz="2000" b="1" dirty="0" smtClean="0">
                  <a:solidFill>
                    <a:prstClr val="black"/>
                  </a:solidFill>
                  <a:latin typeface="微軟正黑體" panose="020B0604030504040204" pitchFamily="34" charset="-120"/>
                  <a:ea typeface="微軟正黑體" panose="020B0604030504040204" pitchFamily="34" charset="-120"/>
                </a:rPr>
                <a:t>月</a:t>
              </a:r>
              <a:r>
                <a:rPr lang="en-US" altLang="zh-TW" sz="2000" b="1" dirty="0" smtClean="0">
                  <a:solidFill>
                    <a:prstClr val="black"/>
                  </a:solidFill>
                  <a:latin typeface="微軟正黑體" panose="020B0604030504040204" pitchFamily="34" charset="-120"/>
                  <a:ea typeface="微軟正黑體" panose="020B0604030504040204" pitchFamily="34" charset="-120"/>
                </a:rPr>
                <a:t>13</a:t>
              </a:r>
              <a:r>
                <a:rPr lang="zh-TW" altLang="en-US" sz="2000" b="1" dirty="0" smtClean="0">
                  <a:solidFill>
                    <a:prstClr val="black"/>
                  </a:solidFill>
                  <a:latin typeface="微軟正黑體" panose="020B0604030504040204" pitchFamily="34" charset="-120"/>
                  <a:ea typeface="微軟正黑體" panose="020B0604030504040204" pitchFamily="34" charset="-120"/>
                </a:rPr>
                <a:t>日 </a:t>
              </a:r>
              <a:r>
                <a:rPr lang="zh-TW" altLang="en-US" sz="2000" b="1" dirty="0" smtClean="0">
                  <a:solidFill>
                    <a:prstClr val="black"/>
                  </a:solidFill>
                  <a:latin typeface="微軟正黑體" panose="020B0604030504040204" pitchFamily="34" charset="-120"/>
                  <a:ea typeface="微軟正黑體" panose="020B0604030504040204" pitchFamily="34" charset="-120"/>
                  <a:cs typeface="Calibri" pitchFamily="34" charset="0"/>
                </a:rPr>
                <a:t>或 </a:t>
              </a:r>
              <a:r>
                <a:rPr lang="en-US" altLang="zh-TW" sz="2000" b="1" dirty="0" smtClean="0">
                  <a:solidFill>
                    <a:prstClr val="black"/>
                  </a:solidFill>
                  <a:latin typeface="微軟正黑體" panose="020B0604030504040204" pitchFamily="34" charset="-120"/>
                  <a:ea typeface="微軟正黑體" panose="020B0604030504040204" pitchFamily="34" charset="-120"/>
                  <a:cs typeface="Calibri" pitchFamily="34" charset="0"/>
                </a:rPr>
                <a:t>14</a:t>
              </a:r>
              <a:r>
                <a:rPr lang="zh-TW" altLang="en-US" sz="2000" b="1" dirty="0" smtClean="0">
                  <a:solidFill>
                    <a:prstClr val="black"/>
                  </a:solidFill>
                  <a:latin typeface="微軟正黑體" panose="020B0604030504040204" pitchFamily="34" charset="-120"/>
                  <a:ea typeface="微軟正黑體" panose="020B0604030504040204" pitchFamily="34" charset="-120"/>
                </a:rPr>
                <a:t>日</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endParaRPr lang="en-US" altLang="zh-CN" sz="1600" b="1" dirty="0" smtClean="0">
                <a:solidFill>
                  <a:prstClr val="black"/>
                </a:solidFill>
                <a:latin typeface="微軟正黑體" panose="020B0604030504040204" pitchFamily="34" charset="-120"/>
                <a:ea typeface="微軟正黑體" panose="020B0604030504040204" pitchFamily="34" charset="-120"/>
              </a:endParaRPr>
            </a:p>
            <a:p>
              <a:pPr algn="ctr"/>
              <a:r>
                <a:rPr lang="zh-CN" altLang="en-US" sz="1600" b="1" dirty="0" smtClean="0">
                  <a:solidFill>
                    <a:prstClr val="black"/>
                  </a:solidFill>
                  <a:latin typeface="微軟正黑體" panose="020B0604030504040204" pitchFamily="34" charset="-120"/>
                  <a:ea typeface="微軟正黑體" panose="020B0604030504040204" pitchFamily="34" charset="-120"/>
                </a:rPr>
                <a:t>面試地點</a:t>
              </a:r>
              <a:r>
                <a:rPr lang="ja-JP" altLang="en-US" sz="1600" b="1" dirty="0" smtClean="0">
                  <a:solidFill>
                    <a:prstClr val="black"/>
                  </a:solidFill>
                  <a:latin typeface="微軟正黑體" panose="020B0604030504040204" pitchFamily="34" charset="-120"/>
                  <a:ea typeface="微軟正黑體" panose="020B0604030504040204" pitchFamily="34" charset="-120"/>
                </a:rPr>
                <a:t>：</a:t>
              </a:r>
              <a:r>
                <a:rPr lang="zh-CN" altLang="en-US" sz="1600" b="1" dirty="0" smtClean="0">
                  <a:solidFill>
                    <a:srgbClr val="C00000"/>
                  </a:solidFill>
                  <a:latin typeface="微軟正黑體" panose="020B0604030504040204" pitchFamily="34" charset="-120"/>
                  <a:ea typeface="微軟正黑體" panose="020B0604030504040204" pitchFamily="34" charset="-120"/>
                </a:rPr>
                <a:t>臺北</a:t>
              </a:r>
              <a:r>
                <a:rPr lang="zh-TW" altLang="en-US" sz="1600" b="1" dirty="0" smtClean="0">
                  <a:latin typeface="微軟正黑體" panose="020B0604030504040204" pitchFamily="34" charset="-120"/>
                  <a:ea typeface="微軟正黑體" panose="020B0604030504040204" pitchFamily="34" charset="-120"/>
                </a:rPr>
                <a:t>或</a:t>
              </a:r>
              <a:r>
                <a:rPr lang="zh-TW" altLang="en-US" sz="1600" b="1" dirty="0" smtClean="0">
                  <a:solidFill>
                    <a:srgbClr val="C00000"/>
                  </a:solidFill>
                  <a:latin typeface="微軟正黑體" panose="020B0604030504040204" pitchFamily="34" charset="-120"/>
                  <a:ea typeface="微軟正黑體" panose="020B0604030504040204" pitchFamily="34" charset="-120"/>
                </a:rPr>
                <a:t>在家視訊</a:t>
              </a:r>
              <a:r>
                <a:rPr lang="zh-TW" altLang="en-US" sz="2000" b="1" dirty="0" smtClean="0">
                  <a:solidFill>
                    <a:prstClr val="black"/>
                  </a:solidFill>
                  <a:latin typeface="微軟正黑體" panose="020B0604030504040204" pitchFamily="34" charset="-120"/>
                  <a:ea typeface="微軟正黑體" panose="020B0604030504040204" pitchFamily="34" charset="-120"/>
                </a:rPr>
                <a:t>　 </a:t>
              </a:r>
              <a:r>
                <a:rPr lang="ja-JP" altLang="en-US" sz="2000" b="1" dirty="0" smtClean="0">
                  <a:solidFill>
                    <a:prstClr val="black"/>
                  </a:solidFill>
                  <a:latin typeface="微軟正黑體" panose="020B0604030504040204" pitchFamily="34" charset="-120"/>
                  <a:ea typeface="微軟正黑體" panose="020B0604030504040204" pitchFamily="34" charset="-120"/>
                </a:rPr>
                <a:t>　</a:t>
              </a:r>
              <a:endParaRPr lang="en-US" altLang="ja-JP" sz="2000" b="1" dirty="0" smtClean="0">
                <a:solidFill>
                  <a:prstClr val="black"/>
                </a:solidFill>
                <a:latin typeface="微軟正黑體" panose="020B0604030504040204" pitchFamily="34" charset="-120"/>
                <a:ea typeface="微軟正黑體" panose="020B0604030504040204" pitchFamily="34" charset="-120"/>
              </a:endParaRPr>
            </a:p>
            <a:p>
              <a:pPr algn="ct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a:r>
                <a:rPr lang="zh-TW" altLang="en-US" sz="1400" b="1" dirty="0" smtClean="0">
                  <a:solidFill>
                    <a:srgbClr val="C00000"/>
                  </a:solidFill>
                  <a:latin typeface="微軟正黑體" panose="020B0604030504040204" pitchFamily="34" charset="-120"/>
                  <a:ea typeface="微軟正黑體" panose="020B0604030504040204" pitchFamily="34" charset="-120"/>
                </a:rPr>
                <a:t>*各學部需面試與否、面試地點選項及</a:t>
              </a:r>
              <a:endParaRPr lang="en-US" altLang="zh-TW" sz="1400" b="1" dirty="0" smtClean="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smtClean="0">
                  <a:solidFill>
                    <a:srgbClr val="C00000"/>
                  </a:solidFill>
                  <a:latin typeface="微軟正黑體" panose="020B0604030504040204" pitchFamily="34" charset="-120"/>
                  <a:ea typeface="微軟正黑體" panose="020B0604030504040204" pitchFamily="34" charset="-120"/>
                </a:rPr>
                <a:t>通知方法或有不同，詳細請見簡章。</a:t>
              </a:r>
              <a:endParaRPr lang="en-US" altLang="zh-TW" sz="1400" b="1" dirty="0" smtClean="0">
                <a:solidFill>
                  <a:srgbClr val="C00000"/>
                </a:solidFill>
                <a:latin typeface="微軟正黑體" panose="020B0604030504040204" pitchFamily="34" charset="-120"/>
                <a:ea typeface="微軟正黑體" panose="020B0604030504040204" pitchFamily="34" charset="-120"/>
              </a:endParaRPr>
            </a:p>
          </p:txBody>
        </p:sp>
      </p:grpSp>
      <p:sp>
        <p:nvSpPr>
          <p:cNvPr id="15" name="Rectangle 2"/>
          <p:cNvSpPr>
            <a:spLocks noChangeArrowheads="1"/>
          </p:cNvSpPr>
          <p:nvPr/>
        </p:nvSpPr>
        <p:spPr bwMode="auto">
          <a:xfrm>
            <a:off x="539552" y="691604"/>
            <a:ext cx="6984776" cy="937196"/>
          </a:xfrm>
          <a:prstGeom prst="rect">
            <a:avLst/>
          </a:prstGeom>
          <a:noFill/>
          <a:ln w="9525">
            <a:noFill/>
            <a:miter lim="800000"/>
            <a:headEnd/>
            <a:tailEnd/>
          </a:ln>
        </p:spPr>
        <p:txBody>
          <a:bodyPr wrap="none" anchor="ctr"/>
          <a:lstStyle/>
          <a:p>
            <a:pPr algn="ctr"/>
            <a:r>
              <a:rPr lang="zh-TW" altLang="en-US" sz="3600" b="1" dirty="0" smtClean="0">
                <a:solidFill>
                  <a:srgbClr val="A50B30"/>
                </a:solidFill>
                <a:latin typeface="微軟正黑體" panose="020B0604030504040204" pitchFamily="34" charset="-120"/>
                <a:ea typeface="微軟正黑體" panose="020B0604030504040204" pitchFamily="34" charset="-120"/>
              </a:rPr>
              <a:t>指定校推薦 入學</a:t>
            </a:r>
            <a:r>
              <a:rPr lang="zh-TW" altLang="en-US" sz="3600" b="1" dirty="0">
                <a:solidFill>
                  <a:srgbClr val="A50B30"/>
                </a:solidFill>
                <a:latin typeface="微軟正黑體" panose="020B0604030504040204" pitchFamily="34" charset="-120"/>
                <a:ea typeface="微軟正黑體" panose="020B0604030504040204" pitchFamily="34" charset="-120"/>
              </a:rPr>
              <a:t>考試</a:t>
            </a:r>
            <a:r>
              <a:rPr lang="ja-JP" altLang="en-US" sz="3600" b="1" dirty="0" smtClean="0">
                <a:solidFill>
                  <a:srgbClr val="A50B30"/>
                </a:solidFill>
                <a:latin typeface="微軟正黑體" panose="020B0604030504040204" pitchFamily="34" charset="-120"/>
                <a:ea typeface="微軟正黑體" panose="020B0604030504040204" pitchFamily="34" charset="-120"/>
              </a:rPr>
              <a:t>概要</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sp>
        <p:nvSpPr>
          <p:cNvPr id="16" name="テキスト ボックス 3"/>
          <p:cNvSpPr txBox="1"/>
          <p:nvPr/>
        </p:nvSpPr>
        <p:spPr>
          <a:xfrm>
            <a:off x="6625873" y="1124744"/>
            <a:ext cx="3096344" cy="307777"/>
          </a:xfrm>
          <a:prstGeom prst="rect">
            <a:avLst/>
          </a:prstGeom>
          <a:noFill/>
        </p:spPr>
        <p:txBody>
          <a:bodyPr wrap="square" rtlCol="0">
            <a:spAutoFit/>
          </a:bodyPr>
          <a:lstStyle/>
          <a:p>
            <a:r>
              <a:rPr lang="en-US" altLang="ja-JP" sz="1400" b="1" dirty="0" smtClean="0">
                <a:solidFill>
                  <a:prstClr val="black"/>
                </a:solidFill>
                <a:latin typeface="微軟正黑體" panose="020B0604030504040204" pitchFamily="34" charset="-120"/>
                <a:ea typeface="微軟正黑體" panose="020B0604030504040204" pitchFamily="34" charset="-120"/>
              </a:rPr>
              <a:t>201</a:t>
            </a:r>
            <a:r>
              <a:rPr lang="en-US" altLang="ja-JP" sz="1400" b="1" dirty="0">
                <a:solidFill>
                  <a:prstClr val="black"/>
                </a:solidFill>
                <a:latin typeface="微軟正黑體" panose="020B0604030504040204" pitchFamily="34" charset="-120"/>
                <a:ea typeface="微軟正黑體" panose="020B0604030504040204" pitchFamily="34" charset="-120"/>
              </a:rPr>
              <a:t>9</a:t>
            </a:r>
            <a:r>
              <a:rPr lang="zh-CN" altLang="en-US" sz="1400" b="1" dirty="0" smtClean="0">
                <a:solidFill>
                  <a:prstClr val="black"/>
                </a:solidFill>
                <a:latin typeface="微軟正黑體" panose="020B0604030504040204" pitchFamily="34" charset="-120"/>
                <a:ea typeface="微軟正黑體" panose="020B0604030504040204" pitchFamily="34" charset="-120"/>
              </a:rPr>
              <a:t>年</a:t>
            </a:r>
            <a:r>
              <a:rPr lang="en-US" altLang="zh-CN" sz="1400" b="1" dirty="0" smtClean="0">
                <a:solidFill>
                  <a:prstClr val="black"/>
                </a:solidFill>
                <a:latin typeface="微軟正黑體" panose="020B0604030504040204" pitchFamily="34" charset="-120"/>
                <a:ea typeface="微軟正黑體" panose="020B0604030504040204" pitchFamily="34" charset="-120"/>
              </a:rPr>
              <a:t>9</a:t>
            </a:r>
            <a:r>
              <a:rPr lang="zh-CN" altLang="en-US" sz="1400" b="1" dirty="0" smtClean="0">
                <a:solidFill>
                  <a:prstClr val="black"/>
                </a:solidFill>
                <a:latin typeface="微軟正黑體" panose="020B0604030504040204" pitchFamily="34" charset="-120"/>
                <a:ea typeface="微軟正黑體" panose="020B0604030504040204" pitchFamily="34" charset="-120"/>
              </a:rPr>
              <a:t>月入學</a:t>
            </a:r>
            <a:endParaRPr lang="ja-JP" altLang="en-US" sz="14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14536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45774"/>
            <a:ext cx="9148134" cy="5207562"/>
          </a:xfrm>
          <a:prstGeom prst="rect">
            <a:avLst/>
          </a:prstGeom>
        </p:spPr>
      </p:pic>
      <p:pic>
        <p:nvPicPr>
          <p:cNvPr id="12" name="Picture 7" descr="http://farm4.staticflickr.com/3319/3451888392_1ff802a377_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49938" y="4075158"/>
            <a:ext cx="3239833" cy="216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1235" y="1710863"/>
            <a:ext cx="1820369" cy="22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96150" y="3106705"/>
            <a:ext cx="1893620" cy="87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3706" y="1710863"/>
            <a:ext cx="3230386" cy="263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コンテンツ プレースホルダ 2"/>
          <p:cNvSpPr txBox="1">
            <a:spLocks/>
          </p:cNvSpPr>
          <p:nvPr/>
        </p:nvSpPr>
        <p:spPr bwMode="auto">
          <a:xfrm>
            <a:off x="6370055" y="3992269"/>
            <a:ext cx="2476082" cy="711843"/>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en-US" altLang="ja-JP" sz="4500" b="1" dirty="0">
                <a:solidFill>
                  <a:schemeClr val="bg1"/>
                </a:solidFill>
              </a:rPr>
              <a:t>TOKYO</a:t>
            </a:r>
          </a:p>
        </p:txBody>
      </p:sp>
      <p:pic>
        <p:nvPicPr>
          <p:cNvPr id="6" name="図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01773" y="1710863"/>
            <a:ext cx="1584916" cy="1037439"/>
          </a:xfrm>
          <a:prstGeom prst="rect">
            <a:avLst/>
          </a:prstGeom>
        </p:spPr>
      </p:pic>
      <p:pic>
        <p:nvPicPr>
          <p:cNvPr id="7" name="図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0270" y="4476951"/>
            <a:ext cx="2645647" cy="1758919"/>
          </a:xfrm>
          <a:prstGeom prst="rect">
            <a:avLst/>
          </a:prstGeom>
        </p:spPr>
      </p:pic>
      <p:pic>
        <p:nvPicPr>
          <p:cNvPr id="8" name="図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96150" y="1710863"/>
            <a:ext cx="1893620" cy="1301701"/>
          </a:xfrm>
          <a:prstGeom prst="rect">
            <a:avLst/>
          </a:prstGeom>
        </p:spPr>
      </p:pic>
      <p:pic>
        <p:nvPicPr>
          <p:cNvPr id="24" name="図 11"/>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381464" y="4476951"/>
            <a:ext cx="1260793" cy="176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501773" y="2845926"/>
            <a:ext cx="1562894" cy="113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01772" y="4075158"/>
            <a:ext cx="2140484" cy="296705"/>
          </a:xfrm>
          <a:prstGeom prst="rect">
            <a:avLst/>
          </a:prstGeom>
        </p:spPr>
      </p:pic>
      <p:pic>
        <p:nvPicPr>
          <p:cNvPr id="2" name="図 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33982" y="4456617"/>
            <a:ext cx="1317731" cy="1788239"/>
          </a:xfrm>
          <a:prstGeom prst="rect">
            <a:avLst/>
          </a:prstGeom>
        </p:spPr>
      </p:pic>
      <p:pic>
        <p:nvPicPr>
          <p:cNvPr id="3" name="図 2"/>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740938" y="1436572"/>
            <a:ext cx="4761905" cy="4761905"/>
          </a:xfrm>
          <a:prstGeom prst="rect">
            <a:avLst/>
          </a:prstGeom>
        </p:spPr>
      </p:pic>
    </p:spTree>
    <p:extLst>
      <p:ext uri="{BB962C8B-B14F-4D97-AF65-F5344CB8AC3E}">
        <p14:creationId xmlns:p14="http://schemas.microsoft.com/office/powerpoint/2010/main" val="2403161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303" y="1599398"/>
            <a:ext cx="1623148" cy="14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角丸四角形吹き出し 9"/>
          <p:cNvSpPr/>
          <p:nvPr/>
        </p:nvSpPr>
        <p:spPr>
          <a:xfrm>
            <a:off x="239345" y="1628800"/>
            <a:ext cx="7092280" cy="1465997"/>
          </a:xfrm>
          <a:prstGeom prst="wedgeRoundRectCallout">
            <a:avLst>
              <a:gd name="adj1" fmla="val 53667"/>
              <a:gd name="adj2" fmla="val -12024"/>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nSpc>
                <a:spcPts val="2875"/>
              </a:lnSpc>
              <a:spcBef>
                <a:spcPct val="20000"/>
              </a:spcBef>
              <a:defRPr/>
            </a:pPr>
            <a:r>
              <a:rPr lang="zh-CN" altLang="en-US" sz="2000" b="1" dirty="0">
                <a:solidFill>
                  <a:schemeClr val="tx1"/>
                </a:solidFill>
                <a:latin typeface="Microsoft JhengHei" charset="0"/>
                <a:ea typeface="Microsoft JhengHei" charset="0"/>
                <a:cs typeface="Microsoft JhengHei" charset="0"/>
              </a:rPr>
              <a:t> </a:t>
            </a:r>
            <a:r>
              <a:rPr lang="ja-JP" altLang="en-US" sz="2000" b="1" dirty="0">
                <a:solidFill>
                  <a:schemeClr val="tx1"/>
                </a:solidFill>
                <a:latin typeface="Microsoft JhengHei" charset="0"/>
                <a:ea typeface="Microsoft JhengHei" charset="0"/>
                <a:cs typeface="Microsoft JhengHei" charset="0"/>
              </a:rPr>
              <a:t>◎</a:t>
            </a:r>
            <a:r>
              <a:rPr lang="zh-TW" altLang="en-US" sz="2000" b="1" dirty="0">
                <a:solidFill>
                  <a:srgbClr val="C00000"/>
                </a:solidFill>
                <a:latin typeface="Microsoft JhengHei" charset="0"/>
                <a:ea typeface="Microsoft JhengHei" charset="0"/>
                <a:cs typeface="Microsoft JhengHei" charset="0"/>
              </a:rPr>
              <a:t>招收全世界</a:t>
            </a:r>
            <a:r>
              <a:rPr lang="ja-JP" altLang="en-US" sz="2000" b="1" dirty="0">
                <a:solidFill>
                  <a:srgbClr val="C00000"/>
                </a:solidFill>
                <a:latin typeface="Microsoft JhengHei" charset="0"/>
                <a:ea typeface="Microsoft JhengHei" charset="0"/>
                <a:cs typeface="Microsoft JhengHei" charset="0"/>
              </a:rPr>
              <a:t>學生</a:t>
            </a:r>
            <a:r>
              <a:rPr lang="ja-JP" altLang="en-US" sz="2000" b="1" dirty="0">
                <a:solidFill>
                  <a:schemeClr val="tx1"/>
                </a:solidFill>
                <a:latin typeface="Microsoft JhengHei" charset="0"/>
                <a:ea typeface="Microsoft JhengHei" charset="0"/>
                <a:cs typeface="Microsoft JhengHei" charset="0"/>
              </a:rPr>
              <a:t>，報</a:t>
            </a:r>
            <a:r>
              <a:rPr lang="zh-TW" altLang="en-US" sz="2000" b="1" dirty="0">
                <a:solidFill>
                  <a:schemeClr val="tx1"/>
                </a:solidFill>
                <a:latin typeface="Microsoft JhengHei" charset="0"/>
                <a:ea typeface="Microsoft JhengHei" charset="0"/>
                <a:cs typeface="Microsoft JhengHei" charset="0"/>
              </a:rPr>
              <a:t>考方</a:t>
            </a:r>
            <a:r>
              <a:rPr lang="ja-JP" altLang="en-US" sz="2000" b="1" dirty="0">
                <a:solidFill>
                  <a:schemeClr val="tx1"/>
                </a:solidFill>
                <a:latin typeface="Microsoft JhengHei" charset="0"/>
                <a:ea typeface="Microsoft JhengHei" charset="0"/>
                <a:cs typeface="Microsoft JhengHei" charset="0"/>
              </a:rPr>
              <a:t>式</a:t>
            </a:r>
            <a:r>
              <a:rPr lang="zh-TW" altLang="en-US" sz="2000" b="1" dirty="0">
                <a:solidFill>
                  <a:schemeClr val="tx1"/>
                </a:solidFill>
                <a:latin typeface="Microsoft JhengHei" charset="0"/>
                <a:ea typeface="Microsoft JhengHei" charset="0"/>
                <a:cs typeface="Microsoft JhengHei" charset="0"/>
              </a:rPr>
              <a:t>不以國籍</a:t>
            </a:r>
            <a:r>
              <a:rPr lang="ja-JP" altLang="en-US" sz="2000" b="1" dirty="0">
                <a:solidFill>
                  <a:schemeClr val="tx1"/>
                </a:solidFill>
                <a:latin typeface="Microsoft JhengHei" charset="0"/>
                <a:ea typeface="Microsoft JhengHei" charset="0"/>
                <a:cs typeface="Microsoft JhengHei" charset="0"/>
              </a:rPr>
              <a:t>區分</a:t>
            </a:r>
            <a:r>
              <a:rPr lang="zh-TW" altLang="en-US" sz="2000" b="1" dirty="0">
                <a:solidFill>
                  <a:schemeClr val="tx1"/>
                </a:solidFill>
                <a:latin typeface="Microsoft JhengHei" charset="0"/>
                <a:ea typeface="Microsoft JhengHei" charset="0"/>
                <a:cs typeface="Microsoft JhengHei" charset="0"/>
              </a:rPr>
              <a:t>。</a:t>
            </a:r>
            <a:r>
              <a:rPr lang="ja-JP" altLang="en-US" sz="2000" b="1" dirty="0">
                <a:solidFill>
                  <a:schemeClr val="accent4"/>
                </a:solidFill>
                <a:latin typeface="Microsoft JhengHei" charset="0"/>
                <a:ea typeface="Microsoft JhengHei" charset="0"/>
                <a:cs typeface="Microsoft JhengHei" charset="0"/>
              </a:rPr>
              <a:t>  </a:t>
            </a:r>
          </a:p>
          <a:p>
            <a:pPr>
              <a:lnSpc>
                <a:spcPts val="2875"/>
              </a:lnSpc>
              <a:spcBef>
                <a:spcPct val="20000"/>
              </a:spcBef>
              <a:defRPr/>
            </a:pPr>
            <a:r>
              <a:rPr lang="zh-CN" altLang="en-US" sz="2000" b="1" dirty="0">
                <a:solidFill>
                  <a:schemeClr val="tx1"/>
                </a:solidFill>
                <a:latin typeface="Microsoft JhengHei" charset="0"/>
                <a:ea typeface="Microsoft JhengHei" charset="0"/>
                <a:cs typeface="Microsoft JhengHei" charset="0"/>
              </a:rPr>
              <a:t> </a:t>
            </a:r>
            <a:r>
              <a:rPr lang="ja-JP" altLang="en-US" sz="2000" b="1" dirty="0">
                <a:solidFill>
                  <a:schemeClr val="tx1"/>
                </a:solidFill>
                <a:latin typeface="Microsoft JhengHei" charset="0"/>
                <a:ea typeface="Microsoft JhengHei" charset="0"/>
                <a:cs typeface="Microsoft JhengHei" charset="0"/>
              </a:rPr>
              <a:t>◎以</a:t>
            </a:r>
            <a:r>
              <a:rPr lang="ja-JP" altLang="en-US" sz="2000" b="1" dirty="0">
                <a:solidFill>
                  <a:srgbClr val="C00000"/>
                </a:solidFill>
                <a:latin typeface="Microsoft JhengHei" charset="0"/>
                <a:ea typeface="Microsoft JhengHei" charset="0"/>
                <a:cs typeface="Microsoft JhengHei" charset="0"/>
              </a:rPr>
              <a:t>書面審查</a:t>
            </a:r>
            <a:r>
              <a:rPr lang="ja-JP" altLang="en-US" sz="2000" b="1" dirty="0">
                <a:solidFill>
                  <a:schemeClr val="tx1"/>
                </a:solidFill>
                <a:latin typeface="Microsoft JhengHei" charset="0"/>
                <a:ea typeface="Microsoft JhengHei" charset="0"/>
                <a:cs typeface="Microsoft JhengHei" charset="0"/>
              </a:rPr>
              <a:t>及</a:t>
            </a:r>
            <a:r>
              <a:rPr lang="ja-JP" altLang="en-US" sz="2000" b="1" dirty="0">
                <a:solidFill>
                  <a:srgbClr val="C00000"/>
                </a:solidFill>
                <a:latin typeface="Microsoft JhengHei" charset="0"/>
                <a:ea typeface="Microsoft JhengHei" charset="0"/>
                <a:cs typeface="Microsoft JhengHei" charset="0"/>
              </a:rPr>
              <a:t>面試</a:t>
            </a:r>
            <a:r>
              <a:rPr lang="ja-JP" altLang="en-US" sz="1200" b="1" dirty="0" smtClean="0">
                <a:solidFill>
                  <a:schemeClr val="tx1"/>
                </a:solidFill>
                <a:latin typeface="Microsoft JhengHei" charset="0"/>
                <a:ea typeface="Microsoft JhengHei" charset="0"/>
                <a:cs typeface="Microsoft JhengHei" charset="0"/>
              </a:rPr>
              <a:t>（</a:t>
            </a:r>
            <a:r>
              <a:rPr lang="zh-TW" altLang="en-US" sz="1200" b="1" dirty="0" smtClean="0">
                <a:solidFill>
                  <a:schemeClr val="tx1"/>
                </a:solidFill>
                <a:latin typeface="Microsoft JhengHei" charset="0"/>
                <a:ea typeface="Microsoft JhengHei" charset="0"/>
                <a:cs typeface="Microsoft JhengHei" charset="0"/>
              </a:rPr>
              <a:t>僅被通知須面試者須再參加面試</a:t>
            </a:r>
            <a:r>
              <a:rPr lang="ja-JP" altLang="en-US" sz="1200" b="1" dirty="0" smtClean="0">
                <a:solidFill>
                  <a:schemeClr val="tx1"/>
                </a:solidFill>
                <a:latin typeface="Microsoft JhengHei" charset="0"/>
                <a:ea typeface="Microsoft JhengHei" charset="0"/>
                <a:cs typeface="Microsoft JhengHei" charset="0"/>
              </a:rPr>
              <a:t>）</a:t>
            </a:r>
            <a:r>
              <a:rPr lang="zh-TW" altLang="en-US" sz="1600" b="1" dirty="0" smtClean="0">
                <a:solidFill>
                  <a:schemeClr val="tx1"/>
                </a:solidFill>
                <a:latin typeface="Microsoft JhengHei" charset="0"/>
                <a:ea typeface="Microsoft JhengHei" charset="0"/>
                <a:cs typeface="Microsoft JhengHei" charset="0"/>
              </a:rPr>
              <a:t> </a:t>
            </a:r>
            <a:r>
              <a:rPr lang="zh-TW" altLang="en-US" sz="2000" b="1" dirty="0" smtClean="0">
                <a:solidFill>
                  <a:schemeClr val="tx1"/>
                </a:solidFill>
                <a:latin typeface="Microsoft JhengHei" charset="0"/>
                <a:ea typeface="Microsoft JhengHei" charset="0"/>
                <a:cs typeface="Microsoft JhengHei" charset="0"/>
              </a:rPr>
              <a:t>共</a:t>
            </a:r>
            <a:r>
              <a:rPr lang="ja-JP" altLang="en-US" sz="2000" b="1" dirty="0" smtClean="0">
                <a:solidFill>
                  <a:schemeClr val="tx1"/>
                </a:solidFill>
                <a:latin typeface="Microsoft JhengHei" charset="0"/>
                <a:ea typeface="Microsoft JhengHei" charset="0"/>
                <a:cs typeface="Microsoft JhengHei" charset="0"/>
              </a:rPr>
              <a:t>兩</a:t>
            </a:r>
            <a:r>
              <a:rPr lang="zh-TW" altLang="en-US" sz="2000" b="1" dirty="0">
                <a:solidFill>
                  <a:schemeClr val="tx1"/>
                </a:solidFill>
                <a:latin typeface="Microsoft JhengHei" charset="0"/>
                <a:ea typeface="Microsoft JhengHei" charset="0"/>
                <a:cs typeface="Microsoft JhengHei" charset="0"/>
              </a:rPr>
              <a:t>關</a:t>
            </a:r>
            <a:r>
              <a:rPr lang="ja-JP" altLang="en-US" sz="2000" b="1" dirty="0">
                <a:solidFill>
                  <a:schemeClr val="tx1"/>
                </a:solidFill>
                <a:latin typeface="Microsoft JhengHei" charset="0"/>
                <a:ea typeface="Microsoft JhengHei" charset="0"/>
                <a:cs typeface="Microsoft JhengHei" charset="0"/>
              </a:rPr>
              <a:t>進行選考</a:t>
            </a:r>
            <a:r>
              <a:rPr lang="ja-JP" altLang="en-US" sz="2000" b="1" dirty="0" smtClean="0">
                <a:solidFill>
                  <a:schemeClr val="tx1"/>
                </a:solidFill>
                <a:latin typeface="Microsoft JhengHei" charset="0"/>
                <a:ea typeface="Microsoft JhengHei" charset="0"/>
                <a:cs typeface="Microsoft JhengHei" charset="0"/>
              </a:rPr>
              <a:t>。</a:t>
            </a:r>
            <a:endParaRPr lang="ja-JP" altLang="en-US" sz="2000" b="1" dirty="0">
              <a:solidFill>
                <a:schemeClr val="tx1"/>
              </a:solidFill>
              <a:latin typeface="Microsoft JhengHei" charset="0"/>
              <a:ea typeface="Microsoft JhengHei" charset="0"/>
              <a:cs typeface="Microsoft JhengHei" charset="0"/>
            </a:endParaRPr>
          </a:p>
        </p:txBody>
      </p:sp>
      <p:sp>
        <p:nvSpPr>
          <p:cNvPr id="6" name="正方形/長方形 5"/>
          <p:cNvSpPr/>
          <p:nvPr/>
        </p:nvSpPr>
        <p:spPr>
          <a:xfrm>
            <a:off x="0" y="-93836"/>
            <a:ext cx="1764266" cy="369332"/>
          </a:xfrm>
          <a:prstGeom prst="rect">
            <a:avLst/>
          </a:prstGeom>
        </p:spPr>
        <p:txBody>
          <a:bodyPr wrap="none">
            <a:spAutoFit/>
          </a:bodyPr>
          <a:lstStyle/>
          <a:p>
            <a:r>
              <a:rPr lang="en-US" altLang="zh-CN" dirty="0" smtClean="0">
                <a:solidFill>
                  <a:schemeClr val="bg1"/>
                </a:solidFill>
              </a:rPr>
              <a:t>Admissions</a:t>
            </a:r>
            <a:r>
              <a:rPr lang="zh-CN" altLang="en-US" dirty="0" smtClean="0">
                <a:solidFill>
                  <a:schemeClr val="bg1"/>
                </a:solidFill>
              </a:rPr>
              <a:t> </a:t>
            </a:r>
            <a:r>
              <a:rPr lang="en-US" altLang="zh-CN" dirty="0" smtClean="0">
                <a:solidFill>
                  <a:schemeClr val="bg1"/>
                </a:solidFill>
              </a:rPr>
              <a:t>–AO-</a:t>
            </a:r>
            <a:endParaRPr lang="ja-JP" altLang="en-US" dirty="0">
              <a:solidFill>
                <a:schemeClr val="bg1"/>
              </a:solidFill>
            </a:endParaRPr>
          </a:p>
        </p:txBody>
      </p:sp>
      <p:grpSp>
        <p:nvGrpSpPr>
          <p:cNvPr id="2" name="群組 1"/>
          <p:cNvGrpSpPr/>
          <p:nvPr/>
        </p:nvGrpSpPr>
        <p:grpSpPr>
          <a:xfrm>
            <a:off x="633264" y="691604"/>
            <a:ext cx="8835280" cy="937196"/>
            <a:chOff x="633264" y="691604"/>
            <a:chExt cx="8835280" cy="937196"/>
          </a:xfrm>
        </p:grpSpPr>
        <p:sp>
          <p:nvSpPr>
            <p:cNvPr id="9" name="Rectangle 2"/>
            <p:cNvSpPr>
              <a:spLocks noChangeArrowheads="1"/>
            </p:cNvSpPr>
            <p:nvPr/>
          </p:nvSpPr>
          <p:spPr bwMode="auto">
            <a:xfrm>
              <a:off x="633264" y="691604"/>
              <a:ext cx="6984776" cy="937196"/>
            </a:xfrm>
            <a:prstGeom prst="rect">
              <a:avLst/>
            </a:prstGeom>
            <a:noFill/>
            <a:ln w="9525">
              <a:noFill/>
              <a:miter lim="800000"/>
              <a:headEnd/>
              <a:tailEnd/>
            </a:ln>
          </p:spPr>
          <p:txBody>
            <a:bodyPr wrap="none" anchor="ctr"/>
            <a:lstStyle/>
            <a:p>
              <a:pPr algn="ctr"/>
              <a:r>
                <a:rPr lang="en-US" altLang="zh-TW" sz="3600" b="1" dirty="0" smtClean="0">
                  <a:solidFill>
                    <a:srgbClr val="A50B30"/>
                  </a:solidFill>
                  <a:latin typeface="微軟正黑體" panose="020B0604030504040204" pitchFamily="34" charset="-120"/>
                  <a:ea typeface="微軟正黑體" panose="020B0604030504040204" pitchFamily="34" charset="-120"/>
                </a:rPr>
                <a:t>AO</a:t>
              </a:r>
              <a:r>
                <a:rPr lang="zh-TW" altLang="en-US" sz="3600" b="1" dirty="0" smtClean="0">
                  <a:solidFill>
                    <a:srgbClr val="A50B30"/>
                  </a:solidFill>
                  <a:latin typeface="微軟正黑體" panose="020B0604030504040204" pitchFamily="34" charset="-120"/>
                  <a:ea typeface="微軟正黑體" panose="020B0604030504040204" pitchFamily="34" charset="-120"/>
                </a:rPr>
                <a:t>方式 入學</a:t>
              </a:r>
              <a:r>
                <a:rPr lang="zh-TW" altLang="en-US" sz="3600" b="1" dirty="0">
                  <a:solidFill>
                    <a:srgbClr val="A50B30"/>
                  </a:solidFill>
                  <a:latin typeface="微軟正黑體" panose="020B0604030504040204" pitchFamily="34" charset="-120"/>
                  <a:ea typeface="微軟正黑體" panose="020B0604030504040204" pitchFamily="34" charset="-120"/>
                </a:rPr>
                <a:t>考試</a:t>
              </a:r>
              <a:r>
                <a:rPr lang="ja-JP" altLang="en-US" sz="3600" b="1" dirty="0" smtClean="0">
                  <a:solidFill>
                    <a:srgbClr val="A50B30"/>
                  </a:solidFill>
                  <a:latin typeface="微軟正黑體" panose="020B0604030504040204" pitchFamily="34" charset="-120"/>
                  <a:ea typeface="微軟正黑體" panose="020B0604030504040204" pitchFamily="34" charset="-120"/>
                </a:rPr>
                <a:t>概要</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sp>
          <p:nvSpPr>
            <p:cNvPr id="11" name="テキスト ボックス 3"/>
            <p:cNvSpPr txBox="1"/>
            <p:nvPr/>
          </p:nvSpPr>
          <p:spPr>
            <a:xfrm>
              <a:off x="6372200" y="1112617"/>
              <a:ext cx="3096344" cy="307777"/>
            </a:xfrm>
            <a:prstGeom prst="rect">
              <a:avLst/>
            </a:prstGeom>
            <a:noFill/>
          </p:spPr>
          <p:txBody>
            <a:bodyPr wrap="square" rtlCol="0">
              <a:spAutoFit/>
            </a:bodyPr>
            <a:lstStyle/>
            <a:p>
              <a:r>
                <a:rPr lang="en-US" altLang="ja-JP" sz="1400" b="1" dirty="0" smtClean="0">
                  <a:latin typeface="微軟正黑體" panose="020B0604030504040204" pitchFamily="34" charset="-120"/>
                  <a:ea typeface="微軟正黑體" panose="020B0604030504040204" pitchFamily="34" charset="-120"/>
                </a:rPr>
                <a:t>201</a:t>
              </a:r>
              <a:r>
                <a:rPr lang="en-US" altLang="zh-TW" sz="1400" b="1" dirty="0">
                  <a:latin typeface="微軟正黑體" panose="020B0604030504040204" pitchFamily="34" charset="-120"/>
                  <a:ea typeface="微軟正黑體" panose="020B0604030504040204" pitchFamily="34" charset="-120"/>
                </a:rPr>
                <a:t>9</a:t>
              </a:r>
              <a:r>
                <a:rPr lang="zh-CN" altLang="en-US" sz="1400" b="1" dirty="0" smtClean="0">
                  <a:latin typeface="微軟正黑體" panose="020B0604030504040204" pitchFamily="34" charset="-120"/>
                  <a:ea typeface="微軟正黑體" panose="020B0604030504040204" pitchFamily="34" charset="-120"/>
                </a:rPr>
                <a:t>年</a:t>
              </a:r>
              <a:r>
                <a:rPr lang="en-US" altLang="zh-CN" sz="1400" b="1" dirty="0" smtClean="0">
                  <a:latin typeface="微軟正黑體" panose="020B0604030504040204" pitchFamily="34" charset="-120"/>
                  <a:ea typeface="微軟正黑體" panose="020B0604030504040204" pitchFamily="34" charset="-120"/>
                </a:rPr>
                <a:t>9</a:t>
              </a:r>
              <a:r>
                <a:rPr lang="zh-CN" altLang="en-US" sz="1400" b="1" dirty="0" smtClean="0">
                  <a:latin typeface="微軟正黑體" panose="020B0604030504040204" pitchFamily="34" charset="-120"/>
                  <a:ea typeface="微軟正黑體" panose="020B0604030504040204" pitchFamily="34" charset="-120"/>
                </a:rPr>
                <a:t>月入學</a:t>
              </a:r>
              <a:endParaRPr lang="ja-JP" altLang="en-US" sz="1400" b="1" dirty="0">
                <a:latin typeface="微軟正黑體" panose="020B0604030504040204" pitchFamily="34" charset="-120"/>
                <a:ea typeface="微軟正黑體" panose="020B0604030504040204" pitchFamily="34" charset="-120"/>
              </a:endParaRPr>
            </a:p>
          </p:txBody>
        </p:sp>
      </p:grpSp>
      <p:graphicFrame>
        <p:nvGraphicFramePr>
          <p:cNvPr id="12" name="表格 11"/>
          <p:cNvGraphicFramePr>
            <a:graphicFrameLocks noGrp="1"/>
          </p:cNvGraphicFramePr>
          <p:nvPr>
            <p:extLst>
              <p:ext uri="{D42A27DB-BD31-4B8C-83A1-F6EECF244321}">
                <p14:modId xmlns:p14="http://schemas.microsoft.com/office/powerpoint/2010/main" val="1053013291"/>
              </p:ext>
            </p:extLst>
          </p:nvPr>
        </p:nvGraphicFramePr>
        <p:xfrm>
          <a:off x="254052" y="3202734"/>
          <a:ext cx="8437111" cy="3240363"/>
        </p:xfrm>
        <a:graphic>
          <a:graphicData uri="http://schemas.openxmlformats.org/drawingml/2006/table">
            <a:tbl>
              <a:tblPr firstRow="1" bandRow="1">
                <a:tableStyleId>{21E4AEA4-8DFA-4A89-87EB-49C32662AFE0}</a:tableStyleId>
              </a:tblPr>
              <a:tblGrid>
                <a:gridCol w="3108519"/>
                <a:gridCol w="3744416"/>
                <a:gridCol w="1584176"/>
              </a:tblGrid>
              <a:tr h="429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u="none" strike="noStrike" cap="none" normalizeH="0" baseline="0" dirty="0" smtClean="0">
                          <a:ln>
                            <a:noFill/>
                          </a:ln>
                          <a:effectLst/>
                          <a:latin typeface="微軟正黑體" panose="020B0604030504040204" pitchFamily="34" charset="-120"/>
                          <a:ea typeface="微軟正黑體" panose="020B0604030504040204" pitchFamily="34" charset="-120"/>
                        </a:rPr>
                        <a:t>學部</a:t>
                      </a:r>
                      <a:endParaRPr kumimoji="1" lang="zh-TW" altLang="en-US" sz="20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Microsoft JhengHei"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u="none" strike="noStrike" cap="none" normalizeH="0" baseline="0" dirty="0" smtClean="0">
                          <a:ln>
                            <a:noFill/>
                          </a:ln>
                          <a:effectLst/>
                          <a:latin typeface="微軟正黑體" panose="020B0604030504040204" pitchFamily="34" charset="-120"/>
                          <a:ea typeface="微軟正黑體" panose="020B0604030504040204" pitchFamily="34" charset="-120"/>
                        </a:rPr>
                        <a:t>招收</a:t>
                      </a:r>
                      <a:r>
                        <a:rPr kumimoji="1" lang="ja-JP" altLang="en-US" sz="2000" b="1" u="none" strike="noStrike" cap="none" normalizeH="0" baseline="0" dirty="0" smtClean="0">
                          <a:ln>
                            <a:noFill/>
                          </a:ln>
                          <a:effectLst/>
                          <a:latin typeface="微軟正黑體" panose="020B0604030504040204" pitchFamily="34" charset="-120"/>
                          <a:ea typeface="微軟正黑體" panose="020B0604030504040204" pitchFamily="34" charset="-120"/>
                        </a:rPr>
                        <a:t>名額</a:t>
                      </a:r>
                      <a:endParaRPr kumimoji="1" lang="ja-JP" altLang="en-US" sz="20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Microsoft JhengHei"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u="none" strike="noStrike" cap="none" normalizeH="0" baseline="0" dirty="0" smtClean="0">
                          <a:ln>
                            <a:noFill/>
                          </a:ln>
                          <a:effectLst/>
                          <a:latin typeface="微軟正黑體" panose="020B0604030504040204" pitchFamily="34" charset="-120"/>
                          <a:ea typeface="微軟正黑體" panose="020B0604030504040204" pitchFamily="34" charset="-120"/>
                        </a:rPr>
                        <a:t>入學</a:t>
                      </a:r>
                      <a:r>
                        <a:rPr kumimoji="1" lang="zh-TW" altLang="en-US" sz="2000" b="1" u="none" strike="noStrike" cap="none" normalizeH="0" baseline="0" dirty="0" smtClean="0">
                          <a:ln>
                            <a:noFill/>
                          </a:ln>
                          <a:effectLst/>
                          <a:latin typeface="微軟正黑體" panose="020B0604030504040204" pitchFamily="34" charset="-120"/>
                          <a:ea typeface="微軟正黑體" panose="020B0604030504040204" pitchFamily="34" charset="-120"/>
                        </a:rPr>
                        <a:t>時</a:t>
                      </a:r>
                      <a:r>
                        <a:rPr kumimoji="1" lang="ja-JP" altLang="en-US" sz="2000" b="1" u="none" strike="noStrike" cap="none" normalizeH="0" baseline="0" dirty="0" smtClean="0">
                          <a:ln>
                            <a:noFill/>
                          </a:ln>
                          <a:effectLst/>
                          <a:latin typeface="微軟正黑體" panose="020B0604030504040204" pitchFamily="34" charset="-120"/>
                          <a:ea typeface="微軟正黑體" panose="020B0604030504040204" pitchFamily="34" charset="-120"/>
                        </a:rPr>
                        <a:t>期</a:t>
                      </a:r>
                      <a:endParaRPr kumimoji="1" lang="ja-JP" altLang="en-US" sz="20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Microsoft JhengHei" charset="0"/>
                      </a:endParaRPr>
                    </a:p>
                  </a:txBody>
                  <a:tcPr anchor="ctr"/>
                </a:tc>
              </a:tr>
              <a:tr h="401607">
                <a:tc>
                  <a:txBody>
                    <a:bodyPr/>
                    <a:lstStyle/>
                    <a:p>
                      <a:pPr algn="ctr"/>
                      <a:r>
                        <a:rPr lang="zh-TW" altLang="en-US" b="1" dirty="0" smtClean="0">
                          <a:latin typeface="微軟正黑體" panose="020B0604030504040204" pitchFamily="34" charset="-120"/>
                          <a:ea typeface="微軟正黑體" panose="020B0604030504040204" pitchFamily="34" charset="-120"/>
                        </a:rPr>
                        <a:t>政治經濟學部</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100</a:t>
                      </a:r>
                      <a:r>
                        <a:rPr lang="zh-TW" altLang="en-US" b="1" dirty="0" smtClean="0">
                          <a:latin typeface="微軟正黑體" panose="020B0604030504040204" pitchFamily="34" charset="-120"/>
                          <a:ea typeface="微軟正黑體" panose="020B0604030504040204" pitchFamily="34" charset="-120"/>
                        </a:rPr>
                        <a:t>名</a:t>
                      </a:r>
                      <a:endParaRPr lang="zh-TW" altLang="en-US" b="1" dirty="0">
                        <a:latin typeface="微軟正黑體" panose="020B0604030504040204" pitchFamily="34" charset="-120"/>
                        <a:ea typeface="微軟正黑體" panose="020B0604030504040204" pitchFamily="34" charset="-120"/>
                      </a:endParaRPr>
                    </a:p>
                  </a:txBody>
                  <a:tcPr/>
                </a:tc>
                <a:tc rowSpan="3">
                  <a:txBody>
                    <a:bodyPr/>
                    <a:lstStyle/>
                    <a:p>
                      <a:pPr algn="ctr"/>
                      <a:r>
                        <a:rPr lang="en-US" altLang="zh-TW" b="1" dirty="0" smtClean="0">
                          <a:latin typeface="微軟正黑體" panose="020B0604030504040204" pitchFamily="34" charset="-120"/>
                          <a:ea typeface="微軟正黑體" panose="020B0604030504040204" pitchFamily="34" charset="-120"/>
                        </a:rPr>
                        <a:t>9</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tc>
              </a:tr>
              <a:tr h="401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800" b="1" u="none" strike="noStrike" cap="none" normalizeH="0" baseline="0" dirty="0" smtClean="0">
                          <a:ln>
                            <a:noFill/>
                          </a:ln>
                          <a:effectLst/>
                          <a:latin typeface="微軟正黑體" panose="020B0604030504040204" pitchFamily="34" charset="-120"/>
                          <a:ea typeface="微軟正黑體" panose="020B0604030504040204" pitchFamily="34" charset="-120"/>
                        </a:rPr>
                        <a:t>基幹</a:t>
                      </a:r>
                      <a:r>
                        <a:rPr kumimoji="1" lang="ja-JP" altLang="en-US" sz="1800" b="1"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1" lang="zh-TW" altLang="en-US" sz="1800" b="1" u="none" strike="noStrike" cap="none" normalizeH="0" baseline="0" dirty="0" smtClean="0">
                          <a:ln>
                            <a:noFill/>
                          </a:ln>
                          <a:effectLst/>
                          <a:latin typeface="微軟正黑體" panose="020B0604030504040204" pitchFamily="34" charset="-120"/>
                          <a:ea typeface="微軟正黑體" panose="020B0604030504040204" pitchFamily="34" charset="-120"/>
                        </a:rPr>
                        <a:t>創造</a:t>
                      </a:r>
                      <a:r>
                        <a:rPr kumimoji="1" lang="ja-JP" altLang="en-US" sz="1800" b="1"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1" lang="zh-TW" altLang="en-US" sz="1800" b="1" u="none" strike="noStrike" cap="none" normalizeH="0" baseline="0" dirty="0" smtClean="0">
                          <a:ln>
                            <a:noFill/>
                          </a:ln>
                          <a:effectLst/>
                          <a:latin typeface="微軟正黑體" panose="020B0604030504040204" pitchFamily="34" charset="-120"/>
                          <a:ea typeface="微軟正黑體" panose="020B0604030504040204" pitchFamily="34" charset="-120"/>
                        </a:rPr>
                        <a:t>先進理工學部</a:t>
                      </a:r>
                      <a:endParaRPr kumimoji="1" lang="zh-TW" altLang="en-US"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icrosoft JhengHei" charset="0"/>
                      </a:endParaRPr>
                    </a:p>
                  </a:txBody>
                  <a:tcPr/>
                </a:tc>
                <a:tc>
                  <a:txBody>
                    <a:bodyPr/>
                    <a:lstStyle/>
                    <a:p>
                      <a:pPr algn="ctr"/>
                      <a:r>
                        <a:rPr lang="zh-TW" altLang="en-US" sz="1800" b="1" dirty="0" smtClean="0">
                          <a:latin typeface="微軟正黑體" panose="020B0604030504040204" pitchFamily="34" charset="-120"/>
                          <a:ea typeface="微軟正黑體" panose="020B0604030504040204" pitchFamily="34" charset="-120"/>
                        </a:rPr>
                        <a:t>基幹</a:t>
                      </a:r>
                      <a:r>
                        <a:rPr lang="en-US" altLang="zh-TW" sz="1800" b="1" dirty="0" smtClean="0">
                          <a:latin typeface="微軟正黑體" panose="020B0604030504040204" pitchFamily="34" charset="-120"/>
                          <a:ea typeface="微軟正黑體" panose="020B0604030504040204" pitchFamily="34" charset="-120"/>
                        </a:rPr>
                        <a:t>30</a:t>
                      </a:r>
                      <a:r>
                        <a:rPr lang="zh-TW" altLang="en-US" sz="1800" b="1" dirty="0" smtClean="0">
                          <a:latin typeface="微軟正黑體" panose="020B0604030504040204" pitchFamily="34" charset="-120"/>
                          <a:ea typeface="微軟正黑體" panose="020B0604030504040204" pitchFamily="34" charset="-120"/>
                        </a:rPr>
                        <a:t>名、創造</a:t>
                      </a:r>
                      <a:r>
                        <a:rPr lang="en-US" altLang="zh-TW" sz="1800" b="1" dirty="0" smtClean="0">
                          <a:latin typeface="微軟正黑體" panose="020B0604030504040204" pitchFamily="34" charset="-120"/>
                          <a:ea typeface="微軟正黑體" panose="020B0604030504040204" pitchFamily="34" charset="-120"/>
                        </a:rPr>
                        <a:t>30</a:t>
                      </a:r>
                      <a:r>
                        <a:rPr lang="zh-TW" altLang="en-US" sz="1800" b="1" dirty="0" smtClean="0">
                          <a:latin typeface="微軟正黑體" panose="020B0604030504040204" pitchFamily="34" charset="-120"/>
                          <a:ea typeface="微軟正黑體" panose="020B0604030504040204" pitchFamily="34" charset="-120"/>
                        </a:rPr>
                        <a:t>名、先進</a:t>
                      </a:r>
                      <a:r>
                        <a:rPr lang="en-US" altLang="zh-TW" sz="1800" b="1" dirty="0" smtClean="0">
                          <a:latin typeface="微軟正黑體" panose="020B0604030504040204" pitchFamily="34" charset="-120"/>
                          <a:ea typeface="微軟正黑體" panose="020B0604030504040204" pitchFamily="34" charset="-120"/>
                        </a:rPr>
                        <a:t>20</a:t>
                      </a:r>
                      <a:r>
                        <a:rPr lang="zh-TW" altLang="en-US" sz="1800" b="1" dirty="0" smtClean="0">
                          <a:latin typeface="微軟正黑體" panose="020B0604030504040204" pitchFamily="34" charset="-120"/>
                          <a:ea typeface="微軟正黑體" panose="020B0604030504040204" pitchFamily="34" charset="-120"/>
                        </a:rPr>
                        <a:t>名</a:t>
                      </a:r>
                      <a:endParaRPr lang="zh-TW" altLang="en-US" sz="1800" b="1" dirty="0">
                        <a:latin typeface="微軟正黑體" panose="020B0604030504040204" pitchFamily="34" charset="-120"/>
                        <a:ea typeface="微軟正黑體" panose="020B0604030504040204" pitchFamily="34" charset="-120"/>
                      </a:endParaRPr>
                    </a:p>
                  </a:txBody>
                  <a:tcPr/>
                </a:tc>
                <a:tc vMerge="1">
                  <a:txBody>
                    <a:bodyPr/>
                    <a:lstStyle/>
                    <a:p>
                      <a:endParaRPr lang="zh-TW" altLang="en-US"/>
                    </a:p>
                  </a:txBody>
                  <a:tcPr/>
                </a:tc>
              </a:tr>
              <a:tr h="401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800" b="1" u="none" strike="noStrike" cap="none" normalizeH="0" baseline="0" dirty="0" smtClean="0">
                          <a:ln>
                            <a:noFill/>
                          </a:ln>
                          <a:effectLst/>
                          <a:latin typeface="微軟正黑體" panose="020B0604030504040204" pitchFamily="34" charset="-120"/>
                          <a:ea typeface="微軟正黑體" panose="020B0604030504040204" pitchFamily="34" charset="-120"/>
                        </a:rPr>
                        <a:t>文化構想學部</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15</a:t>
                      </a:r>
                      <a:r>
                        <a:rPr lang="zh-TW" altLang="en-US" b="1" dirty="0" smtClean="0">
                          <a:latin typeface="微軟正黑體" panose="020B0604030504040204" pitchFamily="34" charset="-120"/>
                          <a:ea typeface="微軟正黑體" panose="020B0604030504040204" pitchFamily="34" charset="-120"/>
                        </a:rPr>
                        <a:t>名</a:t>
                      </a:r>
                      <a:endParaRPr lang="zh-TW" altLang="en-US" b="1" dirty="0">
                        <a:latin typeface="微軟正黑體" panose="020B0604030504040204" pitchFamily="34" charset="-120"/>
                        <a:ea typeface="微軟正黑體" panose="020B0604030504040204" pitchFamily="34" charset="-120"/>
                      </a:endParaRPr>
                    </a:p>
                  </a:txBody>
                  <a:tcPr/>
                </a:tc>
                <a:tc vMerge="1">
                  <a:txBody>
                    <a:bodyPr/>
                    <a:lstStyle/>
                    <a:p>
                      <a:endParaRPr lang="zh-TW" altLang="en-US" dirty="0"/>
                    </a:p>
                  </a:txBody>
                  <a:tcPr/>
                </a:tc>
              </a:tr>
              <a:tr h="40160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800" b="1" u="none" strike="noStrike" cap="none" normalizeH="0" baseline="0" dirty="0" smtClean="0">
                          <a:ln>
                            <a:noFill/>
                          </a:ln>
                          <a:effectLst/>
                          <a:latin typeface="微軟正黑體" panose="020B0604030504040204" pitchFamily="34" charset="-120"/>
                          <a:ea typeface="微軟正黑體" panose="020B0604030504040204" pitchFamily="34" charset="-120"/>
                        </a:rPr>
                        <a:t>社會科學部</a:t>
                      </a:r>
                      <a:endParaRPr kumimoji="1" lang="zh-TW" altLang="en-US"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icrosoft JhengHei" charset="0"/>
                      </a:endParaRPr>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40</a:t>
                      </a:r>
                      <a:r>
                        <a:rPr lang="zh-TW" altLang="en-US" b="1" dirty="0" smtClean="0">
                          <a:latin typeface="微軟正黑體" panose="020B0604030504040204" pitchFamily="34" charset="-120"/>
                          <a:ea typeface="微軟正黑體" panose="020B0604030504040204" pitchFamily="34" charset="-120"/>
                        </a:rPr>
                        <a:t>名</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9</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tc>
              </a:tr>
              <a:tr h="401607">
                <a:tc vMerge="1">
                  <a:txBody>
                    <a:bodyPr/>
                    <a:lstStyle/>
                    <a:p>
                      <a:endParaRPr lang="zh-TW" altLang="en-US" dirty="0"/>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5</a:t>
                      </a:r>
                      <a:r>
                        <a:rPr lang="zh-TW" altLang="en-US" b="1" dirty="0" smtClean="0">
                          <a:latin typeface="微軟正黑體" panose="020B0604030504040204" pitchFamily="34" charset="-120"/>
                          <a:ea typeface="微軟正黑體" panose="020B0604030504040204" pitchFamily="34" charset="-120"/>
                        </a:rPr>
                        <a:t>名</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4</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tc>
              </a:tr>
              <a:tr h="40160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800" b="1" u="none" strike="noStrike" cap="none" normalizeH="0" baseline="0" dirty="0" smtClean="0">
                          <a:ln>
                            <a:noFill/>
                          </a:ln>
                          <a:effectLst/>
                          <a:latin typeface="微軟正黑體" panose="020B0604030504040204" pitchFamily="34" charset="-120"/>
                          <a:ea typeface="微軟正黑體" panose="020B0604030504040204" pitchFamily="34" charset="-120"/>
                        </a:rPr>
                        <a:t>國際教養學部</a:t>
                      </a:r>
                      <a:endParaRPr kumimoji="1" lang="zh-TW" altLang="en-US"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icrosoft JhengHei" charset="0"/>
                      </a:endParaRPr>
                    </a:p>
                  </a:txBody>
                  <a:tcPr>
                    <a:solidFill>
                      <a:srgbClr val="E8D0D0"/>
                    </a:solidFill>
                  </a:tcPr>
                </a:tc>
                <a:tc>
                  <a:txBody>
                    <a:bodyPr/>
                    <a:lstStyle/>
                    <a:p>
                      <a:pPr algn="ctr"/>
                      <a:r>
                        <a:rPr lang="en-US" altLang="zh-TW" b="1" dirty="0" smtClean="0">
                          <a:latin typeface="微軟正黑體" panose="020B0604030504040204" pitchFamily="34" charset="-120"/>
                          <a:ea typeface="微軟正黑體" panose="020B0604030504040204" pitchFamily="34" charset="-120"/>
                        </a:rPr>
                        <a:t>125</a:t>
                      </a:r>
                      <a:r>
                        <a:rPr lang="zh-TW" altLang="en-US" b="1" dirty="0" smtClean="0">
                          <a:latin typeface="微軟正黑體" panose="020B0604030504040204" pitchFamily="34" charset="-120"/>
                          <a:ea typeface="微軟正黑體" panose="020B0604030504040204" pitchFamily="34" charset="-120"/>
                        </a:rPr>
                        <a:t>名</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9</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tc>
              </a:tr>
              <a:tr h="401607">
                <a:tc vMerge="1">
                  <a:txBody>
                    <a:bodyPr/>
                    <a:lstStyle/>
                    <a:p>
                      <a:endParaRPr lang="zh-TW" altLang="en-US" dirty="0"/>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100</a:t>
                      </a:r>
                      <a:r>
                        <a:rPr lang="zh-TW" altLang="en-US" b="1" dirty="0" smtClean="0">
                          <a:latin typeface="微軟正黑體" panose="020B0604030504040204" pitchFamily="34" charset="-120"/>
                          <a:ea typeface="微軟正黑體" panose="020B0604030504040204" pitchFamily="34" charset="-120"/>
                        </a:rPr>
                        <a:t>名</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gn="ctr"/>
                      <a:r>
                        <a:rPr lang="en-US" altLang="zh-TW" b="1" dirty="0" smtClean="0">
                          <a:latin typeface="微軟正黑體" panose="020B0604030504040204" pitchFamily="34" charset="-120"/>
                          <a:ea typeface="微軟正黑體" panose="020B0604030504040204" pitchFamily="34" charset="-120"/>
                        </a:rPr>
                        <a:t>4</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19" name="グループ化 18"/>
          <p:cNvGrpSpPr/>
          <p:nvPr/>
        </p:nvGrpSpPr>
        <p:grpSpPr>
          <a:xfrm>
            <a:off x="4736323" y="1618991"/>
            <a:ext cx="3672408" cy="1045477"/>
            <a:chOff x="443431" y="1287004"/>
            <a:chExt cx="4320480" cy="912101"/>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31" y="1287004"/>
              <a:ext cx="4320480" cy="912101"/>
            </a:xfrm>
            <a:prstGeom prst="rect">
              <a:avLst/>
            </a:prstGeom>
          </p:spPr>
        </p:pic>
        <p:sp>
          <p:nvSpPr>
            <p:cNvPr id="12" name="テキスト ボックス 11"/>
            <p:cNvSpPr txBox="1"/>
            <p:nvPr/>
          </p:nvSpPr>
          <p:spPr>
            <a:xfrm>
              <a:off x="634276" y="1388484"/>
              <a:ext cx="3606065" cy="402768"/>
            </a:xfrm>
            <a:prstGeom prst="rect">
              <a:avLst/>
            </a:prstGeom>
            <a:noFill/>
          </p:spPr>
          <p:txBody>
            <a:bodyPr wrap="square" rtlCol="0">
              <a:spAutoFit/>
            </a:bodyPr>
            <a:lstStyle/>
            <a:p>
              <a:pPr lvl="0" algn="ctr"/>
              <a:r>
                <a:rPr lang="en-US" altLang="ja-JP" sz="2400" b="1" dirty="0">
                  <a:solidFill>
                    <a:prstClr val="black"/>
                  </a:solidFill>
                  <a:latin typeface="微軟正黑體" panose="020B0604030504040204" pitchFamily="34" charset="-120"/>
                  <a:ea typeface="微軟正黑體" panose="020B0604030504040204" pitchFamily="34" charset="-120"/>
                </a:rPr>
                <a:t>Application Form</a:t>
              </a:r>
              <a:endParaRPr lang="ja-JP" altLang="en-US" sz="2400" b="1" dirty="0">
                <a:solidFill>
                  <a:prstClr val="black"/>
                </a:solidFill>
                <a:latin typeface="微軟正黑體" panose="020B0604030504040204" pitchFamily="34" charset="-120"/>
                <a:ea typeface="微軟正黑體" panose="020B0604030504040204" pitchFamily="34" charset="-120"/>
              </a:endParaRPr>
            </a:p>
          </p:txBody>
        </p:sp>
      </p:grpSp>
      <p:grpSp>
        <p:nvGrpSpPr>
          <p:cNvPr id="20" name="グループ化 19"/>
          <p:cNvGrpSpPr/>
          <p:nvPr/>
        </p:nvGrpSpPr>
        <p:grpSpPr>
          <a:xfrm>
            <a:off x="4611595" y="2650298"/>
            <a:ext cx="3764436" cy="1045477"/>
            <a:chOff x="143880" y="2157966"/>
            <a:chExt cx="4421244" cy="912101"/>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45" y="2157966"/>
              <a:ext cx="4320479" cy="912101"/>
            </a:xfrm>
            <a:prstGeom prst="rect">
              <a:avLst/>
            </a:prstGeom>
          </p:spPr>
        </p:pic>
        <p:sp>
          <p:nvSpPr>
            <p:cNvPr id="13" name="正方形/長方形 12"/>
            <p:cNvSpPr/>
            <p:nvPr/>
          </p:nvSpPr>
          <p:spPr>
            <a:xfrm>
              <a:off x="143880" y="2285511"/>
              <a:ext cx="3922021" cy="375917"/>
            </a:xfrm>
            <a:prstGeom prst="rect">
              <a:avLst/>
            </a:prstGeom>
          </p:spPr>
          <p:txBody>
            <a:bodyPr wrap="none">
              <a:spAutoFit/>
            </a:bodyPr>
            <a:lstStyle/>
            <a:p>
              <a:pPr lvl="0" algn="ctr"/>
              <a:r>
                <a:rPr lang="zh-TW" altLang="en-US" sz="2200" b="1" dirty="0" smtClean="0">
                  <a:solidFill>
                    <a:prstClr val="black"/>
                  </a:solidFill>
                  <a:latin typeface="微軟正黑體" panose="020B0604030504040204" pitchFamily="34" charset="-120"/>
                  <a:ea typeface="微軟正黑體" panose="020B0604030504040204" pitchFamily="34" charset="-120"/>
                </a:rPr>
                <a:t>   志望理由書</a:t>
              </a:r>
              <a:r>
                <a:rPr lang="en-US" altLang="ja-JP" sz="1700" b="1" dirty="0" smtClean="0">
                  <a:solidFill>
                    <a:prstClr val="black"/>
                  </a:solidFill>
                  <a:latin typeface="微軟正黑體" panose="020B0604030504040204" pitchFamily="34" charset="-120"/>
                  <a:ea typeface="微軟正黑體" panose="020B0604030504040204" pitchFamily="34" charset="-120"/>
                </a:rPr>
                <a:t>(English Essay)</a:t>
              </a:r>
              <a:endParaRPr lang="ja-JP" altLang="en-US" sz="1700" b="1" dirty="0">
                <a:solidFill>
                  <a:prstClr val="black"/>
                </a:solidFill>
                <a:latin typeface="微軟正黑體" panose="020B0604030504040204" pitchFamily="34" charset="-120"/>
                <a:ea typeface="微軟正黑體" panose="020B0604030504040204" pitchFamily="34" charset="-120"/>
              </a:endParaRPr>
            </a:p>
          </p:txBody>
        </p:sp>
      </p:grpSp>
      <p:grpSp>
        <p:nvGrpSpPr>
          <p:cNvPr id="28" name="グループ化 27"/>
          <p:cNvGrpSpPr/>
          <p:nvPr/>
        </p:nvGrpSpPr>
        <p:grpSpPr>
          <a:xfrm>
            <a:off x="775366" y="1556792"/>
            <a:ext cx="3718544" cy="1168016"/>
            <a:chOff x="835454" y="2678687"/>
            <a:chExt cx="3718544" cy="1168016"/>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54" y="2678687"/>
              <a:ext cx="3718544" cy="1168016"/>
            </a:xfrm>
            <a:prstGeom prst="rect">
              <a:avLst/>
            </a:prstGeom>
          </p:spPr>
        </p:pic>
        <p:sp>
          <p:nvSpPr>
            <p:cNvPr id="14" name="正方形/長方形 13"/>
            <p:cNvSpPr/>
            <p:nvPr/>
          </p:nvSpPr>
          <p:spPr>
            <a:xfrm>
              <a:off x="1386499" y="2822788"/>
              <a:ext cx="2339102" cy="461665"/>
            </a:xfrm>
            <a:prstGeom prst="rect">
              <a:avLst/>
            </a:prstGeom>
          </p:spPr>
          <p:txBody>
            <a:bodyPr wrap="none">
              <a:spAutoFit/>
            </a:bodyPr>
            <a:lstStyle/>
            <a:p>
              <a:pPr lvl="0"/>
              <a:r>
                <a:rPr lang="zh-TW" altLang="en-US" sz="2400" b="1" dirty="0" smtClean="0">
                  <a:solidFill>
                    <a:prstClr val="black"/>
                  </a:solidFill>
                  <a:latin typeface="微軟正黑體" panose="020B0604030504040204" pitchFamily="34" charset="-120"/>
                  <a:ea typeface="微軟正黑體" panose="020B0604030504040204" pitchFamily="34" charset="-120"/>
                </a:rPr>
                <a:t>預定畢業證</a:t>
              </a:r>
              <a:r>
                <a:rPr lang="zh-TW" altLang="en-US" sz="2400" b="1" dirty="0">
                  <a:solidFill>
                    <a:prstClr val="black"/>
                  </a:solidFill>
                  <a:latin typeface="微軟正黑體" panose="020B0604030504040204" pitchFamily="34" charset="-120"/>
                  <a:ea typeface="微軟正黑體" panose="020B0604030504040204" pitchFamily="34" charset="-120"/>
                </a:rPr>
                <a:t>明書</a:t>
              </a:r>
              <a:endParaRPr lang="ja-JP" altLang="en-US" sz="2400" b="1" dirty="0">
                <a:solidFill>
                  <a:prstClr val="black"/>
                </a:solidFill>
                <a:latin typeface="微軟正黑體" panose="020B0604030504040204" pitchFamily="34" charset="-120"/>
                <a:ea typeface="微軟正黑體" panose="020B0604030504040204" pitchFamily="34" charset="-120"/>
              </a:endParaRPr>
            </a:p>
          </p:txBody>
        </p:sp>
      </p:grpSp>
      <p:grpSp>
        <p:nvGrpSpPr>
          <p:cNvPr id="23" name="グループ化 22"/>
          <p:cNvGrpSpPr/>
          <p:nvPr/>
        </p:nvGrpSpPr>
        <p:grpSpPr>
          <a:xfrm>
            <a:off x="4654000" y="4724079"/>
            <a:ext cx="3681425" cy="1193040"/>
            <a:chOff x="270727" y="4944936"/>
            <a:chExt cx="4332027" cy="1191748"/>
          </a:xfrm>
        </p:grpSpPr>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727" y="4944936"/>
              <a:ext cx="4332027" cy="1191748"/>
            </a:xfrm>
            <a:prstGeom prst="rect">
              <a:avLst/>
            </a:prstGeom>
          </p:spPr>
        </p:pic>
        <p:sp>
          <p:nvSpPr>
            <p:cNvPr id="17" name="正方形/長方形 16"/>
            <p:cNvSpPr/>
            <p:nvPr/>
          </p:nvSpPr>
          <p:spPr>
            <a:xfrm>
              <a:off x="404837" y="4968913"/>
              <a:ext cx="3637867" cy="953073"/>
            </a:xfrm>
            <a:prstGeom prst="rect">
              <a:avLst/>
            </a:prstGeom>
          </p:spPr>
          <p:txBody>
            <a:bodyPr wrap="square">
              <a:spAutoFit/>
            </a:bodyPr>
            <a:lstStyle/>
            <a:p>
              <a:pPr lvl="0"/>
              <a:r>
                <a:rPr lang="zh-TW" altLang="en-US" sz="2000" b="1" dirty="0" smtClean="0">
                  <a:solidFill>
                    <a:prstClr val="black"/>
                  </a:solidFill>
                  <a:latin typeface="微軟正黑體" panose="020B0604030504040204" pitchFamily="34" charset="-120"/>
                  <a:ea typeface="微軟正黑體" panose="020B0604030504040204" pitchFamily="34" charset="-120"/>
                </a:rPr>
                <a:t>學科能力測驗</a:t>
              </a:r>
              <a:r>
                <a:rPr lang="en-US" altLang="zh-TW" sz="2000" b="1" dirty="0" smtClean="0">
                  <a:solidFill>
                    <a:prstClr val="black"/>
                  </a:solidFill>
                  <a:latin typeface="微軟正黑體" panose="020B0604030504040204" pitchFamily="34" charset="-120"/>
                  <a:ea typeface="微軟正黑體" panose="020B0604030504040204" pitchFamily="34" charset="-120"/>
                </a:rPr>
                <a:t>/</a:t>
              </a:r>
              <a:r>
                <a:rPr lang="en-US" altLang="zh-CN" sz="2000" b="1" dirty="0" smtClean="0">
                  <a:solidFill>
                    <a:prstClr val="black"/>
                  </a:solidFill>
                  <a:latin typeface="微軟正黑體" panose="020B0604030504040204" pitchFamily="34" charset="-120"/>
                  <a:ea typeface="微軟正黑體" panose="020B0604030504040204" pitchFamily="34" charset="-120"/>
                </a:rPr>
                <a:t>SAT</a:t>
              </a:r>
              <a:r>
                <a:rPr lang="zh-TW" altLang="en-US" sz="1200" b="1" dirty="0" smtClean="0">
                  <a:solidFill>
                    <a:prstClr val="black"/>
                  </a:solidFill>
                  <a:latin typeface="微軟正黑體" panose="020B0604030504040204" pitchFamily="34" charset="-120"/>
                  <a:ea typeface="微軟正黑體" panose="020B0604030504040204" pitchFamily="34" charset="-120"/>
                </a:rPr>
                <a:t>等大考成績</a:t>
              </a:r>
              <a:endParaRPr lang="en-US" altLang="zh-TW" sz="1200" b="1" dirty="0" smtClean="0">
                <a:solidFill>
                  <a:prstClr val="black"/>
                </a:solidFill>
                <a:latin typeface="微軟正黑體" panose="020B0604030504040204" pitchFamily="34" charset="-120"/>
                <a:ea typeface="微軟正黑體" panose="020B0604030504040204" pitchFamily="34" charset="-120"/>
              </a:endParaRPr>
            </a:p>
            <a:p>
              <a:r>
                <a:rPr lang="en-US" altLang="ja-JP" sz="1200" b="1" dirty="0" smtClean="0">
                  <a:solidFill>
                    <a:srgbClr val="FF0000"/>
                  </a:solidFill>
                  <a:latin typeface="微軟正黑體" panose="020B0604030504040204" pitchFamily="34" charset="-120"/>
                  <a:ea typeface="微軟正黑體" panose="020B0604030504040204" pitchFamily="34" charset="-120"/>
                </a:rPr>
                <a:t>※</a:t>
              </a:r>
              <a:r>
                <a:rPr lang="zh-TW" altLang="en-US" sz="1200" b="1" dirty="0" smtClean="0">
                  <a:solidFill>
                    <a:srgbClr val="FF0000"/>
                  </a:solidFill>
                  <a:latin typeface="微軟正黑體" panose="020B0604030504040204" pitchFamily="34" charset="-120"/>
                  <a:ea typeface="微軟正黑體" panose="020B0604030504040204" pitchFamily="34" charset="-120"/>
                </a:rPr>
                <a:t>具體接受的考試種類，請參</a:t>
              </a:r>
              <a:r>
                <a:rPr lang="zh-TW" altLang="en-US" sz="1200" b="1" dirty="0">
                  <a:solidFill>
                    <a:srgbClr val="FF0000"/>
                  </a:solidFill>
                  <a:latin typeface="微軟正黑體" panose="020B0604030504040204" pitchFamily="34" charset="-120"/>
                  <a:ea typeface="微軟正黑體" panose="020B0604030504040204" pitchFamily="34" charset="-120"/>
                </a:rPr>
                <a:t>閱</a:t>
              </a:r>
              <a:r>
                <a:rPr lang="zh-TW" altLang="en-US" sz="1200" b="1" dirty="0" smtClean="0">
                  <a:solidFill>
                    <a:srgbClr val="FF0000"/>
                  </a:solidFill>
                  <a:latin typeface="微軟正黑體" panose="020B0604030504040204" pitchFamily="34" charset="-120"/>
                  <a:ea typeface="微軟正黑體" panose="020B0604030504040204" pitchFamily="34" charset="-120"/>
                </a:rPr>
                <a:t>各學部公告之報名簡章。</a:t>
              </a:r>
              <a:endParaRPr lang="ja-JP" altLang="en-US" sz="1200" b="1" dirty="0">
                <a:solidFill>
                  <a:srgbClr val="FF0000"/>
                </a:solidFill>
                <a:latin typeface="微軟正黑體" panose="020B0604030504040204" pitchFamily="34" charset="-120"/>
                <a:ea typeface="微軟正黑體" panose="020B0604030504040204" pitchFamily="34" charset="-120"/>
              </a:endParaRPr>
            </a:p>
            <a:p>
              <a:pPr lvl="0"/>
              <a:r>
                <a:rPr lang="en-US" altLang="ja-JP" sz="1200" b="1" dirty="0" smtClean="0">
                  <a:solidFill>
                    <a:prstClr val="black"/>
                  </a:solidFill>
                  <a:latin typeface="微軟正黑體" panose="020B0604030504040204" pitchFamily="34" charset="-120"/>
                  <a:ea typeface="微軟正黑體" panose="020B0604030504040204" pitchFamily="34" charset="-120"/>
                </a:rPr>
                <a:t> </a:t>
              </a:r>
              <a:endParaRPr lang="ja-JP" altLang="en-US" sz="1200" b="1" dirty="0">
                <a:solidFill>
                  <a:prstClr val="black"/>
                </a:solidFill>
                <a:latin typeface="微軟正黑體" panose="020B0604030504040204" pitchFamily="34" charset="-120"/>
                <a:ea typeface="微軟正黑體" panose="020B0604030504040204" pitchFamily="34" charset="-120"/>
              </a:endParaRPr>
            </a:p>
          </p:txBody>
        </p:sp>
      </p:grpSp>
      <p:pic>
        <p:nvPicPr>
          <p:cNvPr id="11" name="図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840" y="3714806"/>
            <a:ext cx="3678604" cy="1041974"/>
          </a:xfrm>
          <a:prstGeom prst="rect">
            <a:avLst/>
          </a:prstGeom>
        </p:spPr>
      </p:pic>
      <p:sp>
        <p:nvSpPr>
          <p:cNvPr id="18" name="正方形/長方形 17"/>
          <p:cNvSpPr/>
          <p:nvPr/>
        </p:nvSpPr>
        <p:spPr>
          <a:xfrm>
            <a:off x="4736323" y="3827814"/>
            <a:ext cx="4116623" cy="523220"/>
          </a:xfrm>
          <a:prstGeom prst="rect">
            <a:avLst/>
          </a:prstGeom>
        </p:spPr>
        <p:txBody>
          <a:bodyPr wrap="square">
            <a:spAutoFit/>
          </a:bodyPr>
          <a:lstStyle/>
          <a:p>
            <a:pPr lvl="0"/>
            <a:r>
              <a:rPr lang="en-US" altLang="ja-JP" sz="1600" b="1" dirty="0" smtClean="0">
                <a:solidFill>
                  <a:prstClr val="black"/>
                </a:solidFill>
                <a:latin typeface="微軟正黑體" panose="020B0604030504040204" pitchFamily="34" charset="-120"/>
                <a:ea typeface="微軟正黑體" panose="020B0604030504040204" pitchFamily="34" charset="-120"/>
              </a:rPr>
              <a:t>TOFEL </a:t>
            </a:r>
            <a:r>
              <a:rPr lang="en-US" altLang="ja-JP" sz="1600" b="1" dirty="0" err="1" smtClean="0">
                <a:solidFill>
                  <a:prstClr val="black"/>
                </a:solidFill>
                <a:latin typeface="微軟正黑體" panose="020B0604030504040204" pitchFamily="34" charset="-120"/>
                <a:ea typeface="微軟正黑體" panose="020B0604030504040204" pitchFamily="34" charset="-120"/>
              </a:rPr>
              <a:t>iBT</a:t>
            </a:r>
            <a:r>
              <a:rPr lang="ja-JP" altLang="en-US" sz="1600" b="1" dirty="0" smtClean="0">
                <a:solidFill>
                  <a:prstClr val="black"/>
                </a:solidFill>
                <a:latin typeface="微軟正黑體" panose="020B0604030504040204" pitchFamily="34" charset="-120"/>
                <a:ea typeface="微軟正黑體" panose="020B0604030504040204" pitchFamily="34" charset="-120"/>
              </a:rPr>
              <a:t>、</a:t>
            </a:r>
            <a:r>
              <a:rPr lang="en-US" altLang="ja-JP" sz="1600" b="1" dirty="0" smtClean="0">
                <a:solidFill>
                  <a:prstClr val="black"/>
                </a:solidFill>
                <a:latin typeface="微軟正黑體" panose="020B0604030504040204" pitchFamily="34" charset="-120"/>
                <a:ea typeface="微軟正黑體" panose="020B0604030504040204" pitchFamily="34" charset="-120"/>
              </a:rPr>
              <a:t>IELTS Academic</a:t>
            </a:r>
            <a:r>
              <a:rPr lang="zh-TW" altLang="en-US" sz="1600" b="1" dirty="0" smtClean="0">
                <a:solidFill>
                  <a:prstClr val="black"/>
                </a:solidFill>
                <a:latin typeface="微軟正黑體" panose="020B0604030504040204" pitchFamily="34" charset="-120"/>
                <a:ea typeface="微軟正黑體" panose="020B0604030504040204" pitchFamily="34" charset="-120"/>
              </a:rPr>
              <a:t>等</a:t>
            </a:r>
            <a:endParaRPr lang="en-US" altLang="ja-JP" sz="1600" b="1" dirty="0" smtClean="0">
              <a:solidFill>
                <a:prstClr val="black"/>
              </a:solidFill>
              <a:latin typeface="微軟正黑體" panose="020B0604030504040204" pitchFamily="34" charset="-120"/>
              <a:ea typeface="微軟正黑體" panose="020B0604030504040204" pitchFamily="34" charset="-120"/>
            </a:endParaRPr>
          </a:p>
          <a:p>
            <a:r>
              <a:rPr lang="en-US" altLang="ja-JP" sz="1200" b="1" dirty="0" smtClean="0">
                <a:solidFill>
                  <a:srgbClr val="FF0000"/>
                </a:solidFill>
                <a:latin typeface="微軟正黑體" panose="020B0604030504040204" pitchFamily="34" charset="-120"/>
                <a:ea typeface="微軟正黑體" panose="020B0604030504040204" pitchFamily="34" charset="-120"/>
              </a:rPr>
              <a:t>※</a:t>
            </a:r>
            <a:r>
              <a:rPr lang="zh-TW" altLang="en-US" sz="1200" b="1" dirty="0" smtClean="0">
                <a:solidFill>
                  <a:srgbClr val="FF0000"/>
                </a:solidFill>
                <a:latin typeface="微軟正黑體" panose="020B0604030504040204" pitchFamily="34" charset="-120"/>
                <a:ea typeface="微軟正黑體" panose="020B0604030504040204" pitchFamily="34" charset="-120"/>
              </a:rPr>
              <a:t>各學部接受英檢種類＆有效期限不同</a:t>
            </a:r>
            <a:endParaRPr lang="ja-JP" altLang="en-US" sz="1200" b="1" dirty="0">
              <a:solidFill>
                <a:srgbClr val="FF0000"/>
              </a:solidFill>
              <a:latin typeface="微軟正黑體" panose="020B0604030504040204" pitchFamily="34" charset="-120"/>
              <a:ea typeface="微軟正黑體" panose="020B0604030504040204" pitchFamily="34" charset="-120"/>
            </a:endParaRPr>
          </a:p>
        </p:txBody>
      </p:sp>
      <p:grpSp>
        <p:nvGrpSpPr>
          <p:cNvPr id="27" name="グループ化 26"/>
          <p:cNvGrpSpPr/>
          <p:nvPr/>
        </p:nvGrpSpPr>
        <p:grpSpPr>
          <a:xfrm>
            <a:off x="763775" y="4732406"/>
            <a:ext cx="3550611" cy="952110"/>
            <a:chOff x="4556420" y="5280759"/>
            <a:chExt cx="4332201" cy="914576"/>
          </a:xfrm>
        </p:grpSpPr>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420" y="5280759"/>
              <a:ext cx="4332201" cy="914576"/>
            </a:xfrm>
            <a:prstGeom prst="rect">
              <a:avLst/>
            </a:prstGeom>
          </p:spPr>
        </p:pic>
        <p:sp>
          <p:nvSpPr>
            <p:cNvPr id="26" name="正方形/長方形 25"/>
            <p:cNvSpPr/>
            <p:nvPr/>
          </p:nvSpPr>
          <p:spPr>
            <a:xfrm>
              <a:off x="5983428" y="5405781"/>
              <a:ext cx="1300685" cy="390908"/>
            </a:xfrm>
            <a:prstGeom prst="rect">
              <a:avLst/>
            </a:prstGeom>
          </p:spPr>
          <p:txBody>
            <a:bodyPr wrap="none">
              <a:spAutoFit/>
            </a:bodyPr>
            <a:lstStyle/>
            <a:p>
              <a:pPr lvl="0" algn="ctr">
                <a:defRPr/>
              </a:pPr>
              <a:r>
                <a:rPr lang="zh-TW" altLang="en-US" sz="2400" b="1" dirty="0" smtClean="0">
                  <a:solidFill>
                    <a:prstClr val="black"/>
                  </a:solidFill>
                  <a:latin typeface="微軟正黑體" panose="020B0604030504040204" pitchFamily="34" charset="-120"/>
                  <a:ea typeface="微軟正黑體" panose="020B0604030504040204" pitchFamily="34" charset="-120"/>
                </a:rPr>
                <a:t>推薦函</a:t>
              </a:r>
              <a:endParaRPr lang="ja-JP" altLang="en-US" sz="2400" b="1" dirty="0">
                <a:solidFill>
                  <a:prstClr val="black"/>
                </a:solidFill>
                <a:latin typeface="微軟正黑體" panose="020B0604030504040204" pitchFamily="34" charset="-120"/>
                <a:ea typeface="微軟正黑體" panose="020B0604030504040204" pitchFamily="34" charset="-120"/>
              </a:endParaRPr>
            </a:p>
          </p:txBody>
        </p:sp>
      </p:grpSp>
      <p:sp>
        <p:nvSpPr>
          <p:cNvPr id="31" name="テキスト ボックス 6"/>
          <p:cNvSpPr txBox="1">
            <a:spLocks noChangeArrowheads="1"/>
          </p:cNvSpPr>
          <p:nvPr/>
        </p:nvSpPr>
        <p:spPr bwMode="auto">
          <a:xfrm>
            <a:off x="1933331" y="5997907"/>
            <a:ext cx="7524328" cy="400110"/>
          </a:xfrm>
          <a:prstGeom prst="rect">
            <a:avLst/>
          </a:prstGeom>
          <a:noFill/>
          <a:ln w="9525">
            <a:noFill/>
            <a:miter lim="800000"/>
            <a:headEnd/>
            <a:tailEnd/>
          </a:ln>
        </p:spPr>
        <p:txBody>
          <a:bodyPr wrap="square">
            <a:spAutoFit/>
          </a:bodyPr>
          <a:lstStyle/>
          <a:p>
            <a:r>
              <a:rPr lang="zh-TW" altLang="en-US" sz="2000" b="1" dirty="0" smtClean="0">
                <a:latin typeface="微軟正黑體" panose="020B0604030504040204" pitchFamily="34" charset="-120"/>
                <a:ea typeface="微軟正黑體" panose="020B0604030504040204" pitchFamily="34" charset="-120"/>
              </a:rPr>
              <a:t>＊請至各學部招生官網下</a:t>
            </a:r>
            <a:r>
              <a:rPr lang="zh-TW" altLang="en-US" sz="2000" b="1" dirty="0">
                <a:latin typeface="微軟正黑體" panose="020B0604030504040204" pitchFamily="34" charset="-120"/>
                <a:ea typeface="微軟正黑體" panose="020B0604030504040204" pitchFamily="34" charset="-120"/>
              </a:rPr>
              <a:t>載</a:t>
            </a:r>
            <a:r>
              <a:rPr lang="zh-TW" altLang="en-US" sz="2000" b="1" dirty="0" smtClean="0">
                <a:latin typeface="微軟正黑體" panose="020B0604030504040204" pitchFamily="34" charset="-120"/>
                <a:ea typeface="微軟正黑體" panose="020B0604030504040204" pitchFamily="34" charset="-120"/>
              </a:rPr>
              <a:t>報名簡章，確認詳細申請資料規範</a:t>
            </a:r>
            <a:endParaRPr lang="ja-JP" altLang="en-US" sz="2000" b="1" dirty="0">
              <a:latin typeface="微軟正黑體" panose="020B0604030504040204" pitchFamily="34" charset="-120"/>
              <a:ea typeface="微軟正黑體" panose="020B0604030504040204" pitchFamily="34" charset="-120"/>
            </a:endParaRPr>
          </a:p>
        </p:txBody>
      </p:sp>
      <p:grpSp>
        <p:nvGrpSpPr>
          <p:cNvPr id="34" name="群組 33"/>
          <p:cNvGrpSpPr/>
          <p:nvPr/>
        </p:nvGrpSpPr>
        <p:grpSpPr>
          <a:xfrm>
            <a:off x="633264" y="691604"/>
            <a:ext cx="8835280" cy="937196"/>
            <a:chOff x="633264" y="691604"/>
            <a:chExt cx="8835280" cy="937196"/>
          </a:xfrm>
        </p:grpSpPr>
        <p:sp>
          <p:nvSpPr>
            <p:cNvPr id="35" name="Rectangle 2"/>
            <p:cNvSpPr>
              <a:spLocks noChangeArrowheads="1"/>
            </p:cNvSpPr>
            <p:nvPr/>
          </p:nvSpPr>
          <p:spPr bwMode="auto">
            <a:xfrm>
              <a:off x="633264" y="691604"/>
              <a:ext cx="6984776" cy="937196"/>
            </a:xfrm>
            <a:prstGeom prst="rect">
              <a:avLst/>
            </a:prstGeom>
            <a:noFill/>
            <a:ln w="9525">
              <a:noFill/>
              <a:miter lim="800000"/>
              <a:headEnd/>
              <a:tailEnd/>
            </a:ln>
          </p:spPr>
          <p:txBody>
            <a:bodyPr wrap="none" anchor="ctr"/>
            <a:lstStyle/>
            <a:p>
              <a:pPr algn="ctr"/>
              <a:r>
                <a:rPr lang="en-US" altLang="zh-TW" sz="3600" b="1" dirty="0" smtClean="0">
                  <a:solidFill>
                    <a:srgbClr val="A50B30"/>
                  </a:solidFill>
                  <a:latin typeface="微軟正黑體" panose="020B0604030504040204" pitchFamily="34" charset="-120"/>
                  <a:ea typeface="微軟正黑體" panose="020B0604030504040204" pitchFamily="34" charset="-120"/>
                </a:rPr>
                <a:t>AO</a:t>
              </a:r>
              <a:r>
                <a:rPr lang="zh-TW" altLang="en-US" sz="3600" b="1" dirty="0" smtClean="0">
                  <a:solidFill>
                    <a:srgbClr val="A50B30"/>
                  </a:solidFill>
                  <a:latin typeface="微軟正黑體" panose="020B0604030504040204" pitchFamily="34" charset="-120"/>
                  <a:ea typeface="微軟正黑體" panose="020B0604030504040204" pitchFamily="34" charset="-120"/>
                </a:rPr>
                <a:t>方式 入學</a:t>
              </a:r>
              <a:r>
                <a:rPr lang="zh-TW" altLang="en-US" sz="3600" b="1" dirty="0">
                  <a:solidFill>
                    <a:srgbClr val="A50B30"/>
                  </a:solidFill>
                  <a:latin typeface="微軟正黑體" panose="020B0604030504040204" pitchFamily="34" charset="-120"/>
                  <a:ea typeface="微軟正黑體" panose="020B0604030504040204" pitchFamily="34" charset="-120"/>
                </a:rPr>
                <a:t>考試</a:t>
              </a:r>
              <a:r>
                <a:rPr lang="ja-JP" altLang="en-US" sz="3600" b="1" dirty="0" smtClean="0">
                  <a:solidFill>
                    <a:srgbClr val="A50B30"/>
                  </a:solidFill>
                  <a:latin typeface="微軟正黑體" panose="020B0604030504040204" pitchFamily="34" charset="-120"/>
                  <a:ea typeface="微軟正黑體" panose="020B0604030504040204" pitchFamily="34" charset="-120"/>
                </a:rPr>
                <a:t>概要</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sp>
          <p:nvSpPr>
            <p:cNvPr id="36" name="テキスト ボックス 3"/>
            <p:cNvSpPr txBox="1"/>
            <p:nvPr/>
          </p:nvSpPr>
          <p:spPr>
            <a:xfrm>
              <a:off x="6372200" y="1112617"/>
              <a:ext cx="3096344" cy="307777"/>
            </a:xfrm>
            <a:prstGeom prst="rect">
              <a:avLst/>
            </a:prstGeom>
            <a:noFill/>
          </p:spPr>
          <p:txBody>
            <a:bodyPr wrap="square" rtlCol="0">
              <a:spAutoFit/>
            </a:bodyPr>
            <a:lstStyle/>
            <a:p>
              <a:r>
                <a:rPr lang="en-US" altLang="ja-JP" sz="1400" b="1" dirty="0" smtClean="0">
                  <a:latin typeface="微軟正黑體" panose="020B0604030504040204" pitchFamily="34" charset="-120"/>
                  <a:ea typeface="微軟正黑體" panose="020B0604030504040204" pitchFamily="34" charset="-120"/>
                </a:rPr>
                <a:t>201</a:t>
              </a:r>
              <a:r>
                <a:rPr lang="en-US" altLang="zh-TW" sz="1400" b="1" dirty="0">
                  <a:latin typeface="微軟正黑體" panose="020B0604030504040204" pitchFamily="34" charset="-120"/>
                  <a:ea typeface="微軟正黑體" panose="020B0604030504040204" pitchFamily="34" charset="-120"/>
                </a:rPr>
                <a:t>9</a:t>
              </a:r>
              <a:r>
                <a:rPr lang="zh-CN" altLang="en-US" sz="1400" b="1" dirty="0" smtClean="0">
                  <a:latin typeface="微軟正黑體" panose="020B0604030504040204" pitchFamily="34" charset="-120"/>
                  <a:ea typeface="微軟正黑體" panose="020B0604030504040204" pitchFamily="34" charset="-120"/>
                </a:rPr>
                <a:t>年</a:t>
              </a:r>
              <a:r>
                <a:rPr lang="en-US" altLang="zh-CN" sz="1400" b="1" dirty="0" smtClean="0">
                  <a:latin typeface="微軟正黑體" panose="020B0604030504040204" pitchFamily="34" charset="-120"/>
                  <a:ea typeface="微軟正黑體" panose="020B0604030504040204" pitchFamily="34" charset="-120"/>
                </a:rPr>
                <a:t>9</a:t>
              </a:r>
              <a:r>
                <a:rPr lang="zh-CN" altLang="en-US" sz="1400" b="1" dirty="0" smtClean="0">
                  <a:latin typeface="微軟正黑體" panose="020B0604030504040204" pitchFamily="34" charset="-120"/>
                  <a:ea typeface="微軟正黑體" panose="020B0604030504040204" pitchFamily="34" charset="-120"/>
                </a:rPr>
                <a:t>月入學</a:t>
              </a:r>
              <a:endParaRPr lang="ja-JP" altLang="en-US" sz="1400" b="1" dirty="0">
                <a:latin typeface="微軟正黑體" panose="020B0604030504040204" pitchFamily="34" charset="-120"/>
                <a:ea typeface="微軟正黑體" panose="020B0604030504040204" pitchFamily="34" charset="-120"/>
              </a:endParaRPr>
            </a:p>
          </p:txBody>
        </p:sp>
      </p:grpSp>
      <p:grpSp>
        <p:nvGrpSpPr>
          <p:cNvPr id="37" name="グループ化 20"/>
          <p:cNvGrpSpPr/>
          <p:nvPr/>
        </p:nvGrpSpPr>
        <p:grpSpPr>
          <a:xfrm>
            <a:off x="775366" y="2601992"/>
            <a:ext cx="3663390" cy="1072565"/>
            <a:chOff x="265435" y="4077073"/>
            <a:chExt cx="4306566" cy="909164"/>
          </a:xfrm>
        </p:grpSpPr>
        <p:pic>
          <p:nvPicPr>
            <p:cNvPr id="38"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435" y="4077073"/>
              <a:ext cx="4306566" cy="909164"/>
            </a:xfrm>
            <a:prstGeom prst="rect">
              <a:avLst/>
            </a:prstGeom>
          </p:spPr>
        </p:pic>
        <p:sp>
          <p:nvSpPr>
            <p:cNvPr id="39" name="正方形/長方形 14"/>
            <p:cNvSpPr/>
            <p:nvPr/>
          </p:nvSpPr>
          <p:spPr>
            <a:xfrm>
              <a:off x="939669" y="4079891"/>
              <a:ext cx="2930681" cy="600042"/>
            </a:xfrm>
            <a:prstGeom prst="rect">
              <a:avLst/>
            </a:prstGeom>
          </p:spPr>
          <p:txBody>
            <a:bodyPr wrap="none">
              <a:spAutoFit/>
            </a:bodyPr>
            <a:lstStyle/>
            <a:p>
              <a:pPr lvl="0"/>
              <a:r>
                <a:rPr lang="zh-TW" altLang="en-US" sz="2000" b="1" dirty="0" smtClean="0">
                  <a:solidFill>
                    <a:prstClr val="black"/>
                  </a:solidFill>
                  <a:latin typeface="微軟正黑體" panose="020B0604030504040204" pitchFamily="34" charset="-120"/>
                  <a:ea typeface="微軟正黑體" panose="020B0604030504040204" pitchFamily="34" charset="-120"/>
                </a:rPr>
                <a:t>學生個人成績暨分數</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lvl="0"/>
              <a:r>
                <a:rPr lang="zh-TW" altLang="en-US" sz="2000" b="1" dirty="0" smtClean="0">
                  <a:solidFill>
                    <a:prstClr val="black"/>
                  </a:solidFill>
                  <a:latin typeface="微軟正黑體" panose="020B0604030504040204" pitchFamily="34" charset="-120"/>
                  <a:ea typeface="微軟正黑體" panose="020B0604030504040204" pitchFamily="34" charset="-120"/>
                </a:rPr>
                <a:t>百分比一覽表</a:t>
              </a:r>
              <a:endParaRPr lang="ja-JP" altLang="en-US" sz="2000" b="1" dirty="0">
                <a:solidFill>
                  <a:prstClr val="black"/>
                </a:solidFill>
                <a:latin typeface="微軟正黑體" panose="020B0604030504040204" pitchFamily="34" charset="-120"/>
                <a:ea typeface="微軟正黑體" panose="020B0604030504040204" pitchFamily="34" charset="-120"/>
              </a:endParaRPr>
            </a:p>
          </p:txBody>
        </p:sp>
      </p:grpSp>
      <p:grpSp>
        <p:nvGrpSpPr>
          <p:cNvPr id="40" name="グループ化 22"/>
          <p:cNvGrpSpPr/>
          <p:nvPr/>
        </p:nvGrpSpPr>
        <p:grpSpPr>
          <a:xfrm>
            <a:off x="745344" y="3676660"/>
            <a:ext cx="3681425" cy="1080120"/>
            <a:chOff x="239974" y="5013176"/>
            <a:chExt cx="4332027" cy="914539"/>
          </a:xfrm>
        </p:grpSpPr>
        <p:pic>
          <p:nvPicPr>
            <p:cNvPr id="41"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974" y="5013176"/>
              <a:ext cx="4332027" cy="914539"/>
            </a:xfrm>
            <a:prstGeom prst="rect">
              <a:avLst/>
            </a:prstGeom>
          </p:spPr>
        </p:pic>
        <p:sp>
          <p:nvSpPr>
            <p:cNvPr id="42" name="正方形/長方形 16"/>
            <p:cNvSpPr/>
            <p:nvPr/>
          </p:nvSpPr>
          <p:spPr>
            <a:xfrm>
              <a:off x="1028265" y="5029361"/>
              <a:ext cx="2752481" cy="573308"/>
            </a:xfrm>
            <a:prstGeom prst="rect">
              <a:avLst/>
            </a:prstGeom>
          </p:spPr>
          <p:txBody>
            <a:bodyPr wrap="none">
              <a:spAutoFit/>
            </a:bodyPr>
            <a:lstStyle/>
            <a:p>
              <a:r>
                <a:rPr lang="zh-CN" altLang="en-US" sz="2400" b="1" dirty="0" smtClean="0">
                  <a:solidFill>
                    <a:prstClr val="black"/>
                  </a:solidFill>
                  <a:latin typeface="微軟正黑體" panose="020B0604030504040204" pitchFamily="34" charset="-120"/>
                  <a:ea typeface="微軟正黑體" panose="020B0604030504040204" pitchFamily="34" charset="-120"/>
                </a:rPr>
                <a:t>高中</a:t>
              </a:r>
              <a:r>
                <a:rPr lang="zh-TW" altLang="en-US" sz="2400" b="1" dirty="0" smtClean="0">
                  <a:solidFill>
                    <a:prstClr val="black"/>
                  </a:solidFill>
                  <a:latin typeface="微軟正黑體" panose="020B0604030504040204" pitchFamily="34" charset="-120"/>
                  <a:ea typeface="微軟正黑體" panose="020B0604030504040204" pitchFamily="34" charset="-120"/>
                </a:rPr>
                <a:t>成績證明書</a:t>
              </a:r>
              <a:endParaRPr lang="en-US" altLang="zh-TW" sz="2400" b="1" dirty="0" smtClean="0">
                <a:solidFill>
                  <a:prstClr val="black"/>
                </a:solidFill>
                <a:latin typeface="微軟正黑體" panose="020B0604030504040204" pitchFamily="34" charset="-120"/>
                <a:ea typeface="微軟正黑體" panose="020B0604030504040204" pitchFamily="34" charset="-120"/>
              </a:endParaRPr>
            </a:p>
            <a:p>
              <a:r>
                <a:rPr lang="zh-CN" altLang="en-US" sz="1400" b="1" dirty="0" smtClean="0">
                  <a:latin typeface="微軟正黑體" panose="020B0604030504040204" pitchFamily="34" charset="-120"/>
                  <a:ea typeface="微軟正黑體" panose="020B0604030504040204" pitchFamily="34" charset="-120"/>
                </a:rPr>
                <a:t>（</a:t>
              </a:r>
              <a:r>
                <a:rPr kumimoji="0" lang="zh-TW" altLang="en-US" sz="1400" b="1" dirty="0">
                  <a:latin typeface="微軟正黑體" panose="020B0604030504040204" pitchFamily="34" charset="-120"/>
                  <a:ea typeface="微軟正黑體" panose="020B0604030504040204" pitchFamily="34" charset="-120"/>
                </a:rPr>
                <a:t>至高中三年級上學期</a:t>
              </a:r>
              <a:r>
                <a:rPr lang="zh-CN" altLang="en-US" sz="1400" b="1" dirty="0" smtClean="0">
                  <a:latin typeface="微軟正黑體" panose="020B0604030504040204" pitchFamily="34" charset="-120"/>
                  <a:ea typeface="微軟正黑體" panose="020B0604030504040204" pitchFamily="34" charset="-120"/>
                </a:rPr>
                <a:t>）</a:t>
              </a:r>
              <a:endParaRPr lang="ja-JP" altLang="en-US" sz="1400" b="1" dirty="0">
                <a:latin typeface="微軟正黑體" panose="020B0604030504040204" pitchFamily="34" charset="-120"/>
                <a:ea typeface="微軟正黑體" panose="020B0604030504040204" pitchFamily="34" charset="-120"/>
              </a:endParaRPr>
            </a:p>
          </p:txBody>
        </p:sp>
      </p:grpSp>
      <p:sp>
        <p:nvSpPr>
          <p:cNvPr id="3" name="文字方塊 2"/>
          <p:cNvSpPr txBox="1"/>
          <p:nvPr/>
        </p:nvSpPr>
        <p:spPr>
          <a:xfrm>
            <a:off x="633264" y="1560160"/>
            <a:ext cx="7882380" cy="313932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b="1" dirty="0" smtClean="0">
              <a:latin typeface="Tahoma" panose="020B0604030504040204" pitchFamily="34" charset="0"/>
              <a:ea typeface="Tahoma" panose="020B0604030504040204" pitchFamily="34" charset="0"/>
              <a:cs typeface="Tahoma" panose="020B0604030504040204" pitchFamily="34" charset="0"/>
            </a:endParaRPr>
          </a:p>
          <a:p>
            <a:r>
              <a:rPr lang="zh-TW" altLang="en-US" b="1" dirty="0" smtClean="0">
                <a:latin typeface="微軟正黑體" panose="020B0604030504040204" pitchFamily="34" charset="-120"/>
                <a:ea typeface="微軟正黑體" panose="020B0604030504040204" pitchFamily="34" charset="-120"/>
                <a:cs typeface="Tahoma" panose="020B0604030504040204" pitchFamily="34" charset="0"/>
              </a:rPr>
              <a:t>基</a:t>
            </a:r>
            <a:r>
              <a:rPr lang="zh-TW" altLang="en-US" b="1" dirty="0">
                <a:latin typeface="微軟正黑體" panose="020B0604030504040204" pitchFamily="34" charset="-120"/>
                <a:ea typeface="微軟正黑體" panose="020B0604030504040204" pitchFamily="34" charset="-120"/>
                <a:cs typeface="Tahoma" panose="020B0604030504040204" pitchFamily="34" charset="0"/>
              </a:rPr>
              <a:t>幹、創造、先進理工學部：</a:t>
            </a:r>
            <a:r>
              <a:rPr lang="zh-TW" altLang="en-US"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須提交三科或以上的科目，必含數、英、</a:t>
            </a:r>
            <a:r>
              <a:rPr lang="zh-TW" altLang="en-US"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自 </a:t>
            </a:r>
            <a:endParaRPr lang="en-US" altLang="zh-TW"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endParaRPr lang="en-US" altLang="zh-TW"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r>
              <a:rPr lang="zh-TW" altLang="en-US" b="1" dirty="0" smtClean="0">
                <a:latin typeface="微軟正黑體" panose="020B0604030504040204" pitchFamily="34" charset="-120"/>
                <a:ea typeface="微軟正黑體" panose="020B0604030504040204" pitchFamily="34" charset="-120"/>
                <a:cs typeface="Tahoma" panose="020B0604030504040204" pitchFamily="34" charset="0"/>
              </a:rPr>
              <a:t>政治經濟學部：</a:t>
            </a:r>
            <a:r>
              <a:rPr lang="zh-TW" altLang="en-US"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須提交三科或以上的科目，必含數、英</a:t>
            </a:r>
            <a:r>
              <a:rPr lang="zh-TW" altLang="en-US"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、社</a:t>
            </a:r>
            <a:endParaRPr lang="en-US" altLang="zh-TW"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endParaRPr lang="en-US" altLang="zh-TW"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r>
              <a:rPr lang="zh-TW" altLang="en-US" b="1" dirty="0" smtClean="0">
                <a:latin typeface="微軟正黑體" panose="020B0604030504040204" pitchFamily="34" charset="-120"/>
                <a:ea typeface="微軟正黑體" panose="020B0604030504040204" pitchFamily="34" charset="-120"/>
                <a:cs typeface="Tahoma" panose="020B0604030504040204" pitchFamily="34" charset="0"/>
              </a:rPr>
              <a:t>社會科學部：</a:t>
            </a:r>
            <a:r>
              <a:rPr lang="zh-TW" altLang="en-US"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須</a:t>
            </a:r>
            <a:r>
              <a:rPr lang="zh-TW" altLang="en-US"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提交四科</a:t>
            </a:r>
            <a:r>
              <a:rPr lang="zh-TW" altLang="en-US"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或以上的</a:t>
            </a:r>
            <a:r>
              <a:rPr lang="zh-TW" altLang="en-US"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科目，科目不限</a:t>
            </a:r>
            <a:endParaRPr lang="en-US" altLang="zh-TW"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endParaRPr lang="en-US" altLang="zh-TW"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r>
              <a:rPr lang="zh-TW" altLang="en-US" b="1" dirty="0">
                <a:latin typeface="微軟正黑體" panose="020B0604030504040204" pitchFamily="34" charset="-120"/>
                <a:ea typeface="微軟正黑體" panose="020B0604030504040204" pitchFamily="34" charset="-120"/>
                <a:cs typeface="Tahoma" panose="020B0604030504040204" pitchFamily="34" charset="0"/>
              </a:rPr>
              <a:t>文化構想學部</a:t>
            </a:r>
            <a:r>
              <a:rPr lang="zh-TW" altLang="en-US" b="1" dirty="0" smtClean="0">
                <a:latin typeface="微軟正黑體" panose="020B0604030504040204" pitchFamily="34" charset="-120"/>
                <a:ea typeface="微軟正黑體" panose="020B0604030504040204" pitchFamily="34" charset="-120"/>
                <a:cs typeface="Tahoma" panose="020B0604030504040204" pitchFamily="34" charset="0"/>
              </a:rPr>
              <a:t>：</a:t>
            </a:r>
            <a:r>
              <a:rPr lang="zh-TW" altLang="en-US"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須提交三科或以上的</a:t>
            </a:r>
            <a:r>
              <a:rPr lang="zh-TW" altLang="en-US"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科目</a:t>
            </a:r>
            <a:r>
              <a:rPr lang="zh-TW" altLang="en-US"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，科目不</a:t>
            </a:r>
            <a:r>
              <a:rPr lang="zh-TW" altLang="en-US"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限</a:t>
            </a:r>
            <a:endParaRPr lang="en-US" altLang="zh-TW"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endParaRPr lang="en-US" altLang="zh-TW" b="1" dirty="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r>
              <a:rPr lang="zh-TW" altLang="en-US" b="1" dirty="0" smtClean="0">
                <a:latin typeface="微軟正黑體" panose="020B0604030504040204" pitchFamily="34" charset="-120"/>
                <a:ea typeface="微軟正黑體" panose="020B0604030504040204" pitchFamily="34" charset="-120"/>
                <a:cs typeface="Tahoma" panose="020B0604030504040204" pitchFamily="34" charset="0"/>
              </a:rPr>
              <a:t>國際教養學部：</a:t>
            </a:r>
            <a:r>
              <a:rPr lang="zh-TW" altLang="en-US"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將於</a:t>
            </a:r>
            <a:r>
              <a:rPr lang="en-US" altLang="zh-TW"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11</a:t>
            </a:r>
            <a:r>
              <a:rPr lang="zh-TW" altLang="en-US"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rPr>
              <a:t>月公開</a:t>
            </a:r>
            <a:endParaRPr lang="en-US" altLang="zh-TW" b="1" dirty="0" smtClean="0">
              <a:solidFill>
                <a:srgbClr val="A50B30"/>
              </a:solidFill>
              <a:latin typeface="微軟正黑體" panose="020B0604030504040204" pitchFamily="34" charset="-120"/>
              <a:ea typeface="微軟正黑體" panose="020B0604030504040204" pitchFamily="34" charset="-120"/>
              <a:cs typeface="Tahoma" panose="020B0604030504040204" pitchFamily="34" charset="0"/>
            </a:endParaRPr>
          </a:p>
          <a:p>
            <a:endParaRPr lang="en-US" altLang="zh-TW" b="1" dirty="0">
              <a:solidFill>
                <a:srgbClr val="A50B3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605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11" name="グループ化 10"/>
          <p:cNvGrpSpPr/>
          <p:nvPr/>
        </p:nvGrpSpPr>
        <p:grpSpPr>
          <a:xfrm rot="21159697">
            <a:off x="6369179" y="5754048"/>
            <a:ext cx="1572146" cy="1146980"/>
            <a:chOff x="3848521" y="4084468"/>
            <a:chExt cx="2501897" cy="2470986"/>
          </a:xfrm>
        </p:grpSpPr>
        <p:pic>
          <p:nvPicPr>
            <p:cNvPr id="2969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40303">
              <a:off x="3894005" y="4084468"/>
              <a:ext cx="2456413" cy="228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rot="440303">
              <a:off x="3848521" y="4468544"/>
              <a:ext cx="2392909" cy="2086910"/>
            </a:xfrm>
            <a:prstGeom prst="rect">
              <a:avLst/>
            </a:prstGeom>
            <a:noFill/>
          </p:spPr>
          <p:txBody>
            <a:bodyPr wrap="square" rtlCol="0">
              <a:spAutoFit/>
            </a:bodyPr>
            <a:lstStyle/>
            <a:p>
              <a:pPr algn="ctr"/>
              <a:r>
                <a:rPr lang="zh-TW" altLang="en-US" sz="1600" b="1" dirty="0" smtClean="0">
                  <a:solidFill>
                    <a:prstClr val="black"/>
                  </a:solidFill>
                  <a:latin typeface="微軟正黑體" panose="020B0604030504040204" pitchFamily="34" charset="-120"/>
                  <a:ea typeface="微軟正黑體" panose="020B0604030504040204" pitchFamily="34" charset="-120"/>
                </a:rPr>
                <a:t>報名費</a:t>
              </a:r>
              <a:endParaRPr lang="en-US" altLang="zh-TW" sz="1600" b="1" dirty="0" smtClean="0">
                <a:solidFill>
                  <a:prstClr val="black"/>
                </a:solidFill>
                <a:latin typeface="微軟正黑體" panose="020B0604030504040204" pitchFamily="34" charset="-120"/>
                <a:ea typeface="微軟正黑體" panose="020B0604030504040204" pitchFamily="34" charset="-120"/>
              </a:endParaRPr>
            </a:p>
            <a:p>
              <a:pPr algn="ctr"/>
              <a:endParaRPr lang="en-US" altLang="zh-TW" sz="600" dirty="0">
                <a:solidFill>
                  <a:prstClr val="black"/>
                </a:solidFill>
                <a:latin typeface="微軟正黑體" panose="020B0604030504040204" pitchFamily="34" charset="-120"/>
                <a:ea typeface="微軟正黑體" panose="020B0604030504040204" pitchFamily="34" charset="-120"/>
              </a:endParaRPr>
            </a:p>
            <a:p>
              <a:pPr algn="ctr"/>
              <a:r>
                <a:rPr lang="en-US" altLang="zh-TW" sz="1400" b="1" dirty="0" smtClean="0">
                  <a:solidFill>
                    <a:prstClr val="black"/>
                  </a:solidFill>
                  <a:latin typeface="微軟正黑體" panose="020B0604030504040204" pitchFamily="34" charset="-120"/>
                  <a:ea typeface="微軟正黑體" panose="020B0604030504040204" pitchFamily="34" charset="-120"/>
                  <a:cs typeface="Calibri" pitchFamily="34" charset="0"/>
                </a:rPr>
                <a:t>5000</a:t>
              </a:r>
              <a:r>
                <a:rPr lang="zh-TW" altLang="en-US" sz="1400" b="1" dirty="0">
                  <a:solidFill>
                    <a:prstClr val="black"/>
                  </a:solidFill>
                  <a:latin typeface="微軟正黑體" panose="020B0604030504040204" pitchFamily="34" charset="-120"/>
                  <a:ea typeface="微軟正黑體" panose="020B0604030504040204" pitchFamily="34" charset="-120"/>
                </a:rPr>
                <a:t>日</a:t>
              </a:r>
              <a:r>
                <a:rPr lang="zh-TW" altLang="en-US" sz="1400" b="1" dirty="0" smtClean="0">
                  <a:solidFill>
                    <a:prstClr val="black"/>
                  </a:solidFill>
                  <a:latin typeface="微軟正黑體" panose="020B0604030504040204" pitchFamily="34" charset="-120"/>
                  <a:ea typeface="微軟正黑體" panose="020B0604030504040204" pitchFamily="34" charset="-120"/>
                </a:rPr>
                <a:t>圓</a:t>
              </a:r>
              <a:endParaRPr lang="en-US" altLang="zh-TW" sz="1400" b="1" dirty="0" smtClean="0">
                <a:solidFill>
                  <a:prstClr val="black"/>
                </a:solidFill>
                <a:latin typeface="微軟正黑體" panose="020B0604030504040204" pitchFamily="34" charset="-120"/>
                <a:ea typeface="微軟正黑體" panose="020B0604030504040204" pitchFamily="34" charset="-120"/>
              </a:endParaRPr>
            </a:p>
            <a:p>
              <a:pPr algn="ctr"/>
              <a:r>
                <a:rPr lang="zh-TW" altLang="en-US" sz="1000" dirty="0" smtClean="0">
                  <a:solidFill>
                    <a:prstClr val="black"/>
                  </a:solidFill>
                  <a:latin typeface="微軟正黑體" panose="020B0604030504040204" pitchFamily="34" charset="-120"/>
                  <a:ea typeface="微軟正黑體" panose="020B0604030504040204" pitchFamily="34" charset="-120"/>
                </a:rPr>
                <a:t>（國外匯款／線上刷卡）</a:t>
              </a:r>
              <a:endParaRPr lang="ja-JP" altLang="en-US" sz="1000" dirty="0">
                <a:solidFill>
                  <a:prstClr val="black"/>
                </a:solidFill>
                <a:latin typeface="微軟正黑體" panose="020B0604030504040204" pitchFamily="34" charset="-120"/>
                <a:ea typeface="微軟正黑體" panose="020B0604030504040204" pitchFamily="34" charset="-120"/>
              </a:endParaRPr>
            </a:p>
            <a:p>
              <a:endParaRPr lang="ja-JP" altLang="en-US" sz="1400" dirty="0">
                <a:solidFill>
                  <a:prstClr val="black"/>
                </a:solidFill>
                <a:latin typeface="微軟正黑體" panose="020B0604030504040204" pitchFamily="34" charset="-120"/>
                <a:ea typeface="微軟正黑體" panose="020B0604030504040204" pitchFamily="34" charset="-120"/>
              </a:endParaRPr>
            </a:p>
          </p:txBody>
        </p:sp>
      </p:grpSp>
      <p:grpSp>
        <p:nvGrpSpPr>
          <p:cNvPr id="12" name="グループ化 11"/>
          <p:cNvGrpSpPr/>
          <p:nvPr/>
        </p:nvGrpSpPr>
        <p:grpSpPr>
          <a:xfrm rot="21431356">
            <a:off x="172849" y="1117739"/>
            <a:ext cx="4891019" cy="5721993"/>
            <a:chOff x="-10516" y="1378464"/>
            <a:chExt cx="3556567" cy="4158835"/>
          </a:xfrm>
        </p:grpSpPr>
        <p:pic>
          <p:nvPicPr>
            <p:cNvPr id="2970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14" y="1378464"/>
              <a:ext cx="3463137" cy="41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rot="110672">
              <a:off x="-10516" y="2272476"/>
              <a:ext cx="3528392" cy="2771086"/>
            </a:xfrm>
            <a:prstGeom prst="rect">
              <a:avLst/>
            </a:prstGeom>
            <a:noFill/>
          </p:spPr>
          <p:txBody>
            <a:bodyPr wrap="square" rtlCol="0">
              <a:spAutoFit/>
            </a:bodyPr>
            <a:lstStyle/>
            <a:p>
              <a:pPr algn="ctr"/>
              <a:r>
                <a:rPr lang="zh-CN" altLang="en-US" sz="2000" b="1" dirty="0">
                  <a:solidFill>
                    <a:prstClr val="black"/>
                  </a:solidFill>
                  <a:latin typeface="微軟正黑體" panose="020B0604030504040204" pitchFamily="34" charset="-120"/>
                  <a:ea typeface="微軟正黑體" panose="020B0604030504040204" pitchFamily="34" charset="-120"/>
                </a:rPr>
                <a:t>報名</a:t>
              </a:r>
              <a:r>
                <a:rPr lang="zh-TW" altLang="en-US" sz="2000" b="1" dirty="0" smtClean="0">
                  <a:solidFill>
                    <a:prstClr val="black"/>
                  </a:solidFill>
                  <a:latin typeface="微軟正黑體" panose="020B0604030504040204" pitchFamily="34" charset="-120"/>
                  <a:ea typeface="微軟正黑體" panose="020B0604030504040204" pitchFamily="34" charset="-120"/>
                </a:rPr>
                <a:t>時間</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endParaRPr lang="en-US" altLang="zh-TW" sz="800" b="1" dirty="0" smtClean="0">
                <a:solidFill>
                  <a:prstClr val="black"/>
                </a:solidFill>
                <a:latin typeface="微軟正黑體" panose="020B0604030504040204" pitchFamily="34" charset="-120"/>
                <a:ea typeface="微軟正黑體" panose="020B0604030504040204" pitchFamily="34" charset="-120"/>
              </a:endParaRPr>
            </a:p>
            <a:p>
              <a:pPr algn="ctr"/>
              <a:r>
                <a:rPr lang="zh-TW" altLang="en-US" sz="1400" b="1" u="sng" dirty="0" smtClean="0">
                  <a:solidFill>
                    <a:prstClr val="black"/>
                  </a:solidFill>
                  <a:latin typeface="微軟正黑體" panose="020B0604030504040204" pitchFamily="34" charset="-120"/>
                  <a:ea typeface="微軟正黑體" panose="020B0604030504040204" pitchFamily="34" charset="-120"/>
                </a:rPr>
                <a:t>政治經濟學部、基幹</a:t>
              </a:r>
              <a:r>
                <a:rPr lang="en-US" altLang="zh-TW" sz="1400" b="1" u="sng" dirty="0" smtClean="0">
                  <a:solidFill>
                    <a:prstClr val="black"/>
                  </a:solidFill>
                  <a:latin typeface="微軟正黑體" panose="020B0604030504040204" pitchFamily="34" charset="-120"/>
                  <a:ea typeface="微軟正黑體" panose="020B0604030504040204" pitchFamily="34" charset="-120"/>
                </a:rPr>
                <a:t>/</a:t>
              </a:r>
              <a:r>
                <a:rPr lang="zh-TW" altLang="en-US" sz="1400" b="1" u="sng" dirty="0" smtClean="0">
                  <a:solidFill>
                    <a:prstClr val="black"/>
                  </a:solidFill>
                  <a:latin typeface="微軟正黑體" panose="020B0604030504040204" pitchFamily="34" charset="-120"/>
                  <a:ea typeface="微軟正黑體" panose="020B0604030504040204" pitchFamily="34" charset="-120"/>
                </a:rPr>
                <a:t>創造</a:t>
              </a:r>
              <a:r>
                <a:rPr lang="en-US" altLang="zh-TW" sz="1400" b="1" u="sng" dirty="0" smtClean="0">
                  <a:solidFill>
                    <a:prstClr val="black"/>
                  </a:solidFill>
                  <a:latin typeface="微軟正黑體" panose="020B0604030504040204" pitchFamily="34" charset="-120"/>
                  <a:ea typeface="微軟正黑體" panose="020B0604030504040204" pitchFamily="34" charset="-120"/>
                </a:rPr>
                <a:t>/</a:t>
              </a:r>
              <a:r>
                <a:rPr lang="zh-TW" altLang="en-US" sz="1400" b="1" u="sng" dirty="0" smtClean="0">
                  <a:solidFill>
                    <a:prstClr val="black"/>
                  </a:solidFill>
                  <a:latin typeface="微軟正黑體" panose="020B0604030504040204" pitchFamily="34" charset="-120"/>
                  <a:ea typeface="微軟正黑體" panose="020B0604030504040204" pitchFamily="34" charset="-120"/>
                </a:rPr>
                <a:t>先進理工學部　</a:t>
              </a:r>
              <a:r>
                <a:rPr lang="zh-TW" altLang="en-US" sz="1400" b="1" dirty="0" smtClean="0">
                  <a:solidFill>
                    <a:prstClr val="black"/>
                  </a:solidFill>
                  <a:latin typeface="微軟正黑體" panose="020B0604030504040204" pitchFamily="34" charset="-120"/>
                  <a:ea typeface="微軟正黑體" panose="020B0604030504040204" pitchFamily="34" charset="-120"/>
                </a:rPr>
                <a:t>  </a:t>
              </a:r>
              <a:r>
                <a:rPr lang="ja-JP" altLang="en-US" sz="1400" b="1" dirty="0" smtClean="0">
                  <a:solidFill>
                    <a:prstClr val="black"/>
                  </a:solidFill>
                  <a:latin typeface="微軟正黑體" panose="020B0604030504040204" pitchFamily="34" charset="-120"/>
                  <a:ea typeface="微軟正黑體" panose="020B0604030504040204" pitchFamily="34" charset="-120"/>
                </a:rPr>
                <a:t>　</a:t>
              </a:r>
              <a:endParaRPr lang="en-US" altLang="ja-JP" sz="1400" b="1" dirty="0" smtClean="0">
                <a:solidFill>
                  <a:prstClr val="black"/>
                </a:solidFill>
                <a:latin typeface="微軟正黑體" panose="020B0604030504040204" pitchFamily="34" charset="-120"/>
                <a:ea typeface="微軟正黑體" panose="020B0604030504040204" pitchFamily="34" charset="-120"/>
              </a:endParaRPr>
            </a:p>
            <a:p>
              <a:pPr algn="ctr"/>
              <a:r>
                <a:rPr lang="zh-TW" altLang="en-US" sz="1400" b="1" dirty="0" smtClean="0">
                  <a:solidFill>
                    <a:prstClr val="black"/>
                  </a:solidFill>
                  <a:latin typeface="微軟正黑體" panose="020B0604030504040204" pitchFamily="34" charset="-120"/>
                  <a:ea typeface="微軟正黑體" panose="020B0604030504040204" pitchFamily="34" charset="-120"/>
                </a:rPr>
                <a:t>前期 </a:t>
              </a:r>
              <a:r>
                <a:rPr lang="en-US" altLang="zh-TW" sz="1400" b="1" dirty="0" smtClean="0">
                  <a:solidFill>
                    <a:prstClr val="black"/>
                  </a:solidFill>
                  <a:latin typeface="微軟正黑體" panose="020B0604030504040204" pitchFamily="34" charset="-120"/>
                  <a:ea typeface="微軟正黑體" panose="020B0604030504040204" pitchFamily="34" charset="-120"/>
                  <a:cs typeface="Calibri" pitchFamily="34" charset="0"/>
                </a:rPr>
                <a:t>201</a:t>
              </a:r>
              <a:r>
                <a:rPr lang="en-US" altLang="zh-TW" sz="1400" b="1" dirty="0">
                  <a:solidFill>
                    <a:prstClr val="black"/>
                  </a:solidFill>
                  <a:latin typeface="微軟正黑體" panose="020B0604030504040204" pitchFamily="34" charset="-120"/>
                  <a:ea typeface="微軟正黑體" panose="020B0604030504040204" pitchFamily="34" charset="-120"/>
                  <a:cs typeface="Calibri" pitchFamily="34" charset="0"/>
                </a:rPr>
                <a:t>8</a:t>
              </a:r>
              <a:r>
                <a:rPr lang="zh-TW" altLang="en-US" sz="1400" b="1" dirty="0" smtClean="0">
                  <a:solidFill>
                    <a:prstClr val="black"/>
                  </a:solidFill>
                  <a:latin typeface="微軟正黑體" panose="020B0604030504040204" pitchFamily="34" charset="-120"/>
                  <a:ea typeface="微軟正黑體" panose="020B0604030504040204" pitchFamily="34" charset="-120"/>
                </a:rPr>
                <a:t>年</a:t>
              </a:r>
              <a:r>
                <a:rPr lang="en-US" altLang="zh-TW" sz="1400" b="1" dirty="0" smtClean="0">
                  <a:solidFill>
                    <a:prstClr val="black"/>
                  </a:solidFill>
                  <a:latin typeface="微軟正黑體" panose="020B0604030504040204" pitchFamily="34" charset="-120"/>
                  <a:ea typeface="微軟正黑體" panose="020B0604030504040204" pitchFamily="34" charset="-120"/>
                  <a:cs typeface="Calibri" pitchFamily="34" charset="0"/>
                </a:rPr>
                <a:t>10</a:t>
              </a:r>
              <a:r>
                <a:rPr lang="zh-TW" altLang="en-US" sz="1400" b="1" dirty="0" smtClean="0">
                  <a:solidFill>
                    <a:prstClr val="black"/>
                  </a:solidFill>
                  <a:latin typeface="微軟正黑體" panose="020B0604030504040204" pitchFamily="34" charset="-120"/>
                  <a:ea typeface="微軟正黑體" panose="020B0604030504040204" pitchFamily="34" charset="-120"/>
                </a:rPr>
                <a:t>月</a:t>
              </a:r>
              <a:r>
                <a:rPr lang="en-US" altLang="zh-TW" sz="1400" b="1" dirty="0" smtClean="0">
                  <a:solidFill>
                    <a:prstClr val="black"/>
                  </a:solidFill>
                  <a:latin typeface="微軟正黑體" panose="020B0604030504040204" pitchFamily="34" charset="-120"/>
                  <a:ea typeface="微軟正黑體" panose="020B0604030504040204" pitchFamily="34" charset="-120"/>
                </a:rPr>
                <a:t>12</a:t>
              </a:r>
              <a:r>
                <a:rPr lang="zh-TW" altLang="en-US" sz="1400" b="1" dirty="0" smtClean="0">
                  <a:solidFill>
                    <a:prstClr val="black"/>
                  </a:solidFill>
                  <a:latin typeface="微軟正黑體" panose="020B0604030504040204" pitchFamily="34" charset="-120"/>
                  <a:ea typeface="微軟正黑體" panose="020B0604030504040204" pitchFamily="34" charset="-120"/>
                </a:rPr>
                <a:t>日</a:t>
              </a:r>
              <a:r>
                <a:rPr lang="en-US" altLang="zh-TW" sz="1400" b="1" dirty="0" smtClean="0">
                  <a:solidFill>
                    <a:prstClr val="black"/>
                  </a:solidFill>
                  <a:latin typeface="微軟正黑體" panose="020B0604030504040204" pitchFamily="34" charset="-120"/>
                  <a:ea typeface="微軟正黑體" panose="020B0604030504040204" pitchFamily="34" charset="-120"/>
                </a:rPr>
                <a:t>~</a:t>
              </a:r>
              <a:r>
                <a:rPr lang="en-US" altLang="zh-TW" sz="1400" b="1" dirty="0" smtClean="0">
                  <a:solidFill>
                    <a:prstClr val="black"/>
                  </a:solidFill>
                  <a:latin typeface="微軟正黑體" panose="020B0604030504040204" pitchFamily="34" charset="-120"/>
                  <a:ea typeface="微軟正黑體" panose="020B0604030504040204" pitchFamily="34" charset="-120"/>
                  <a:cs typeface="Calibri" pitchFamily="34" charset="0"/>
                </a:rPr>
                <a:t>10</a:t>
              </a:r>
              <a:r>
                <a:rPr lang="zh-TW" altLang="en-US" sz="1400" b="1" dirty="0" smtClean="0">
                  <a:solidFill>
                    <a:prstClr val="black"/>
                  </a:solidFill>
                  <a:latin typeface="微軟正黑體" panose="020B0604030504040204" pitchFamily="34" charset="-120"/>
                  <a:ea typeface="微軟正黑體" panose="020B0604030504040204" pitchFamily="34" charset="-120"/>
                </a:rPr>
                <a:t>月</a:t>
              </a:r>
              <a:r>
                <a:rPr lang="en-US" altLang="zh-TW" sz="1400" b="1" dirty="0" smtClean="0">
                  <a:solidFill>
                    <a:prstClr val="black"/>
                  </a:solidFill>
                  <a:latin typeface="微軟正黑體" panose="020B0604030504040204" pitchFamily="34" charset="-120"/>
                  <a:ea typeface="微軟正黑體" panose="020B0604030504040204" pitchFamily="34" charset="-120"/>
                </a:rPr>
                <a:t>25</a:t>
              </a:r>
              <a:r>
                <a:rPr lang="zh-TW" altLang="en-US" sz="1400" b="1" dirty="0" smtClean="0">
                  <a:solidFill>
                    <a:prstClr val="black"/>
                  </a:solidFill>
                  <a:latin typeface="微軟正黑體" panose="020B0604030504040204" pitchFamily="34" charset="-120"/>
                  <a:ea typeface="微軟正黑體" panose="020B0604030504040204" pitchFamily="34" charset="-120"/>
                </a:rPr>
                <a:t>日</a:t>
              </a:r>
              <a:endParaRPr lang="en-US" altLang="zh-TW" sz="1400" b="1" dirty="0">
                <a:solidFill>
                  <a:prstClr val="black"/>
                </a:solidFill>
                <a:latin typeface="微軟正黑體" panose="020B0604030504040204" pitchFamily="34" charset="-120"/>
                <a:ea typeface="微軟正黑體" panose="020B0604030504040204" pitchFamily="34" charset="-120"/>
              </a:endParaRPr>
            </a:p>
            <a:p>
              <a:pPr algn="ctr"/>
              <a:r>
                <a:rPr lang="zh-TW" altLang="en-US" sz="1400" b="1" dirty="0" smtClean="0">
                  <a:solidFill>
                    <a:srgbClr val="C00000"/>
                  </a:solidFill>
                  <a:latin typeface="微軟正黑體" panose="020B0604030504040204" pitchFamily="34" charset="-120"/>
                  <a:ea typeface="微軟正黑體" panose="020B0604030504040204" pitchFamily="34" charset="-120"/>
                </a:rPr>
                <a:t>後期 </a:t>
              </a:r>
              <a:r>
                <a:rPr lang="en-US" altLang="zh-TW" sz="1400" b="1" dirty="0" smtClean="0">
                  <a:solidFill>
                    <a:srgbClr val="C00000"/>
                  </a:solidFill>
                  <a:latin typeface="微軟正黑體" panose="020B0604030504040204" pitchFamily="34" charset="-120"/>
                  <a:ea typeface="微軟正黑體" panose="020B0604030504040204" pitchFamily="34" charset="-120"/>
                  <a:cs typeface="Calibri" pitchFamily="34" charset="0"/>
                </a:rPr>
                <a:t>201</a:t>
              </a:r>
              <a:r>
                <a:rPr lang="en-US" altLang="zh-TW" sz="1400" b="1" dirty="0">
                  <a:solidFill>
                    <a:srgbClr val="C00000"/>
                  </a:solidFill>
                  <a:latin typeface="微軟正黑體" panose="020B0604030504040204" pitchFamily="34" charset="-120"/>
                  <a:ea typeface="微軟正黑體" panose="020B0604030504040204" pitchFamily="34" charset="-120"/>
                  <a:cs typeface="Calibri" pitchFamily="34" charset="0"/>
                </a:rPr>
                <a:t>9</a:t>
              </a:r>
              <a:r>
                <a:rPr lang="zh-TW" altLang="en-US" sz="1400" b="1" dirty="0" smtClean="0">
                  <a:solidFill>
                    <a:srgbClr val="C00000"/>
                  </a:solidFill>
                  <a:latin typeface="微軟正黑體" panose="020B0604030504040204" pitchFamily="34" charset="-120"/>
                  <a:ea typeface="微軟正黑體" panose="020B0604030504040204" pitchFamily="34" charset="-120"/>
                </a:rPr>
                <a:t>年</a:t>
              </a:r>
              <a:r>
                <a:rPr lang="en-US" altLang="zh-TW" sz="1400" b="1" dirty="0">
                  <a:solidFill>
                    <a:srgbClr val="C00000"/>
                  </a:solidFill>
                  <a:latin typeface="微軟正黑體" panose="020B0604030504040204" pitchFamily="34" charset="-120"/>
                  <a:ea typeface="微軟正黑體" panose="020B0604030504040204" pitchFamily="34" charset="-120"/>
                  <a:cs typeface="Calibri" pitchFamily="34" charset="0"/>
                </a:rPr>
                <a:t>2</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a:solidFill>
                    <a:srgbClr val="C00000"/>
                  </a:solidFill>
                  <a:latin typeface="微軟正黑體" panose="020B0604030504040204" pitchFamily="34" charset="-120"/>
                  <a:ea typeface="微軟正黑體" panose="020B0604030504040204" pitchFamily="34" charset="-120"/>
                </a:rPr>
                <a:t>8</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r>
                <a:rPr lang="en-US" altLang="zh-TW" sz="1400" b="1" dirty="0" smtClean="0">
                  <a:solidFill>
                    <a:srgbClr val="C00000"/>
                  </a:solidFill>
                  <a:latin typeface="微軟正黑體" panose="020B0604030504040204" pitchFamily="34" charset="-120"/>
                  <a:ea typeface="微軟正黑體" panose="020B0604030504040204" pitchFamily="34" charset="-120"/>
                </a:rPr>
                <a:t>~</a:t>
              </a:r>
              <a:r>
                <a:rPr lang="en-US" altLang="zh-TW" sz="1400" b="1" dirty="0" smtClean="0">
                  <a:solidFill>
                    <a:srgbClr val="C00000"/>
                  </a:solidFill>
                  <a:latin typeface="微軟正黑體" panose="020B0604030504040204" pitchFamily="34" charset="-120"/>
                  <a:ea typeface="微軟正黑體" panose="020B0604030504040204" pitchFamily="34" charset="-120"/>
                  <a:cs typeface="Calibri" pitchFamily="34" charset="0"/>
                </a:rPr>
                <a:t>2</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26</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endParaRPr lang="en-US" altLang="zh-TW" sz="1400" b="1" dirty="0" smtClean="0">
                <a:solidFill>
                  <a:srgbClr val="C00000"/>
                </a:solidFill>
                <a:latin typeface="微軟正黑體" panose="020B0604030504040204" pitchFamily="34" charset="-120"/>
                <a:ea typeface="微軟正黑體" panose="020B0604030504040204" pitchFamily="34" charset="-120"/>
              </a:endParaRPr>
            </a:p>
            <a:p>
              <a:pPr lvl="3" algn="ctr"/>
              <a:endParaRPr lang="zh-TW" altLang="en-US" sz="1400" b="1" dirty="0">
                <a:solidFill>
                  <a:schemeClr val="accent6">
                    <a:lumMod val="75000"/>
                  </a:schemeClr>
                </a:solidFill>
                <a:latin typeface="微軟正黑體" panose="020B0604030504040204" pitchFamily="34" charset="-120"/>
                <a:ea typeface="微軟正黑體" panose="020B0604030504040204" pitchFamily="34" charset="-120"/>
              </a:endParaRPr>
            </a:p>
            <a:p>
              <a:pPr lvl="4"/>
              <a:r>
                <a:rPr lang="zh-TW" altLang="en-US" sz="1400" b="1" dirty="0" smtClean="0">
                  <a:latin typeface="微軟正黑體" panose="020B0604030504040204" pitchFamily="34" charset="-120"/>
                  <a:ea typeface="微軟正黑體" panose="020B0604030504040204" pitchFamily="34" charset="-120"/>
                </a:rPr>
                <a:t>    </a:t>
              </a:r>
              <a:r>
                <a:rPr lang="zh-TW" altLang="en-US" sz="1400" b="1" u="sng" dirty="0" smtClean="0">
                  <a:latin typeface="微軟正黑體" panose="020B0604030504040204" pitchFamily="34" charset="-120"/>
                  <a:ea typeface="微軟正黑體" panose="020B0604030504040204" pitchFamily="34" charset="-120"/>
                </a:rPr>
                <a:t>社會科學部</a:t>
              </a:r>
              <a:endParaRPr lang="en-US" altLang="zh-TW" sz="1400" b="1" u="sng" dirty="0">
                <a:latin typeface="微軟正黑體" panose="020B0604030504040204" pitchFamily="34" charset="-120"/>
                <a:ea typeface="微軟正黑體" panose="020B0604030504040204" pitchFamily="34" charset="-120"/>
              </a:endParaRPr>
            </a:p>
            <a:p>
              <a:pPr lvl="3"/>
              <a:r>
                <a:rPr lang="zh-TW" altLang="en-US" sz="1400" b="1" dirty="0" smtClean="0">
                  <a:latin typeface="微軟正黑體" panose="020B0604030504040204" pitchFamily="34" charset="-120"/>
                  <a:ea typeface="微軟正黑體" panose="020B0604030504040204" pitchFamily="34" charset="-120"/>
                  <a:cs typeface="Calibri" pitchFamily="34" charset="0"/>
                </a:rPr>
                <a:t>第一</a:t>
              </a:r>
              <a:r>
                <a:rPr lang="zh-TW" altLang="en-US" sz="1400" b="1" dirty="0">
                  <a:latin typeface="微軟正黑體" panose="020B0604030504040204" pitchFamily="34" charset="-120"/>
                  <a:ea typeface="微軟正黑體" panose="020B0604030504040204" pitchFamily="34" charset="-120"/>
                  <a:cs typeface="Calibri" pitchFamily="34" charset="0"/>
                </a:rPr>
                <a:t>期  </a:t>
              </a:r>
              <a:r>
                <a:rPr lang="en-US" altLang="zh-TW" sz="1400" b="1" dirty="0">
                  <a:latin typeface="微軟正黑體" panose="020B0604030504040204" pitchFamily="34" charset="-120"/>
                  <a:ea typeface="微軟正黑體" panose="020B0604030504040204" pitchFamily="34" charset="-120"/>
                  <a:cs typeface="Calibri" pitchFamily="34" charset="0"/>
                </a:rPr>
                <a:t>2017</a:t>
              </a:r>
              <a:r>
                <a:rPr lang="zh-TW" altLang="en-US" sz="1400" b="1" dirty="0">
                  <a:latin typeface="微軟正黑體" panose="020B0604030504040204" pitchFamily="34" charset="-120"/>
                  <a:ea typeface="微軟正黑體" panose="020B0604030504040204" pitchFamily="34" charset="-120"/>
                  <a:cs typeface="Calibri" pitchFamily="34" charset="0"/>
                </a:rPr>
                <a:t>年</a:t>
              </a:r>
              <a:r>
                <a:rPr lang="en-US" altLang="zh-TW" sz="1400" b="1" dirty="0">
                  <a:latin typeface="微軟正黑體" panose="020B0604030504040204" pitchFamily="34" charset="-120"/>
                  <a:ea typeface="微軟正黑體" panose="020B0604030504040204" pitchFamily="34" charset="-120"/>
                  <a:cs typeface="Calibri" pitchFamily="34" charset="0"/>
                </a:rPr>
                <a:t>11</a:t>
              </a:r>
              <a:r>
                <a:rPr lang="zh-TW" altLang="en-US" sz="1400" b="1" dirty="0">
                  <a:latin typeface="微軟正黑體" panose="020B0604030504040204" pitchFamily="34" charset="-120"/>
                  <a:ea typeface="微軟正黑體" panose="020B0604030504040204" pitchFamily="34" charset="-120"/>
                  <a:cs typeface="Calibri" pitchFamily="34" charset="0"/>
                </a:rPr>
                <a:t>月</a:t>
              </a:r>
              <a:r>
                <a:rPr lang="en-US" altLang="zh-TW" sz="1400" b="1" dirty="0">
                  <a:latin typeface="微軟正黑體" panose="020B0604030504040204" pitchFamily="34" charset="-120"/>
                  <a:ea typeface="微軟正黑體" panose="020B0604030504040204" pitchFamily="34" charset="-120"/>
                  <a:cs typeface="Calibri" pitchFamily="34" charset="0"/>
                </a:rPr>
                <a:t>24</a:t>
              </a:r>
              <a:r>
                <a:rPr lang="zh-TW" altLang="en-US" sz="1400" b="1" dirty="0">
                  <a:latin typeface="微軟正黑體" panose="020B0604030504040204" pitchFamily="34" charset="-120"/>
                  <a:ea typeface="微軟正黑體" panose="020B0604030504040204" pitchFamily="34" charset="-120"/>
                  <a:cs typeface="Calibri" pitchFamily="34" charset="0"/>
                </a:rPr>
                <a:t>日</a:t>
              </a:r>
              <a:r>
                <a:rPr lang="zh-TW" altLang="en-US" sz="1400" b="1" dirty="0" smtClean="0">
                  <a:latin typeface="微軟正黑體" panose="020B0604030504040204" pitchFamily="34" charset="-120"/>
                  <a:ea typeface="微軟正黑體" panose="020B0604030504040204" pitchFamily="34" charset="-120"/>
                  <a:cs typeface="Calibri" pitchFamily="34" charset="0"/>
                </a:rPr>
                <a:t>截止</a:t>
              </a:r>
              <a:endParaRPr lang="en-US" altLang="zh-TW" sz="1400" b="1" dirty="0">
                <a:latin typeface="微軟正黑體" panose="020B0604030504040204" pitchFamily="34" charset="-120"/>
                <a:ea typeface="微軟正黑體" panose="020B0604030504040204" pitchFamily="34" charset="-120"/>
                <a:cs typeface="Calibri" pitchFamily="34" charset="0"/>
              </a:endParaRPr>
            </a:p>
            <a:p>
              <a:pPr lvl="3"/>
              <a:r>
                <a:rPr lang="zh-TW" altLang="en-US" sz="1400" b="1" dirty="0" smtClean="0">
                  <a:latin typeface="微軟正黑體" panose="020B0604030504040204" pitchFamily="34" charset="-120"/>
                  <a:ea typeface="微軟正黑體" panose="020B0604030504040204" pitchFamily="34" charset="-120"/>
                  <a:cs typeface="Calibri" pitchFamily="34" charset="0"/>
                </a:rPr>
                <a:t>第二期  </a:t>
              </a:r>
              <a:r>
                <a:rPr lang="en-US" altLang="zh-TW" sz="1400" b="1" dirty="0">
                  <a:latin typeface="微軟正黑體" panose="020B0604030504040204" pitchFamily="34" charset="-120"/>
                  <a:ea typeface="微軟正黑體" panose="020B0604030504040204" pitchFamily="34" charset="-120"/>
                  <a:cs typeface="Calibri" pitchFamily="34" charset="0"/>
                </a:rPr>
                <a:t>2018</a:t>
              </a:r>
              <a:r>
                <a:rPr lang="zh-TW" altLang="en-US" sz="1400" b="1" dirty="0" smtClean="0">
                  <a:latin typeface="微軟正黑體" panose="020B0604030504040204" pitchFamily="34" charset="-120"/>
                  <a:ea typeface="微軟正黑體" panose="020B0604030504040204" pitchFamily="34" charset="-120"/>
                </a:rPr>
                <a:t>年</a:t>
              </a:r>
              <a:r>
                <a:rPr lang="en-US" altLang="zh-TW" sz="1400" b="1" dirty="0" smtClean="0">
                  <a:latin typeface="微軟正黑體" panose="020B0604030504040204" pitchFamily="34" charset="-120"/>
                  <a:ea typeface="微軟正黑體" panose="020B0604030504040204" pitchFamily="34" charset="-120"/>
                </a:rPr>
                <a:t>1</a:t>
              </a:r>
              <a:r>
                <a:rPr lang="zh-TW" altLang="en-US" sz="1400" b="1" dirty="0" smtClean="0">
                  <a:latin typeface="微軟正黑體" panose="020B0604030504040204" pitchFamily="34" charset="-120"/>
                  <a:ea typeface="微軟正黑體" panose="020B0604030504040204" pitchFamily="34" charset="-120"/>
                </a:rPr>
                <a:t>月</a:t>
              </a:r>
              <a:r>
                <a:rPr lang="en-US" altLang="zh-TW" sz="1400" b="1" dirty="0" smtClean="0">
                  <a:latin typeface="微軟正黑體" panose="020B0604030504040204" pitchFamily="34" charset="-120"/>
                  <a:ea typeface="微軟正黑體" panose="020B0604030504040204" pitchFamily="34" charset="-120"/>
                </a:rPr>
                <a:t>19</a:t>
              </a:r>
              <a:r>
                <a:rPr lang="zh-TW" altLang="en-US" sz="1400" b="1" dirty="0" smtClean="0">
                  <a:latin typeface="微軟正黑體" panose="020B0604030504040204" pitchFamily="34" charset="-120"/>
                  <a:ea typeface="微軟正黑體" panose="020B0604030504040204" pitchFamily="34" charset="-120"/>
                </a:rPr>
                <a:t>日截止</a:t>
              </a:r>
              <a:endParaRPr lang="en-US" altLang="zh-TW" sz="1400" b="1" dirty="0" smtClean="0">
                <a:latin typeface="微軟正黑體" panose="020B0604030504040204" pitchFamily="34" charset="-120"/>
                <a:ea typeface="微軟正黑體" panose="020B0604030504040204" pitchFamily="34" charset="-120"/>
              </a:endParaRPr>
            </a:p>
            <a:p>
              <a:pPr lvl="3"/>
              <a:r>
                <a:rPr lang="zh-TW" altLang="en-US" sz="1400" b="1" dirty="0" smtClean="0">
                  <a:solidFill>
                    <a:srgbClr val="C00000"/>
                  </a:solidFill>
                  <a:latin typeface="微軟正黑體" panose="020B0604030504040204" pitchFamily="34" charset="-120"/>
                  <a:ea typeface="微軟正黑體" panose="020B0604030504040204" pitchFamily="34" charset="-120"/>
                </a:rPr>
                <a:t>第三期  </a:t>
              </a:r>
              <a:r>
                <a:rPr lang="en-US" altLang="zh-TW" sz="1400" b="1" dirty="0" smtClean="0">
                  <a:solidFill>
                    <a:srgbClr val="C00000"/>
                  </a:solidFill>
                  <a:latin typeface="微軟正黑體" panose="020B0604030504040204" pitchFamily="34" charset="-120"/>
                  <a:ea typeface="微軟正黑體" panose="020B0604030504040204" pitchFamily="34" charset="-120"/>
                </a:rPr>
                <a:t>2018</a:t>
              </a:r>
              <a:r>
                <a:rPr lang="zh-TW" altLang="en-US" sz="1400" b="1" dirty="0" smtClean="0">
                  <a:solidFill>
                    <a:srgbClr val="C00000"/>
                  </a:solidFill>
                  <a:latin typeface="微軟正黑體" panose="020B0604030504040204" pitchFamily="34" charset="-120"/>
                  <a:ea typeface="微軟正黑體" panose="020B0604030504040204" pitchFamily="34" charset="-120"/>
                </a:rPr>
                <a:t>年</a:t>
              </a:r>
              <a:r>
                <a:rPr lang="en-US" altLang="zh-TW" sz="1400" b="1" dirty="0" smtClean="0">
                  <a:solidFill>
                    <a:srgbClr val="C00000"/>
                  </a:solidFill>
                  <a:latin typeface="微軟正黑體" panose="020B0604030504040204" pitchFamily="34" charset="-120"/>
                  <a:ea typeface="微軟正黑體" panose="020B0604030504040204" pitchFamily="34" charset="-120"/>
                </a:rPr>
                <a:t>3</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2</a:t>
              </a:r>
              <a:r>
                <a:rPr lang="zh-TW" altLang="en-US" sz="1400" b="1" dirty="0" smtClean="0">
                  <a:solidFill>
                    <a:srgbClr val="C00000"/>
                  </a:solidFill>
                  <a:latin typeface="微軟正黑體" panose="020B0604030504040204" pitchFamily="34" charset="-120"/>
                  <a:ea typeface="微軟正黑體" panose="020B0604030504040204" pitchFamily="34" charset="-120"/>
                </a:rPr>
                <a:t>日截止</a:t>
              </a:r>
              <a:endParaRPr lang="en-US" altLang="zh-TW" sz="1400" b="1" dirty="0" smtClean="0">
                <a:solidFill>
                  <a:srgbClr val="C00000"/>
                </a:solidFill>
                <a:latin typeface="微軟正黑體" panose="020B0604030504040204" pitchFamily="34" charset="-120"/>
                <a:ea typeface="微軟正黑體" panose="020B0604030504040204" pitchFamily="34" charset="-120"/>
              </a:endParaRPr>
            </a:p>
            <a:p>
              <a:pPr lvl="3"/>
              <a:r>
                <a:rPr lang="zh-TW" altLang="en-US" sz="1400" b="1" dirty="0" smtClean="0">
                  <a:solidFill>
                    <a:srgbClr val="C00000"/>
                  </a:solidFill>
                  <a:latin typeface="微軟正黑體" panose="020B0604030504040204" pitchFamily="34" charset="-120"/>
                  <a:ea typeface="微軟正黑體" panose="020B0604030504040204" pitchFamily="34" charset="-120"/>
                </a:rPr>
                <a:t>第四期  </a:t>
              </a:r>
              <a:r>
                <a:rPr lang="en-US" altLang="zh-TW" sz="1400" b="1" dirty="0" smtClean="0">
                  <a:solidFill>
                    <a:srgbClr val="C00000"/>
                  </a:solidFill>
                  <a:latin typeface="微軟正黑體" panose="020B0604030504040204" pitchFamily="34" charset="-120"/>
                  <a:ea typeface="微軟正黑體" panose="020B0604030504040204" pitchFamily="34" charset="-120"/>
                </a:rPr>
                <a:t>2018</a:t>
              </a:r>
              <a:r>
                <a:rPr lang="zh-TW" altLang="en-US" sz="1400" b="1" dirty="0" smtClean="0">
                  <a:solidFill>
                    <a:srgbClr val="C00000"/>
                  </a:solidFill>
                  <a:latin typeface="微軟正黑體" panose="020B0604030504040204" pitchFamily="34" charset="-120"/>
                  <a:ea typeface="微軟正黑體" panose="020B0604030504040204" pitchFamily="34" charset="-120"/>
                </a:rPr>
                <a:t>年</a:t>
              </a:r>
              <a:r>
                <a:rPr lang="en-US" altLang="zh-TW" sz="1400" b="1" dirty="0" smtClean="0">
                  <a:solidFill>
                    <a:srgbClr val="C00000"/>
                  </a:solidFill>
                  <a:latin typeface="微軟正黑體" panose="020B0604030504040204" pitchFamily="34" charset="-120"/>
                  <a:ea typeface="微軟正黑體" panose="020B0604030504040204" pitchFamily="34" charset="-120"/>
                </a:rPr>
                <a:t>4</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10</a:t>
              </a:r>
              <a:r>
                <a:rPr lang="zh-TW" altLang="en-US" sz="1400" b="1" dirty="0" smtClean="0">
                  <a:solidFill>
                    <a:srgbClr val="C00000"/>
                  </a:solidFill>
                  <a:latin typeface="微軟正黑體" panose="020B0604030504040204" pitchFamily="34" charset="-120"/>
                  <a:ea typeface="微軟正黑體" panose="020B0604030504040204" pitchFamily="34" charset="-120"/>
                </a:rPr>
                <a:t>日截止</a:t>
              </a:r>
              <a:endParaRPr lang="en-US" altLang="zh-TW" sz="1400" b="1" dirty="0" smtClean="0">
                <a:solidFill>
                  <a:srgbClr val="C00000"/>
                </a:solidFill>
                <a:latin typeface="微軟正黑體" panose="020B0604030504040204" pitchFamily="34" charset="-120"/>
                <a:ea typeface="微軟正黑體" panose="020B0604030504040204" pitchFamily="34" charset="-120"/>
              </a:endParaRPr>
            </a:p>
            <a:p>
              <a:endParaRPr lang="en-US" altLang="zh-TW" sz="1400" b="1" dirty="0" smtClean="0">
                <a:solidFill>
                  <a:srgbClr val="C00000"/>
                </a:solidFill>
                <a:latin typeface="微軟正黑體" panose="020B0604030504040204" pitchFamily="34" charset="-120"/>
                <a:ea typeface="微軟正黑體" panose="020B0604030504040204" pitchFamily="34" charset="-120"/>
              </a:endParaRPr>
            </a:p>
            <a:p>
              <a:pPr lvl="4"/>
              <a:r>
                <a:rPr lang="zh-TW" altLang="en-US" sz="1400" b="1" u="sng" dirty="0" smtClean="0">
                  <a:solidFill>
                    <a:prstClr val="black"/>
                  </a:solidFill>
                  <a:latin typeface="微軟正黑體" panose="020B0604030504040204" pitchFamily="34" charset="-120"/>
                  <a:ea typeface="微軟正黑體" panose="020B0604030504040204" pitchFamily="34" charset="-120"/>
                </a:rPr>
                <a:t>文化構想學部</a:t>
              </a:r>
              <a:r>
                <a:rPr lang="zh-TW" altLang="en-US" sz="1400" b="1" u="sng" dirty="0">
                  <a:solidFill>
                    <a:prstClr val="black"/>
                  </a:solidFill>
                  <a:latin typeface="微軟正黑體" panose="020B0604030504040204" pitchFamily="34" charset="-120"/>
                  <a:ea typeface="微軟正黑體" panose="020B0604030504040204" pitchFamily="34" charset="-120"/>
                </a:rPr>
                <a:t>　</a:t>
              </a:r>
              <a:r>
                <a:rPr lang="zh-TW" altLang="en-US" sz="1400" b="1" dirty="0">
                  <a:solidFill>
                    <a:prstClr val="black"/>
                  </a:solidFill>
                  <a:latin typeface="微軟正黑體" panose="020B0604030504040204" pitchFamily="34" charset="-120"/>
                  <a:ea typeface="微軟正黑體" panose="020B0604030504040204" pitchFamily="34" charset="-120"/>
                </a:rPr>
                <a:t>  </a:t>
              </a:r>
              <a:r>
                <a:rPr lang="ja-JP" altLang="en-US" sz="1400" b="1" dirty="0">
                  <a:solidFill>
                    <a:prstClr val="black"/>
                  </a:solidFill>
                  <a:latin typeface="微軟正黑體" panose="020B0604030504040204" pitchFamily="34" charset="-120"/>
                  <a:ea typeface="微軟正黑體" panose="020B0604030504040204" pitchFamily="34" charset="-120"/>
                </a:rPr>
                <a:t>　</a:t>
              </a:r>
              <a:endParaRPr lang="en-US" altLang="ja-JP" sz="1400" b="1" dirty="0">
                <a:solidFill>
                  <a:prstClr val="black"/>
                </a:solidFill>
                <a:latin typeface="微軟正黑體" panose="020B0604030504040204" pitchFamily="34" charset="-120"/>
                <a:ea typeface="微軟正黑體" panose="020B0604030504040204" pitchFamily="34" charset="-120"/>
              </a:endParaRPr>
            </a:p>
            <a:p>
              <a:pPr lvl="3"/>
              <a:r>
                <a:rPr lang="en-US" altLang="zh-TW" sz="1400" b="1" dirty="0" smtClean="0">
                  <a:solidFill>
                    <a:srgbClr val="C00000"/>
                  </a:solidFill>
                  <a:latin typeface="微軟正黑體" panose="020B0604030504040204" pitchFamily="34" charset="-120"/>
                  <a:ea typeface="微軟正黑體" panose="020B0604030504040204" pitchFamily="34" charset="-120"/>
                  <a:cs typeface="Calibri" pitchFamily="34" charset="0"/>
                </a:rPr>
                <a:t>2019</a:t>
              </a:r>
              <a:r>
                <a:rPr lang="zh-TW" altLang="en-US" sz="1400" b="1" dirty="0">
                  <a:solidFill>
                    <a:srgbClr val="C00000"/>
                  </a:solidFill>
                  <a:latin typeface="微軟正黑體" panose="020B0604030504040204" pitchFamily="34" charset="-120"/>
                  <a:ea typeface="微軟正黑體" panose="020B0604030504040204" pitchFamily="34" charset="-120"/>
                </a:rPr>
                <a:t>年</a:t>
              </a:r>
              <a:r>
                <a:rPr lang="en-US" altLang="zh-TW" sz="1400" b="1" dirty="0">
                  <a:solidFill>
                    <a:srgbClr val="C00000"/>
                  </a:solidFill>
                  <a:latin typeface="微軟正黑體" panose="020B0604030504040204" pitchFamily="34" charset="-120"/>
                  <a:ea typeface="微軟正黑體" panose="020B0604030504040204" pitchFamily="34" charset="-120"/>
                  <a:cs typeface="Calibri" pitchFamily="34" charset="0"/>
                </a:rPr>
                <a:t>2</a:t>
              </a:r>
              <a:r>
                <a:rPr lang="zh-TW" altLang="en-US" sz="1400" b="1" dirty="0">
                  <a:solidFill>
                    <a:srgbClr val="C00000"/>
                  </a:solidFill>
                  <a:latin typeface="微軟正黑體" panose="020B0604030504040204" pitchFamily="34" charset="-120"/>
                  <a:ea typeface="微軟正黑體" panose="020B0604030504040204" pitchFamily="34" charset="-120"/>
                </a:rPr>
                <a:t>月</a:t>
              </a:r>
              <a:r>
                <a:rPr lang="en-US" altLang="zh-TW" sz="1400" b="1" dirty="0">
                  <a:solidFill>
                    <a:srgbClr val="C00000"/>
                  </a:solidFill>
                  <a:latin typeface="微軟正黑體" panose="020B0604030504040204" pitchFamily="34" charset="-120"/>
                  <a:ea typeface="微軟正黑體" panose="020B0604030504040204" pitchFamily="34" charset="-120"/>
                </a:rPr>
                <a:t>8</a:t>
              </a:r>
              <a:r>
                <a:rPr lang="zh-TW" altLang="en-US" sz="1400" b="1" dirty="0">
                  <a:solidFill>
                    <a:srgbClr val="C00000"/>
                  </a:solidFill>
                  <a:latin typeface="微軟正黑體" panose="020B0604030504040204" pitchFamily="34" charset="-120"/>
                  <a:ea typeface="微軟正黑體" panose="020B0604030504040204" pitchFamily="34" charset="-120"/>
                </a:rPr>
                <a:t>日</a:t>
              </a:r>
              <a:r>
                <a:rPr lang="en-US" altLang="zh-TW" sz="1400" b="1" dirty="0" smtClean="0">
                  <a:solidFill>
                    <a:srgbClr val="C00000"/>
                  </a:solidFill>
                  <a:latin typeface="微軟正黑體" panose="020B0604030504040204" pitchFamily="34" charset="-120"/>
                  <a:ea typeface="微軟正黑體" panose="020B0604030504040204" pitchFamily="34" charset="-120"/>
                </a:rPr>
                <a:t>~</a:t>
              </a:r>
              <a:r>
                <a:rPr lang="en-US" altLang="zh-TW" sz="1400" b="1" dirty="0" smtClean="0">
                  <a:solidFill>
                    <a:srgbClr val="C00000"/>
                  </a:solidFill>
                  <a:latin typeface="微軟正黑體" panose="020B0604030504040204" pitchFamily="34" charset="-120"/>
                  <a:ea typeface="微軟正黑體" panose="020B0604030504040204" pitchFamily="34" charset="-120"/>
                  <a:cs typeface="Calibri" pitchFamily="34" charset="0"/>
                </a:rPr>
                <a:t>2</a:t>
              </a:r>
              <a:r>
                <a:rPr lang="zh-TW" altLang="en-US" sz="1400" b="1" dirty="0">
                  <a:solidFill>
                    <a:srgbClr val="C00000"/>
                  </a:solidFill>
                  <a:latin typeface="微軟正黑體" panose="020B0604030504040204" pitchFamily="34" charset="-120"/>
                  <a:ea typeface="微軟正黑體" panose="020B0604030504040204" pitchFamily="34" charset="-120"/>
                </a:rPr>
                <a:t>月</a:t>
              </a:r>
              <a:r>
                <a:rPr lang="en-US" altLang="zh-TW" sz="1400" b="1" dirty="0">
                  <a:solidFill>
                    <a:srgbClr val="C00000"/>
                  </a:solidFill>
                  <a:latin typeface="微軟正黑體" panose="020B0604030504040204" pitchFamily="34" charset="-120"/>
                  <a:ea typeface="微軟正黑體" panose="020B0604030504040204" pitchFamily="34" charset="-120"/>
                </a:rPr>
                <a:t>26</a:t>
              </a:r>
              <a:r>
                <a:rPr lang="zh-TW" altLang="en-US" sz="1400" b="1" dirty="0">
                  <a:solidFill>
                    <a:srgbClr val="C00000"/>
                  </a:solidFill>
                  <a:latin typeface="微軟正黑體" panose="020B0604030504040204" pitchFamily="34" charset="-120"/>
                  <a:ea typeface="微軟正黑體" panose="020B0604030504040204" pitchFamily="34" charset="-120"/>
                </a:rPr>
                <a:t>日</a:t>
              </a:r>
              <a:endParaRPr lang="en-US" altLang="zh-TW" sz="1400" b="1" dirty="0">
                <a:solidFill>
                  <a:srgbClr val="C00000"/>
                </a:solidFill>
                <a:latin typeface="微軟正黑體" panose="020B0604030504040204" pitchFamily="34" charset="-120"/>
                <a:ea typeface="微軟正黑體" panose="020B0604030504040204" pitchFamily="34" charset="-120"/>
              </a:endParaRPr>
            </a:p>
            <a:p>
              <a:endParaRPr lang="zh-TW" altLang="en-US" sz="1050" b="1" dirty="0">
                <a:solidFill>
                  <a:prstClr val="black"/>
                </a:solidFill>
                <a:latin typeface="微軟正黑體" panose="020B0604030504040204" pitchFamily="34" charset="-120"/>
                <a:ea typeface="微軟正黑體" panose="020B0604030504040204" pitchFamily="34" charset="-120"/>
              </a:endParaRPr>
            </a:p>
            <a:p>
              <a:r>
                <a:rPr lang="zh-TW" altLang="en-US" sz="1400" b="1" dirty="0" smtClean="0">
                  <a:latin typeface="微軟正黑體" panose="020B0604030504040204" pitchFamily="34" charset="-120"/>
                  <a:ea typeface="微軟正黑體" panose="020B0604030504040204" pitchFamily="34" charset="-120"/>
                </a:rPr>
                <a:t>                                         </a:t>
              </a:r>
              <a:r>
                <a:rPr lang="zh-TW" altLang="en-US" sz="1400" b="1" u="sng" dirty="0" smtClean="0">
                  <a:latin typeface="微軟正黑體" panose="020B0604030504040204" pitchFamily="34" charset="-120"/>
                  <a:ea typeface="微軟正黑體" panose="020B0604030504040204" pitchFamily="34" charset="-120"/>
                </a:rPr>
                <a:t>國際教養學部</a:t>
              </a:r>
              <a:endParaRPr lang="zh-TW" altLang="en-US" sz="1400" b="1" u="sng" dirty="0">
                <a:latin typeface="微軟正黑體" panose="020B0604030504040204" pitchFamily="34" charset="-120"/>
                <a:ea typeface="微軟正黑體" panose="020B0604030504040204" pitchFamily="34" charset="-120"/>
              </a:endParaRPr>
            </a:p>
            <a:p>
              <a:pPr lvl="2"/>
              <a:r>
                <a:rPr lang="zh-TW" altLang="en-US" sz="1400" b="1" dirty="0" smtClean="0">
                  <a:solidFill>
                    <a:srgbClr val="C00000"/>
                  </a:solidFill>
                  <a:latin typeface="微軟正黑體" panose="020B0604030504040204" pitchFamily="34" charset="-120"/>
                  <a:ea typeface="微軟正黑體" panose="020B0604030504040204" pitchFamily="34" charset="-120"/>
                </a:rPr>
                <a:t>    早鳥報名 </a:t>
              </a:r>
              <a:r>
                <a:rPr lang="en-US" altLang="zh-TW" sz="1400" b="1" dirty="0" smtClean="0">
                  <a:solidFill>
                    <a:srgbClr val="C00000"/>
                  </a:solidFill>
                  <a:latin typeface="微軟正黑體" panose="020B0604030504040204" pitchFamily="34" charset="-120"/>
                  <a:ea typeface="微軟正黑體" panose="020B0604030504040204" pitchFamily="34" charset="-120"/>
                </a:rPr>
                <a:t>2019</a:t>
              </a:r>
              <a:r>
                <a:rPr lang="zh-TW" altLang="en-US" sz="1400" b="1" dirty="0" smtClean="0">
                  <a:solidFill>
                    <a:srgbClr val="C00000"/>
                  </a:solidFill>
                  <a:latin typeface="微軟正黑體" panose="020B0604030504040204" pitchFamily="34" charset="-120"/>
                  <a:ea typeface="微軟正黑體" panose="020B0604030504040204" pitchFamily="34" charset="-120"/>
                </a:rPr>
                <a:t>年</a:t>
              </a:r>
              <a:r>
                <a:rPr lang="en-US" altLang="zh-TW" sz="1400" b="1" dirty="0" smtClean="0">
                  <a:solidFill>
                    <a:srgbClr val="C00000"/>
                  </a:solidFill>
                  <a:latin typeface="微軟正黑體" panose="020B0604030504040204" pitchFamily="34" charset="-120"/>
                  <a:ea typeface="微軟正黑體" panose="020B0604030504040204" pitchFamily="34" charset="-120"/>
                </a:rPr>
                <a:t>1</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10</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r>
                <a:rPr lang="en-US" altLang="zh-TW" sz="1400" b="1" dirty="0" smtClean="0">
                  <a:solidFill>
                    <a:srgbClr val="C00000"/>
                  </a:solidFill>
                  <a:latin typeface="微軟正黑體" panose="020B0604030504040204" pitchFamily="34" charset="-120"/>
                  <a:ea typeface="微軟正黑體" panose="020B0604030504040204" pitchFamily="34" charset="-120"/>
                </a:rPr>
                <a:t>~1</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24</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endParaRPr lang="en-US" altLang="zh-TW" sz="1400" b="1" dirty="0" smtClean="0">
                <a:solidFill>
                  <a:srgbClr val="C00000"/>
                </a:solidFill>
                <a:latin typeface="微軟正黑體" panose="020B0604030504040204" pitchFamily="34" charset="-120"/>
                <a:ea typeface="微軟正黑體" panose="020B0604030504040204" pitchFamily="34" charset="-120"/>
              </a:endParaRPr>
            </a:p>
            <a:p>
              <a:pPr lvl="2"/>
              <a:r>
                <a:rPr lang="zh-TW" altLang="en-US" sz="1400" b="1" dirty="0" smtClean="0">
                  <a:solidFill>
                    <a:srgbClr val="C00000"/>
                  </a:solidFill>
                  <a:latin typeface="微軟正黑體" panose="020B0604030504040204" pitchFamily="34" charset="-120"/>
                  <a:ea typeface="微軟正黑體" panose="020B0604030504040204" pitchFamily="34" charset="-120"/>
                </a:rPr>
                <a:t>    一般報名 </a:t>
              </a:r>
              <a:r>
                <a:rPr lang="en-US" altLang="zh-TW" sz="1400" b="1" dirty="0" smtClean="0">
                  <a:solidFill>
                    <a:srgbClr val="C00000"/>
                  </a:solidFill>
                  <a:latin typeface="微軟正黑體" panose="020B0604030504040204" pitchFamily="34" charset="-120"/>
                  <a:ea typeface="微軟正黑體" panose="020B0604030504040204" pitchFamily="34" charset="-120"/>
                </a:rPr>
                <a:t>2019</a:t>
              </a:r>
              <a:r>
                <a:rPr lang="zh-TW" altLang="en-US" sz="1400" b="1" dirty="0" smtClean="0">
                  <a:solidFill>
                    <a:srgbClr val="C00000"/>
                  </a:solidFill>
                  <a:latin typeface="微軟正黑體" panose="020B0604030504040204" pitchFamily="34" charset="-120"/>
                  <a:ea typeface="微軟正黑體" panose="020B0604030504040204" pitchFamily="34" charset="-120"/>
                </a:rPr>
                <a:t>年</a:t>
              </a:r>
              <a:r>
                <a:rPr lang="en-US" altLang="zh-TW" sz="1400" b="1" dirty="0" smtClean="0">
                  <a:solidFill>
                    <a:srgbClr val="C00000"/>
                  </a:solidFill>
                  <a:latin typeface="微軟正黑體" panose="020B0604030504040204" pitchFamily="34" charset="-120"/>
                  <a:ea typeface="微軟正黑體" panose="020B0604030504040204" pitchFamily="34" charset="-120"/>
                </a:rPr>
                <a:t>1</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25</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r>
                <a:rPr lang="en-US" altLang="zh-TW" sz="1400" b="1" dirty="0" smtClean="0">
                  <a:solidFill>
                    <a:srgbClr val="C00000"/>
                  </a:solidFill>
                  <a:latin typeface="微軟正黑體" panose="020B0604030504040204" pitchFamily="34" charset="-120"/>
                  <a:ea typeface="微軟正黑體" panose="020B0604030504040204" pitchFamily="34" charset="-120"/>
                </a:rPr>
                <a:t>~3</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a:solidFill>
                    <a:srgbClr val="C00000"/>
                  </a:solidFill>
                  <a:latin typeface="微軟正黑體" panose="020B0604030504040204" pitchFamily="34" charset="-120"/>
                  <a:ea typeface="微軟正黑體" panose="020B0604030504040204" pitchFamily="34" charset="-120"/>
                </a:rPr>
                <a:t>1</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endParaRPr lang="en-US" altLang="zh-TW" sz="1400" dirty="0">
                <a:solidFill>
                  <a:srgbClr val="C00000"/>
                </a:solidFill>
                <a:latin typeface="微軟正黑體" panose="020B0604030504040204" pitchFamily="34" charset="-120"/>
                <a:ea typeface="微軟正黑體" panose="020B0604030504040204" pitchFamily="34" charset="-120"/>
              </a:endParaRPr>
            </a:p>
          </p:txBody>
        </p:sp>
      </p:grpSp>
      <p:grpSp>
        <p:nvGrpSpPr>
          <p:cNvPr id="9" name="グループ化 8"/>
          <p:cNvGrpSpPr/>
          <p:nvPr/>
        </p:nvGrpSpPr>
        <p:grpSpPr>
          <a:xfrm>
            <a:off x="4449383" y="1421203"/>
            <a:ext cx="4739074" cy="4514769"/>
            <a:chOff x="5156195" y="2169128"/>
            <a:chExt cx="3884800" cy="3132079"/>
          </a:xfrm>
        </p:grpSpPr>
        <p:pic>
          <p:nvPicPr>
            <p:cNvPr id="2969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268" y="2169128"/>
              <a:ext cx="3132079" cy="313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156195" y="2718924"/>
              <a:ext cx="3884800" cy="2177875"/>
            </a:xfrm>
            <a:prstGeom prst="rect">
              <a:avLst/>
            </a:prstGeom>
            <a:noFill/>
          </p:spPr>
          <p:txBody>
            <a:bodyPr wrap="square" rtlCol="0">
              <a:spAutoFit/>
            </a:bodyPr>
            <a:lstStyle/>
            <a:p>
              <a:pPr algn="ctr"/>
              <a:r>
                <a:rPr lang="zh-TW" altLang="en-US" sz="2000" b="1" dirty="0" smtClean="0">
                  <a:solidFill>
                    <a:prstClr val="black"/>
                  </a:solidFill>
                  <a:latin typeface="微軟正黑體" panose="020B0604030504040204" pitchFamily="34" charset="-120"/>
                  <a:ea typeface="微軟正黑體" panose="020B0604030504040204" pitchFamily="34" charset="-120"/>
                </a:rPr>
                <a:t>    面試日期</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algn="ctr"/>
              <a:endParaRPr lang="en-US" altLang="zh-TW" sz="800" b="1" dirty="0" smtClean="0">
                <a:solidFill>
                  <a:prstClr val="black"/>
                </a:solidFill>
                <a:latin typeface="微軟正黑體" panose="020B0604030504040204" pitchFamily="34" charset="-120"/>
                <a:ea typeface="微軟正黑體" panose="020B0604030504040204" pitchFamily="34" charset="-120"/>
              </a:endParaRPr>
            </a:p>
            <a:p>
              <a:pPr algn="ctr"/>
              <a:r>
                <a:rPr lang="zh-TW" altLang="en-US" sz="1600" b="1" dirty="0" smtClean="0">
                  <a:solidFill>
                    <a:prstClr val="black"/>
                  </a:solidFill>
                  <a:latin typeface="微軟正黑體" panose="020B0604030504040204" pitchFamily="34" charset="-120"/>
                  <a:ea typeface="微軟正黑體" panose="020B0604030504040204" pitchFamily="34" charset="-120"/>
                </a:rPr>
                <a:t>    </a:t>
              </a:r>
              <a:r>
                <a:rPr lang="ja-JP" altLang="en-US" sz="1600" b="1" dirty="0" smtClean="0">
                  <a:solidFill>
                    <a:prstClr val="black"/>
                  </a:solidFill>
                  <a:latin typeface="微軟正黑體" panose="020B0604030504040204" pitchFamily="34" charset="-120"/>
                  <a:ea typeface="微軟正黑體" panose="020B0604030504040204" pitchFamily="34" charset="-120"/>
                </a:rPr>
                <a:t>　</a:t>
              </a:r>
              <a:r>
                <a:rPr lang="zh-TW" altLang="en-US" sz="1400" b="1" u="sng" dirty="0">
                  <a:solidFill>
                    <a:prstClr val="black"/>
                  </a:solidFill>
                  <a:latin typeface="微軟正黑體" panose="020B0604030504040204" pitchFamily="34" charset="-120"/>
                  <a:ea typeface="微軟正黑體" panose="020B0604030504040204" pitchFamily="34" charset="-120"/>
                </a:rPr>
                <a:t>政治經濟學部、基幹</a:t>
              </a:r>
              <a:r>
                <a:rPr lang="en-US" altLang="zh-TW" sz="1400" b="1" u="sng" dirty="0">
                  <a:solidFill>
                    <a:prstClr val="black"/>
                  </a:solidFill>
                  <a:latin typeface="微軟正黑體" panose="020B0604030504040204" pitchFamily="34" charset="-120"/>
                  <a:ea typeface="微軟正黑體" panose="020B0604030504040204" pitchFamily="34" charset="-120"/>
                </a:rPr>
                <a:t>/</a:t>
              </a:r>
              <a:r>
                <a:rPr lang="zh-TW" altLang="en-US" sz="1400" b="1" u="sng" dirty="0">
                  <a:solidFill>
                    <a:prstClr val="black"/>
                  </a:solidFill>
                  <a:latin typeface="微軟正黑體" panose="020B0604030504040204" pitchFamily="34" charset="-120"/>
                  <a:ea typeface="微軟正黑體" panose="020B0604030504040204" pitchFamily="34" charset="-120"/>
                </a:rPr>
                <a:t>創造</a:t>
              </a:r>
              <a:r>
                <a:rPr lang="en-US" altLang="zh-TW" sz="1400" b="1" u="sng" dirty="0">
                  <a:solidFill>
                    <a:prstClr val="black"/>
                  </a:solidFill>
                  <a:latin typeface="微軟正黑體" panose="020B0604030504040204" pitchFamily="34" charset="-120"/>
                  <a:ea typeface="微軟正黑體" panose="020B0604030504040204" pitchFamily="34" charset="-120"/>
                </a:rPr>
                <a:t>/</a:t>
              </a:r>
              <a:r>
                <a:rPr lang="zh-TW" altLang="en-US" sz="1400" b="1" u="sng" dirty="0">
                  <a:solidFill>
                    <a:prstClr val="black"/>
                  </a:solidFill>
                  <a:latin typeface="微軟正黑體" panose="020B0604030504040204" pitchFamily="34" charset="-120"/>
                  <a:ea typeface="微軟正黑體" panose="020B0604030504040204" pitchFamily="34" charset="-120"/>
                </a:rPr>
                <a:t>先進理工學部　</a:t>
              </a:r>
              <a:r>
                <a:rPr lang="zh-TW" altLang="en-US" sz="1400" b="1" dirty="0">
                  <a:solidFill>
                    <a:prstClr val="black"/>
                  </a:solidFill>
                  <a:latin typeface="微軟正黑體" panose="020B0604030504040204" pitchFamily="34" charset="-120"/>
                  <a:ea typeface="微軟正黑體" panose="020B0604030504040204" pitchFamily="34" charset="-120"/>
                </a:rPr>
                <a:t>  </a:t>
              </a:r>
              <a:r>
                <a:rPr lang="ja-JP" altLang="en-US" sz="1400" b="1" dirty="0">
                  <a:solidFill>
                    <a:prstClr val="black"/>
                  </a:solidFill>
                  <a:latin typeface="微軟正黑體" panose="020B0604030504040204" pitchFamily="34" charset="-120"/>
                  <a:ea typeface="微軟正黑體" panose="020B0604030504040204" pitchFamily="34" charset="-120"/>
                </a:rPr>
                <a:t>　</a:t>
              </a:r>
              <a:endParaRPr lang="en-US" altLang="ja-JP" sz="1400" b="1" dirty="0">
                <a:solidFill>
                  <a:prstClr val="black"/>
                </a:solidFill>
                <a:latin typeface="微軟正黑體" panose="020B0604030504040204" pitchFamily="34" charset="-120"/>
                <a:ea typeface="微軟正黑體" panose="020B0604030504040204" pitchFamily="34" charset="-120"/>
              </a:endParaRPr>
            </a:p>
            <a:p>
              <a:pPr algn="ctr"/>
              <a:r>
                <a:rPr lang="zh-TW" altLang="en-US" sz="1400" b="1" dirty="0">
                  <a:solidFill>
                    <a:prstClr val="black"/>
                  </a:solidFill>
                  <a:latin typeface="微軟正黑體" panose="020B0604030504040204" pitchFamily="34" charset="-120"/>
                  <a:ea typeface="微軟正黑體" panose="020B0604030504040204" pitchFamily="34" charset="-120"/>
                </a:rPr>
                <a:t>前期 </a:t>
              </a:r>
              <a:r>
                <a:rPr lang="en-US" altLang="zh-TW" sz="1400" b="1" dirty="0" smtClean="0">
                  <a:solidFill>
                    <a:prstClr val="black"/>
                  </a:solidFill>
                  <a:latin typeface="微軟正黑體" panose="020B0604030504040204" pitchFamily="34" charset="-120"/>
                  <a:ea typeface="微軟正黑體" panose="020B0604030504040204" pitchFamily="34" charset="-120"/>
                  <a:cs typeface="Calibri" pitchFamily="34" charset="0"/>
                </a:rPr>
                <a:t>201</a:t>
              </a:r>
              <a:r>
                <a:rPr lang="en-US" altLang="zh-TW" sz="1400" b="1" dirty="0">
                  <a:solidFill>
                    <a:prstClr val="black"/>
                  </a:solidFill>
                  <a:latin typeface="微軟正黑體" panose="020B0604030504040204" pitchFamily="34" charset="-120"/>
                  <a:ea typeface="微軟正黑體" panose="020B0604030504040204" pitchFamily="34" charset="-120"/>
                  <a:cs typeface="Calibri" pitchFamily="34" charset="0"/>
                </a:rPr>
                <a:t>9</a:t>
              </a:r>
              <a:r>
                <a:rPr lang="zh-TW" altLang="en-US" sz="1400" b="1" dirty="0" smtClean="0">
                  <a:solidFill>
                    <a:prstClr val="black"/>
                  </a:solidFill>
                  <a:latin typeface="微軟正黑體" panose="020B0604030504040204" pitchFamily="34" charset="-120"/>
                  <a:ea typeface="微軟正黑體" panose="020B0604030504040204" pitchFamily="34" charset="-120"/>
                </a:rPr>
                <a:t>年</a:t>
              </a:r>
              <a:r>
                <a:rPr lang="en-US" altLang="zh-TW" sz="1400" b="1" dirty="0" smtClean="0">
                  <a:solidFill>
                    <a:prstClr val="black"/>
                  </a:solidFill>
                  <a:latin typeface="微軟正黑體" panose="020B0604030504040204" pitchFamily="34" charset="-120"/>
                  <a:ea typeface="微軟正黑體" panose="020B0604030504040204" pitchFamily="34" charset="-120"/>
                  <a:cs typeface="Calibri" pitchFamily="34" charset="0"/>
                </a:rPr>
                <a:t>1</a:t>
              </a:r>
              <a:r>
                <a:rPr lang="zh-TW" altLang="en-US" sz="1400" b="1" dirty="0" smtClean="0">
                  <a:solidFill>
                    <a:prstClr val="black"/>
                  </a:solidFill>
                  <a:latin typeface="微軟正黑體" panose="020B0604030504040204" pitchFamily="34" charset="-120"/>
                  <a:ea typeface="微軟正黑體" panose="020B0604030504040204" pitchFamily="34" charset="-120"/>
                </a:rPr>
                <a:t>月</a:t>
              </a:r>
              <a:r>
                <a:rPr lang="en-US" altLang="zh-TW" sz="1400" b="1" dirty="0" smtClean="0">
                  <a:solidFill>
                    <a:prstClr val="black"/>
                  </a:solidFill>
                  <a:latin typeface="微軟正黑體" panose="020B0604030504040204" pitchFamily="34" charset="-120"/>
                  <a:ea typeface="微軟正黑體" panose="020B0604030504040204" pitchFamily="34" charset="-120"/>
                </a:rPr>
                <a:t>12</a:t>
              </a:r>
              <a:r>
                <a:rPr lang="zh-TW" altLang="en-US" sz="1400" b="1" dirty="0" smtClean="0">
                  <a:solidFill>
                    <a:prstClr val="black"/>
                  </a:solidFill>
                  <a:latin typeface="微軟正黑體" panose="020B0604030504040204" pitchFamily="34" charset="-120"/>
                  <a:ea typeface="微軟正黑體" panose="020B0604030504040204" pitchFamily="34" charset="-120"/>
                </a:rPr>
                <a:t>日</a:t>
              </a:r>
              <a:r>
                <a:rPr lang="en-US" altLang="zh-TW" sz="1400" b="1" dirty="0" smtClean="0">
                  <a:solidFill>
                    <a:prstClr val="black"/>
                  </a:solidFill>
                  <a:latin typeface="微軟正黑體" panose="020B0604030504040204" pitchFamily="34" charset="-120"/>
                  <a:ea typeface="微軟正黑體" panose="020B0604030504040204" pitchFamily="34" charset="-120"/>
                </a:rPr>
                <a:t>~</a:t>
              </a:r>
              <a:r>
                <a:rPr lang="en-US" altLang="zh-TW" sz="1400" b="1" dirty="0" smtClean="0">
                  <a:solidFill>
                    <a:prstClr val="black"/>
                  </a:solidFill>
                  <a:latin typeface="微軟正黑體" panose="020B0604030504040204" pitchFamily="34" charset="-120"/>
                  <a:ea typeface="微軟正黑體" panose="020B0604030504040204" pitchFamily="34" charset="-120"/>
                  <a:cs typeface="Calibri" pitchFamily="34" charset="0"/>
                </a:rPr>
                <a:t>1</a:t>
              </a:r>
              <a:r>
                <a:rPr lang="zh-TW" altLang="en-US" sz="1400" b="1" dirty="0" smtClean="0">
                  <a:solidFill>
                    <a:prstClr val="black"/>
                  </a:solidFill>
                  <a:latin typeface="微軟正黑體" panose="020B0604030504040204" pitchFamily="34" charset="-120"/>
                  <a:ea typeface="微軟正黑體" panose="020B0604030504040204" pitchFamily="34" charset="-120"/>
                </a:rPr>
                <a:t>月</a:t>
              </a:r>
              <a:r>
                <a:rPr lang="en-US" altLang="zh-TW" sz="1400" b="1" dirty="0" smtClean="0">
                  <a:solidFill>
                    <a:prstClr val="black"/>
                  </a:solidFill>
                  <a:latin typeface="微軟正黑體" panose="020B0604030504040204" pitchFamily="34" charset="-120"/>
                  <a:ea typeface="微軟正黑體" panose="020B0604030504040204" pitchFamily="34" charset="-120"/>
                </a:rPr>
                <a:t>20</a:t>
              </a:r>
              <a:r>
                <a:rPr lang="zh-TW" altLang="en-US" sz="1400" b="1" dirty="0" smtClean="0">
                  <a:solidFill>
                    <a:prstClr val="black"/>
                  </a:solidFill>
                  <a:latin typeface="微軟正黑體" panose="020B0604030504040204" pitchFamily="34" charset="-120"/>
                  <a:ea typeface="微軟正黑體" panose="020B0604030504040204" pitchFamily="34" charset="-120"/>
                </a:rPr>
                <a:t>日</a:t>
              </a:r>
              <a:endParaRPr lang="en-US" altLang="zh-TW" sz="1400" b="1" dirty="0">
                <a:solidFill>
                  <a:prstClr val="black"/>
                </a:solidFill>
                <a:latin typeface="微軟正黑體" panose="020B0604030504040204" pitchFamily="34" charset="-120"/>
                <a:ea typeface="微軟正黑體" panose="020B0604030504040204" pitchFamily="34" charset="-120"/>
              </a:endParaRPr>
            </a:p>
            <a:p>
              <a:pPr algn="ctr"/>
              <a:r>
                <a:rPr lang="zh-TW" altLang="en-US" sz="1400" b="1" dirty="0">
                  <a:solidFill>
                    <a:srgbClr val="C00000"/>
                  </a:solidFill>
                  <a:latin typeface="微軟正黑體" panose="020B0604030504040204" pitchFamily="34" charset="-120"/>
                  <a:ea typeface="微軟正黑體" panose="020B0604030504040204" pitchFamily="34" charset="-120"/>
                </a:rPr>
                <a:t>後期 </a:t>
              </a:r>
              <a:r>
                <a:rPr lang="en-US" altLang="zh-TW" sz="1400" b="1" dirty="0">
                  <a:solidFill>
                    <a:srgbClr val="C00000"/>
                  </a:solidFill>
                  <a:latin typeface="微軟正黑體" panose="020B0604030504040204" pitchFamily="34" charset="-120"/>
                  <a:ea typeface="微軟正黑體" panose="020B0604030504040204" pitchFamily="34" charset="-120"/>
                  <a:cs typeface="Calibri" pitchFamily="34" charset="0"/>
                </a:rPr>
                <a:t>2019</a:t>
              </a:r>
              <a:r>
                <a:rPr lang="zh-TW" altLang="en-US" sz="1400" b="1" dirty="0" smtClean="0">
                  <a:solidFill>
                    <a:srgbClr val="C00000"/>
                  </a:solidFill>
                  <a:latin typeface="微軟正黑體" panose="020B0604030504040204" pitchFamily="34" charset="-120"/>
                  <a:ea typeface="微軟正黑體" panose="020B0604030504040204" pitchFamily="34" charset="-120"/>
                </a:rPr>
                <a:t>年</a:t>
              </a:r>
              <a:r>
                <a:rPr lang="en-US" altLang="zh-TW" sz="1400" b="1" dirty="0" smtClean="0">
                  <a:solidFill>
                    <a:srgbClr val="C00000"/>
                  </a:solidFill>
                  <a:latin typeface="微軟正黑體" panose="020B0604030504040204" pitchFamily="34" charset="-120"/>
                  <a:ea typeface="微軟正黑體" panose="020B0604030504040204" pitchFamily="34" charset="-120"/>
                  <a:cs typeface="Calibri" pitchFamily="34" charset="0"/>
                </a:rPr>
                <a:t>5</a:t>
              </a:r>
              <a:r>
                <a:rPr lang="zh-TW" altLang="en-US" sz="1400" b="1" dirty="0" smtClean="0">
                  <a:solidFill>
                    <a:srgbClr val="C00000"/>
                  </a:solidFill>
                  <a:latin typeface="微軟正黑體" panose="020B0604030504040204" pitchFamily="34" charset="-120"/>
                  <a:ea typeface="微軟正黑體" panose="020B0604030504040204" pitchFamily="34" charset="-120"/>
                  <a:cs typeface="Calibri" pitchFamily="34" charset="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11</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r>
                <a:rPr lang="en-US" altLang="zh-TW" sz="1400" b="1" dirty="0">
                  <a:solidFill>
                    <a:srgbClr val="C00000"/>
                  </a:solidFill>
                  <a:latin typeface="微軟正黑體" panose="020B0604030504040204" pitchFamily="34" charset="-120"/>
                  <a:ea typeface="微軟正黑體" panose="020B0604030504040204" pitchFamily="34" charset="-120"/>
                </a:rPr>
                <a:t>~</a:t>
              </a:r>
              <a:r>
                <a:rPr lang="en-US" altLang="zh-TW" sz="1400" b="1" dirty="0">
                  <a:solidFill>
                    <a:srgbClr val="C00000"/>
                  </a:solidFill>
                  <a:latin typeface="微軟正黑體" panose="020B0604030504040204" pitchFamily="34" charset="-120"/>
                  <a:ea typeface="微軟正黑體" panose="020B0604030504040204" pitchFamily="34" charset="-120"/>
                  <a:cs typeface="Calibri" pitchFamily="34" charset="0"/>
                </a:rPr>
                <a:t> </a:t>
              </a:r>
              <a:r>
                <a:rPr lang="en-US" altLang="zh-TW" sz="1400" b="1" dirty="0" smtClean="0">
                  <a:solidFill>
                    <a:srgbClr val="C00000"/>
                  </a:solidFill>
                  <a:latin typeface="微軟正黑體" panose="020B0604030504040204" pitchFamily="34" charset="-120"/>
                  <a:ea typeface="微軟正黑體" panose="020B0604030504040204" pitchFamily="34" charset="-120"/>
                  <a:cs typeface="Calibri" pitchFamily="34" charset="0"/>
                </a:rPr>
                <a:t>5</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19</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endParaRPr lang="en-US" altLang="zh-TW" sz="1400" b="1" dirty="0">
                <a:solidFill>
                  <a:srgbClr val="C00000"/>
                </a:solidFill>
                <a:latin typeface="微軟正黑體" panose="020B0604030504040204" pitchFamily="34" charset="-120"/>
                <a:ea typeface="微軟正黑體" panose="020B0604030504040204" pitchFamily="34" charset="-120"/>
              </a:endParaRPr>
            </a:p>
            <a:p>
              <a:endParaRPr lang="en-US" altLang="zh-TW" sz="1400" b="1" dirty="0">
                <a:solidFill>
                  <a:prstClr val="black"/>
                </a:solidFill>
                <a:latin typeface="微軟正黑體" panose="020B0604030504040204" pitchFamily="34" charset="-120"/>
                <a:ea typeface="微軟正黑體" panose="020B0604030504040204" pitchFamily="34" charset="-120"/>
              </a:endParaRPr>
            </a:p>
            <a:p>
              <a:pPr algn="ctr"/>
              <a:r>
                <a:rPr lang="zh-TW" altLang="en-US" sz="1400" b="1" u="sng" dirty="0">
                  <a:latin typeface="微軟正黑體" panose="020B0604030504040204" pitchFamily="34" charset="-120"/>
                  <a:ea typeface="微軟正黑體" panose="020B0604030504040204" pitchFamily="34" charset="-120"/>
                </a:rPr>
                <a:t> </a:t>
              </a:r>
              <a:r>
                <a:rPr lang="zh-TW" altLang="en-US" sz="1400" b="1" u="sng" dirty="0" smtClean="0">
                  <a:latin typeface="微軟正黑體" panose="020B0604030504040204" pitchFamily="34" charset="-120"/>
                  <a:ea typeface="微軟正黑體" panose="020B0604030504040204" pitchFamily="34" charset="-120"/>
                </a:rPr>
                <a:t>社會科學部</a:t>
              </a:r>
              <a:endParaRPr lang="en-US" altLang="zh-TW" sz="1400" b="1" u="sng" dirty="0">
                <a:latin typeface="微軟正黑體" panose="020B0604030504040204" pitchFamily="34" charset="-120"/>
                <a:ea typeface="微軟正黑體" panose="020B0604030504040204" pitchFamily="34" charset="-120"/>
              </a:endParaRPr>
            </a:p>
            <a:p>
              <a:pPr algn="ctr"/>
              <a:r>
                <a:rPr lang="zh-TW" altLang="en-US" sz="1400" b="1" dirty="0" smtClean="0">
                  <a:latin typeface="微軟正黑體" panose="020B0604030504040204" pitchFamily="34" charset="-120"/>
                  <a:ea typeface="微軟正黑體" panose="020B0604030504040204" pitchFamily="34" charset="-120"/>
                  <a:cs typeface="Calibri" pitchFamily="34" charset="0"/>
                </a:rPr>
                <a:t>第一期  </a:t>
              </a:r>
              <a:r>
                <a:rPr lang="en-US" altLang="zh-TW" sz="1400" b="1" dirty="0" smtClean="0">
                  <a:latin typeface="微軟正黑體" panose="020B0604030504040204" pitchFamily="34" charset="-120"/>
                  <a:ea typeface="微軟正黑體" panose="020B0604030504040204" pitchFamily="34" charset="-120"/>
                  <a:cs typeface="Calibri" pitchFamily="34" charset="0"/>
                </a:rPr>
                <a:t>2018</a:t>
              </a:r>
              <a:r>
                <a:rPr lang="zh-TW" altLang="en-US" sz="1400" b="1" dirty="0" smtClean="0">
                  <a:latin typeface="微軟正黑體" panose="020B0604030504040204" pitchFamily="34" charset="-120"/>
                  <a:ea typeface="微軟正黑體" panose="020B0604030504040204" pitchFamily="34" charset="-120"/>
                  <a:cs typeface="Calibri" pitchFamily="34" charset="0"/>
                </a:rPr>
                <a:t>年</a:t>
              </a:r>
              <a:r>
                <a:rPr lang="en-US" altLang="zh-TW" sz="1400" b="1" dirty="0" smtClean="0">
                  <a:latin typeface="微軟正黑體" panose="020B0604030504040204" pitchFamily="34" charset="-120"/>
                  <a:ea typeface="微軟正黑體" panose="020B0604030504040204" pitchFamily="34" charset="-120"/>
                  <a:cs typeface="Calibri" pitchFamily="34" charset="0"/>
                </a:rPr>
                <a:t>12</a:t>
              </a:r>
              <a:r>
                <a:rPr lang="zh-TW" altLang="en-US" sz="1400" b="1" dirty="0" smtClean="0">
                  <a:latin typeface="微軟正黑體" panose="020B0604030504040204" pitchFamily="34" charset="-120"/>
                  <a:ea typeface="微軟正黑體" panose="020B0604030504040204" pitchFamily="34" charset="-120"/>
                  <a:cs typeface="Calibri" pitchFamily="34" charset="0"/>
                </a:rPr>
                <a:t>月</a:t>
              </a:r>
              <a:r>
                <a:rPr lang="en-US" altLang="zh-TW" sz="1400" b="1" dirty="0">
                  <a:latin typeface="微軟正黑體" panose="020B0604030504040204" pitchFamily="34" charset="-120"/>
                  <a:ea typeface="微軟正黑體" panose="020B0604030504040204" pitchFamily="34" charset="-120"/>
                  <a:cs typeface="Calibri" pitchFamily="34" charset="0"/>
                </a:rPr>
                <a:t>6</a:t>
              </a:r>
              <a:r>
                <a:rPr lang="zh-TW" altLang="en-US" sz="1400" b="1" dirty="0" smtClean="0">
                  <a:latin typeface="微軟正黑體" panose="020B0604030504040204" pitchFamily="34" charset="-120"/>
                  <a:ea typeface="微軟正黑體" panose="020B0604030504040204" pitchFamily="34" charset="-120"/>
                  <a:cs typeface="Calibri" pitchFamily="34" charset="0"/>
                </a:rPr>
                <a:t>日</a:t>
              </a:r>
              <a:r>
                <a:rPr lang="en-US" altLang="zh-TW" sz="1400" b="1" dirty="0" smtClean="0">
                  <a:latin typeface="微軟正黑體" panose="020B0604030504040204" pitchFamily="34" charset="-120"/>
                  <a:ea typeface="微軟正黑體" panose="020B0604030504040204" pitchFamily="34" charset="-120"/>
                  <a:cs typeface="Calibri" pitchFamily="34" charset="0"/>
                </a:rPr>
                <a:t>~</a:t>
              </a:r>
              <a:r>
                <a:rPr lang="en-US" altLang="zh-TW" sz="1400" b="1" dirty="0">
                  <a:latin typeface="微軟正黑體" panose="020B0604030504040204" pitchFamily="34" charset="-120"/>
                  <a:ea typeface="微軟正黑體" panose="020B0604030504040204" pitchFamily="34" charset="-120"/>
                  <a:cs typeface="Calibri" pitchFamily="34" charset="0"/>
                </a:rPr>
                <a:t>9</a:t>
              </a:r>
              <a:r>
                <a:rPr lang="zh-TW" altLang="en-US" sz="1400" b="1" dirty="0" smtClean="0">
                  <a:latin typeface="微軟正黑體" panose="020B0604030504040204" pitchFamily="34" charset="-120"/>
                  <a:ea typeface="微軟正黑體" panose="020B0604030504040204" pitchFamily="34" charset="-120"/>
                  <a:cs typeface="Calibri" pitchFamily="34" charset="0"/>
                </a:rPr>
                <a:t>日</a:t>
              </a:r>
              <a:endParaRPr lang="en-US" altLang="zh-TW" sz="1400" b="1" dirty="0" smtClean="0">
                <a:latin typeface="微軟正黑體" panose="020B0604030504040204" pitchFamily="34" charset="-120"/>
                <a:ea typeface="微軟正黑體" panose="020B0604030504040204" pitchFamily="34" charset="-120"/>
                <a:cs typeface="Calibri" pitchFamily="34" charset="0"/>
              </a:endParaRPr>
            </a:p>
            <a:p>
              <a:r>
                <a:rPr lang="zh-TW" altLang="en-US" sz="1400" b="1" dirty="0" smtClean="0">
                  <a:latin typeface="微軟正黑體" panose="020B0604030504040204" pitchFamily="34" charset="-120"/>
                  <a:ea typeface="微軟正黑體" panose="020B0604030504040204" pitchFamily="34" charset="-120"/>
                  <a:cs typeface="Calibri" pitchFamily="34" charset="0"/>
                </a:rPr>
                <a:t>      </a:t>
              </a:r>
              <a:r>
                <a:rPr lang="ja-JP" altLang="en-US" sz="1400" b="1" dirty="0">
                  <a:latin typeface="微軟正黑體" panose="020B0604030504040204" pitchFamily="34" charset="-120"/>
                  <a:ea typeface="微軟正黑體" panose="020B0604030504040204" pitchFamily="34" charset="-120"/>
                  <a:cs typeface="Calibri" pitchFamily="34" charset="0"/>
                </a:rPr>
                <a:t>　</a:t>
              </a:r>
              <a:r>
                <a:rPr lang="zh-TW" altLang="en-US" sz="1400" b="1" dirty="0">
                  <a:latin typeface="微軟正黑體" panose="020B0604030504040204" pitchFamily="34" charset="-120"/>
                  <a:ea typeface="微軟正黑體" panose="020B0604030504040204" pitchFamily="34" charset="-120"/>
                  <a:cs typeface="Calibri" pitchFamily="34" charset="0"/>
                </a:rPr>
                <a:t>      </a:t>
              </a:r>
              <a:r>
                <a:rPr lang="zh-TW" altLang="en-US" sz="1400" b="1" dirty="0" smtClean="0">
                  <a:latin typeface="微軟正黑體" panose="020B0604030504040204" pitchFamily="34" charset="-120"/>
                  <a:ea typeface="微軟正黑體" panose="020B0604030504040204" pitchFamily="34" charset="-120"/>
                  <a:cs typeface="Calibri" pitchFamily="34" charset="0"/>
                </a:rPr>
                <a:t>         第二</a:t>
              </a:r>
              <a:r>
                <a:rPr lang="zh-TW" altLang="en-US" sz="1400" b="1" dirty="0">
                  <a:latin typeface="微軟正黑體" panose="020B0604030504040204" pitchFamily="34" charset="-120"/>
                  <a:ea typeface="微軟正黑體" panose="020B0604030504040204" pitchFamily="34" charset="-120"/>
                  <a:cs typeface="Calibri" pitchFamily="34" charset="0"/>
                </a:rPr>
                <a:t>期  </a:t>
              </a:r>
              <a:r>
                <a:rPr lang="en-US" altLang="zh-TW" sz="1400" b="1" dirty="0" smtClean="0">
                  <a:latin typeface="微軟正黑體" panose="020B0604030504040204" pitchFamily="34" charset="-120"/>
                  <a:ea typeface="微軟正黑體" panose="020B0604030504040204" pitchFamily="34" charset="-120"/>
                  <a:cs typeface="Calibri" pitchFamily="34" charset="0"/>
                </a:rPr>
                <a:t>2019</a:t>
              </a:r>
              <a:r>
                <a:rPr lang="zh-TW" altLang="en-US" sz="1400" b="1" dirty="0" smtClean="0">
                  <a:latin typeface="微軟正黑體" panose="020B0604030504040204" pitchFamily="34" charset="-120"/>
                  <a:ea typeface="微軟正黑體" panose="020B0604030504040204" pitchFamily="34" charset="-120"/>
                </a:rPr>
                <a:t>年</a:t>
              </a:r>
              <a:r>
                <a:rPr lang="en-US" altLang="zh-TW" sz="1400" b="1" dirty="0" smtClean="0">
                  <a:latin typeface="微軟正黑體" panose="020B0604030504040204" pitchFamily="34" charset="-120"/>
                  <a:ea typeface="微軟正黑體" panose="020B0604030504040204" pitchFamily="34" charset="-120"/>
                </a:rPr>
                <a:t>2</a:t>
              </a:r>
              <a:r>
                <a:rPr lang="zh-TW" altLang="en-US" sz="1400" b="1" dirty="0" smtClean="0">
                  <a:latin typeface="微軟正黑體" panose="020B0604030504040204" pitchFamily="34" charset="-120"/>
                  <a:ea typeface="微軟正黑體" panose="020B0604030504040204" pitchFamily="34" charset="-120"/>
                </a:rPr>
                <a:t>月</a:t>
              </a:r>
              <a:r>
                <a:rPr lang="en-US" altLang="zh-TW" sz="1400" b="1" dirty="0" smtClean="0">
                  <a:latin typeface="微軟正黑體" panose="020B0604030504040204" pitchFamily="34" charset="-120"/>
                  <a:ea typeface="微軟正黑體" panose="020B0604030504040204" pitchFamily="34" charset="-120"/>
                </a:rPr>
                <a:t>1</a:t>
              </a:r>
              <a:r>
                <a:rPr lang="zh-TW" altLang="en-US" sz="1400" b="1" dirty="0" smtClean="0">
                  <a:latin typeface="微軟正黑體" panose="020B0604030504040204" pitchFamily="34" charset="-120"/>
                  <a:ea typeface="微軟正黑體" panose="020B0604030504040204" pitchFamily="34" charset="-120"/>
                </a:rPr>
                <a:t>日</a:t>
              </a:r>
              <a:r>
                <a:rPr lang="en-US" altLang="zh-TW" sz="1400" b="1" dirty="0" smtClean="0">
                  <a:latin typeface="微軟正黑體" panose="020B0604030504040204" pitchFamily="34" charset="-120"/>
                  <a:ea typeface="微軟正黑體" panose="020B0604030504040204" pitchFamily="34" charset="-120"/>
                </a:rPr>
                <a:t>~4</a:t>
              </a:r>
              <a:r>
                <a:rPr lang="zh-TW" altLang="en-US" sz="1400" b="1" dirty="0" smtClean="0">
                  <a:latin typeface="微軟正黑體" panose="020B0604030504040204" pitchFamily="34" charset="-120"/>
                  <a:ea typeface="微軟正黑體" panose="020B0604030504040204" pitchFamily="34" charset="-120"/>
                </a:rPr>
                <a:t>日</a:t>
              </a:r>
              <a:endParaRPr lang="zh-TW" altLang="en-US" sz="1400" b="1" dirty="0">
                <a:latin typeface="微軟正黑體" panose="020B0604030504040204" pitchFamily="34" charset="-120"/>
                <a:ea typeface="微軟正黑體" panose="020B0604030504040204" pitchFamily="34" charset="-120"/>
              </a:endParaRPr>
            </a:p>
            <a:p>
              <a:r>
                <a:rPr lang="zh-TW" altLang="en-US" sz="1400" b="1" dirty="0">
                  <a:latin typeface="微軟正黑體" panose="020B0604030504040204" pitchFamily="34" charset="-120"/>
                  <a:ea typeface="微軟正黑體" panose="020B0604030504040204" pitchFamily="34" charset="-120"/>
                </a:rPr>
                <a:t>                </a:t>
              </a:r>
              <a:r>
                <a:rPr lang="zh-TW" altLang="en-US" sz="1400" b="1" dirty="0" smtClean="0">
                  <a:latin typeface="微軟正黑體" panose="020B0604030504040204" pitchFamily="34" charset="-120"/>
                  <a:ea typeface="微軟正黑體" panose="020B0604030504040204" pitchFamily="34" charset="-120"/>
                </a:rPr>
                <a:t>         </a:t>
              </a:r>
              <a:r>
                <a:rPr lang="zh-TW" altLang="en-US" sz="1400" b="1" dirty="0" smtClean="0">
                  <a:solidFill>
                    <a:srgbClr val="C00000"/>
                  </a:solidFill>
                  <a:latin typeface="微軟正黑體" panose="020B0604030504040204" pitchFamily="34" charset="-120"/>
                  <a:ea typeface="微軟正黑體" panose="020B0604030504040204" pitchFamily="34" charset="-120"/>
                </a:rPr>
                <a:t>第三</a:t>
              </a:r>
              <a:r>
                <a:rPr lang="zh-TW" altLang="en-US" sz="1400" b="1" dirty="0">
                  <a:solidFill>
                    <a:srgbClr val="C00000"/>
                  </a:solidFill>
                  <a:latin typeface="微軟正黑體" panose="020B0604030504040204" pitchFamily="34" charset="-120"/>
                  <a:ea typeface="微軟正黑體" panose="020B0604030504040204" pitchFamily="34" charset="-120"/>
                </a:rPr>
                <a:t>期  </a:t>
              </a:r>
              <a:r>
                <a:rPr lang="en-US" altLang="zh-TW" sz="1400" b="1" dirty="0" smtClean="0">
                  <a:solidFill>
                    <a:srgbClr val="C00000"/>
                  </a:solidFill>
                  <a:latin typeface="微軟正黑體" panose="020B0604030504040204" pitchFamily="34" charset="-120"/>
                  <a:ea typeface="微軟正黑體" panose="020B0604030504040204" pitchFamily="34" charset="-120"/>
                </a:rPr>
                <a:t>2019</a:t>
              </a:r>
              <a:r>
                <a:rPr lang="zh-TW" altLang="en-US" sz="1400" b="1" dirty="0" smtClean="0">
                  <a:solidFill>
                    <a:srgbClr val="C00000"/>
                  </a:solidFill>
                  <a:latin typeface="微軟正黑體" panose="020B0604030504040204" pitchFamily="34" charset="-120"/>
                  <a:ea typeface="微軟正黑體" panose="020B0604030504040204" pitchFamily="34" charset="-120"/>
                </a:rPr>
                <a:t>年</a:t>
              </a:r>
              <a:r>
                <a:rPr lang="en-US" altLang="zh-TW" sz="1400" b="1" dirty="0">
                  <a:solidFill>
                    <a:srgbClr val="C00000"/>
                  </a:solidFill>
                  <a:latin typeface="微軟正黑體" panose="020B0604030504040204" pitchFamily="34" charset="-120"/>
                  <a:ea typeface="微軟正黑體" panose="020B0604030504040204" pitchFamily="34" charset="-120"/>
                </a:rPr>
                <a:t>4</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4</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r>
                <a:rPr lang="en-US" altLang="zh-TW" sz="1400" b="1" dirty="0" smtClean="0">
                  <a:solidFill>
                    <a:srgbClr val="C00000"/>
                  </a:solidFill>
                  <a:latin typeface="微軟正黑體" panose="020B0604030504040204" pitchFamily="34" charset="-120"/>
                  <a:ea typeface="微軟正黑體" panose="020B0604030504040204" pitchFamily="34" charset="-120"/>
                </a:rPr>
                <a:t>~4</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a:solidFill>
                    <a:srgbClr val="C00000"/>
                  </a:solidFill>
                  <a:latin typeface="微軟正黑體" panose="020B0604030504040204" pitchFamily="34" charset="-120"/>
                  <a:ea typeface="微軟正黑體" panose="020B0604030504040204" pitchFamily="34" charset="-120"/>
                </a:rPr>
                <a:t>7</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endParaRPr lang="zh-TW" altLang="en-US" sz="1400" b="1" dirty="0">
                <a:solidFill>
                  <a:srgbClr val="C00000"/>
                </a:solidFill>
                <a:latin typeface="微軟正黑體" panose="020B0604030504040204" pitchFamily="34" charset="-120"/>
                <a:ea typeface="微軟正黑體" panose="020B0604030504040204" pitchFamily="34" charset="-120"/>
              </a:endParaRPr>
            </a:p>
            <a:p>
              <a:r>
                <a:rPr lang="zh-TW" altLang="en-US" sz="1400" b="1" dirty="0">
                  <a:solidFill>
                    <a:srgbClr val="C00000"/>
                  </a:solidFill>
                  <a:latin typeface="微軟正黑體" panose="020B0604030504040204" pitchFamily="34" charset="-120"/>
                  <a:ea typeface="微軟正黑體" panose="020B0604030504040204" pitchFamily="34" charset="-120"/>
                </a:rPr>
                <a:t>               </a:t>
              </a:r>
              <a:r>
                <a:rPr lang="zh-TW" altLang="en-US" sz="1400" b="1" dirty="0" smtClean="0">
                  <a:solidFill>
                    <a:srgbClr val="C00000"/>
                  </a:solidFill>
                  <a:latin typeface="微軟正黑體" panose="020B0604030504040204" pitchFamily="34" charset="-120"/>
                  <a:ea typeface="微軟正黑體" panose="020B0604030504040204" pitchFamily="34" charset="-120"/>
                </a:rPr>
                <a:t>          第四</a:t>
              </a:r>
              <a:r>
                <a:rPr lang="zh-TW" altLang="en-US" sz="1400" b="1" dirty="0">
                  <a:solidFill>
                    <a:srgbClr val="C00000"/>
                  </a:solidFill>
                  <a:latin typeface="微軟正黑體" panose="020B0604030504040204" pitchFamily="34" charset="-120"/>
                  <a:ea typeface="微軟正黑體" panose="020B0604030504040204" pitchFamily="34" charset="-120"/>
                </a:rPr>
                <a:t>期  </a:t>
              </a:r>
              <a:r>
                <a:rPr lang="en-US" altLang="zh-TW" sz="1400" b="1" dirty="0" smtClean="0">
                  <a:solidFill>
                    <a:srgbClr val="C00000"/>
                  </a:solidFill>
                  <a:latin typeface="微軟正黑體" panose="020B0604030504040204" pitchFamily="34" charset="-120"/>
                  <a:ea typeface="微軟正黑體" panose="020B0604030504040204" pitchFamily="34" charset="-120"/>
                </a:rPr>
                <a:t>2019</a:t>
              </a:r>
              <a:r>
                <a:rPr lang="zh-TW" altLang="en-US" sz="1400" b="1" dirty="0" smtClean="0">
                  <a:solidFill>
                    <a:srgbClr val="C00000"/>
                  </a:solidFill>
                  <a:latin typeface="微軟正黑體" panose="020B0604030504040204" pitchFamily="34" charset="-120"/>
                  <a:ea typeface="微軟正黑體" panose="020B0604030504040204" pitchFamily="34" charset="-120"/>
                </a:rPr>
                <a:t>年</a:t>
              </a:r>
              <a:r>
                <a:rPr lang="en-US" altLang="zh-TW" sz="1400" b="1" dirty="0" smtClean="0">
                  <a:solidFill>
                    <a:srgbClr val="C00000"/>
                  </a:solidFill>
                  <a:latin typeface="微軟正黑體" panose="020B0604030504040204" pitchFamily="34" charset="-120"/>
                  <a:ea typeface="微軟正黑體" panose="020B0604030504040204" pitchFamily="34" charset="-120"/>
                </a:rPr>
                <a:t>5</a:t>
              </a:r>
              <a:r>
                <a:rPr lang="zh-TW" altLang="en-US" sz="1400" b="1" dirty="0" smtClean="0">
                  <a:solidFill>
                    <a:srgbClr val="C00000"/>
                  </a:solidFill>
                  <a:latin typeface="微軟正黑體" panose="020B0604030504040204" pitchFamily="34" charset="-120"/>
                  <a:ea typeface="微軟正黑體" panose="020B0604030504040204" pitchFamily="34" charset="-120"/>
                </a:rPr>
                <a:t>月</a:t>
              </a:r>
              <a:r>
                <a:rPr lang="en-US" altLang="zh-TW" sz="1400" b="1" dirty="0" smtClean="0">
                  <a:solidFill>
                    <a:srgbClr val="C00000"/>
                  </a:solidFill>
                  <a:latin typeface="微軟正黑體" panose="020B0604030504040204" pitchFamily="34" charset="-120"/>
                  <a:ea typeface="微軟正黑體" panose="020B0604030504040204" pitchFamily="34" charset="-120"/>
                </a:rPr>
                <a:t>11</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r>
                <a:rPr lang="en-US" altLang="zh-TW" sz="1400" b="1" dirty="0" smtClean="0">
                  <a:solidFill>
                    <a:srgbClr val="C00000"/>
                  </a:solidFill>
                  <a:latin typeface="微軟正黑體" panose="020B0604030504040204" pitchFamily="34" charset="-120"/>
                  <a:ea typeface="微軟正黑體" panose="020B0604030504040204" pitchFamily="34" charset="-120"/>
                </a:rPr>
                <a:t>~14</a:t>
              </a:r>
              <a:r>
                <a:rPr lang="zh-TW" altLang="en-US" sz="1400" b="1" dirty="0" smtClean="0">
                  <a:solidFill>
                    <a:srgbClr val="C00000"/>
                  </a:solidFill>
                  <a:latin typeface="微軟正黑體" panose="020B0604030504040204" pitchFamily="34" charset="-120"/>
                  <a:ea typeface="微軟正黑體" panose="020B0604030504040204" pitchFamily="34" charset="-120"/>
                </a:rPr>
                <a:t>日</a:t>
              </a:r>
              <a:endParaRPr lang="en-US" altLang="zh-TW" sz="1400" b="1" dirty="0" smtClean="0">
                <a:solidFill>
                  <a:srgbClr val="C00000"/>
                </a:solidFill>
                <a:latin typeface="微軟正黑體" panose="020B0604030504040204" pitchFamily="34" charset="-120"/>
                <a:ea typeface="微軟正黑體" panose="020B0604030504040204" pitchFamily="34" charset="-120"/>
              </a:endParaRPr>
            </a:p>
            <a:p>
              <a:endParaRPr lang="en-US" altLang="zh-TW" sz="1400" b="1" dirty="0" smtClean="0">
                <a:solidFill>
                  <a:prstClr val="black"/>
                </a:solidFill>
                <a:latin typeface="微軟正黑體" panose="020B0604030504040204" pitchFamily="34" charset="-120"/>
                <a:ea typeface="微軟正黑體" panose="020B0604030504040204" pitchFamily="34" charset="-120"/>
              </a:endParaRPr>
            </a:p>
            <a:p>
              <a:r>
                <a:rPr lang="zh-TW" altLang="en-US" sz="1400" b="1" dirty="0" smtClean="0">
                  <a:solidFill>
                    <a:srgbClr val="FF0066"/>
                  </a:solidFill>
                  <a:latin typeface="微軟正黑體" panose="020B0604030504040204" pitchFamily="34" charset="-120"/>
                  <a:ea typeface="微軟正黑體" panose="020B0604030504040204" pitchFamily="34" charset="-120"/>
                </a:rPr>
                <a:t>    </a:t>
              </a:r>
              <a:r>
                <a:rPr lang="ja-JP" altLang="en-US" sz="1400" b="1" dirty="0" smtClean="0">
                  <a:solidFill>
                    <a:srgbClr val="FF0066"/>
                  </a:solidFill>
                  <a:latin typeface="微軟正黑體" panose="020B0604030504040204" pitchFamily="34" charset="-120"/>
                  <a:ea typeface="微軟正黑體" panose="020B0604030504040204" pitchFamily="34" charset="-120"/>
                </a:rPr>
                <a:t>　　　　</a:t>
              </a:r>
              <a:r>
                <a:rPr lang="zh-TW" altLang="en-US" sz="1400" b="1" dirty="0" smtClean="0">
                  <a:solidFill>
                    <a:srgbClr val="FF0066"/>
                  </a:solidFill>
                  <a:latin typeface="微軟正黑體" panose="020B0604030504040204" pitchFamily="34" charset="-120"/>
                  <a:ea typeface="微軟正黑體" panose="020B0604030504040204" pitchFamily="34" charset="-120"/>
                </a:rPr>
                <a:t>   </a:t>
              </a:r>
              <a:r>
                <a:rPr lang="ja-JP" altLang="en-US" sz="1400" b="1" dirty="0" smtClean="0">
                  <a:solidFill>
                    <a:srgbClr val="FF0066"/>
                  </a:solidFill>
                  <a:latin typeface="微軟正黑體" panose="020B0604030504040204" pitchFamily="34" charset="-120"/>
                  <a:ea typeface="微軟正黑體" panose="020B0604030504040204" pitchFamily="34" charset="-120"/>
                </a:rPr>
                <a:t>　</a:t>
              </a:r>
              <a:r>
                <a:rPr lang="zh-TW" altLang="en-US" sz="1400" b="1" dirty="0" smtClean="0">
                  <a:latin typeface="微軟正黑體" panose="020B0604030504040204" pitchFamily="34" charset="-120"/>
                  <a:ea typeface="微軟正黑體" panose="020B0604030504040204" pitchFamily="34" charset="-120"/>
                </a:rPr>
                <a:t>              </a:t>
              </a:r>
              <a:r>
                <a:rPr lang="zh-TW" altLang="en-US" sz="1400" b="1" u="sng" dirty="0" smtClean="0">
                  <a:latin typeface="微軟正黑體" panose="020B0604030504040204" pitchFamily="34" charset="-120"/>
                  <a:ea typeface="微軟正黑體" panose="020B0604030504040204" pitchFamily="34" charset="-120"/>
                </a:rPr>
                <a:t>國際</a:t>
              </a:r>
              <a:r>
                <a:rPr lang="zh-TW" altLang="en-US" sz="1400" b="1" u="sng" dirty="0">
                  <a:latin typeface="微軟正黑體" panose="020B0604030504040204" pitchFamily="34" charset="-120"/>
                  <a:ea typeface="微軟正黑體" panose="020B0604030504040204" pitchFamily="34" charset="-120"/>
                </a:rPr>
                <a:t>教養學部</a:t>
              </a:r>
            </a:p>
            <a:p>
              <a:r>
                <a:rPr lang="zh-TW" altLang="en-US" sz="1400" b="1" dirty="0">
                  <a:latin typeface="微軟正黑體" panose="020B0604030504040204" pitchFamily="34" charset="-120"/>
                  <a:ea typeface="微軟正黑體" panose="020B0604030504040204" pitchFamily="34" charset="-120"/>
                </a:rPr>
                <a:t>          </a:t>
              </a:r>
              <a:r>
                <a:rPr lang="zh-TW" altLang="en-US" sz="1400" b="1" dirty="0" smtClean="0">
                  <a:latin typeface="微軟正黑體" panose="020B0604030504040204" pitchFamily="34" charset="-120"/>
                  <a:ea typeface="微軟正黑體" panose="020B0604030504040204" pitchFamily="34" charset="-120"/>
                </a:rPr>
                <a:t>         </a:t>
              </a:r>
              <a:r>
                <a:rPr lang="en-US" altLang="zh-TW" sz="1400" b="1" dirty="0" smtClean="0">
                  <a:latin typeface="微軟正黑體" panose="020B0604030504040204" pitchFamily="34" charset="-120"/>
                  <a:ea typeface="微軟正黑體" panose="020B0604030504040204" pitchFamily="34" charset="-120"/>
                </a:rPr>
                <a:t>2019</a:t>
              </a:r>
              <a:r>
                <a:rPr lang="zh-TW" altLang="en-US" sz="1400" b="1" dirty="0" smtClean="0">
                  <a:latin typeface="微軟正黑體" panose="020B0604030504040204" pitchFamily="34" charset="-120"/>
                  <a:ea typeface="微軟正黑體" panose="020B0604030504040204" pitchFamily="34" charset="-120"/>
                </a:rPr>
                <a:t>年</a:t>
              </a:r>
              <a:r>
                <a:rPr lang="en-US" altLang="zh-TW" sz="1400" b="1" dirty="0" smtClean="0">
                  <a:latin typeface="微軟正黑體" panose="020B0604030504040204" pitchFamily="34" charset="-120"/>
                  <a:ea typeface="微軟正黑體" panose="020B0604030504040204" pitchFamily="34" charset="-120"/>
                </a:rPr>
                <a:t>5</a:t>
              </a:r>
              <a:r>
                <a:rPr lang="zh-TW" altLang="en-US" sz="1400" b="1" dirty="0" smtClean="0">
                  <a:latin typeface="微軟正黑體" panose="020B0604030504040204" pitchFamily="34" charset="-120"/>
                  <a:ea typeface="微軟正黑體" panose="020B0604030504040204" pitchFamily="34" charset="-120"/>
                </a:rPr>
                <a:t>月</a:t>
              </a:r>
              <a:r>
                <a:rPr lang="en-US" altLang="zh-TW" sz="1400" b="1" dirty="0" smtClean="0">
                  <a:latin typeface="微軟正黑體" panose="020B0604030504040204" pitchFamily="34" charset="-120"/>
                  <a:ea typeface="微軟正黑體" panose="020B0604030504040204" pitchFamily="34" charset="-120"/>
                </a:rPr>
                <a:t>25</a:t>
              </a:r>
              <a:r>
                <a:rPr lang="zh-TW" altLang="en-US" sz="1400" b="1" dirty="0" smtClean="0">
                  <a:latin typeface="微軟正黑體" panose="020B0604030504040204" pitchFamily="34" charset="-120"/>
                  <a:ea typeface="微軟正黑體" panose="020B0604030504040204" pitchFamily="34" charset="-120"/>
                </a:rPr>
                <a:t>日 或 </a:t>
              </a:r>
              <a:r>
                <a:rPr lang="en-US" altLang="zh-TW" sz="1400" b="1" dirty="0" smtClean="0">
                  <a:latin typeface="微軟正黑體" panose="020B0604030504040204" pitchFamily="34" charset="-120"/>
                  <a:ea typeface="微軟正黑體" panose="020B0604030504040204" pitchFamily="34" charset="-120"/>
                </a:rPr>
                <a:t>6</a:t>
              </a:r>
              <a:r>
                <a:rPr lang="zh-TW" altLang="en-US" sz="1400" b="1" dirty="0" smtClean="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1</a:t>
              </a:r>
              <a:r>
                <a:rPr lang="zh-TW" altLang="en-US" sz="1400" b="1" dirty="0" smtClean="0">
                  <a:latin typeface="微軟正黑體" panose="020B0604030504040204" pitchFamily="34" charset="-120"/>
                  <a:ea typeface="微軟正黑體" panose="020B0604030504040204" pitchFamily="34" charset="-120"/>
                </a:rPr>
                <a:t>日 或 </a:t>
              </a:r>
              <a:r>
                <a:rPr lang="en-US" altLang="zh-TW" sz="1400" b="1" dirty="0" smtClean="0">
                  <a:latin typeface="微軟正黑體" panose="020B0604030504040204" pitchFamily="34" charset="-120"/>
                  <a:ea typeface="微軟正黑體" panose="020B0604030504040204" pitchFamily="34" charset="-120"/>
                </a:rPr>
                <a:t>6</a:t>
              </a:r>
              <a:r>
                <a:rPr lang="zh-TW" altLang="en-US" sz="1400" b="1" dirty="0" smtClean="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8</a:t>
              </a:r>
              <a:r>
                <a:rPr lang="zh-TW" altLang="en-US" sz="1400" b="1" dirty="0" smtClean="0">
                  <a:latin typeface="微軟正黑體" panose="020B0604030504040204" pitchFamily="34" charset="-120"/>
                  <a:ea typeface="微軟正黑體" panose="020B0604030504040204" pitchFamily="34" charset="-120"/>
                </a:rPr>
                <a:t>日</a:t>
              </a:r>
              <a:endParaRPr lang="en-US" altLang="zh-TW" sz="1400" dirty="0">
                <a:latin typeface="微軟正黑體" panose="020B0604030504040204" pitchFamily="34" charset="-120"/>
                <a:ea typeface="微軟正黑體" panose="020B0604030504040204" pitchFamily="34" charset="-120"/>
              </a:endParaRPr>
            </a:p>
          </p:txBody>
        </p:sp>
      </p:grpSp>
      <p:sp>
        <p:nvSpPr>
          <p:cNvPr id="5" name="正方形/長方形 4"/>
          <p:cNvSpPr/>
          <p:nvPr/>
        </p:nvSpPr>
        <p:spPr>
          <a:xfrm>
            <a:off x="5732073" y="5352384"/>
            <a:ext cx="3456384" cy="276999"/>
          </a:xfrm>
          <a:prstGeom prst="rect">
            <a:avLst/>
          </a:prstGeom>
        </p:spPr>
        <p:txBody>
          <a:bodyPr wrap="square">
            <a:spAutoFit/>
          </a:bodyPr>
          <a:lstStyle/>
          <a:p>
            <a:r>
              <a:rPr lang="zh-CN" altLang="en-US" sz="1200" b="1" dirty="0" smtClean="0">
                <a:solidFill>
                  <a:prstClr val="black"/>
                </a:solidFill>
                <a:latin typeface="微軟正黑體" panose="020B0604030504040204" pitchFamily="34" charset="-120"/>
                <a:ea typeface="微軟正黑體" panose="020B0604030504040204" pitchFamily="34" charset="-120"/>
              </a:rPr>
              <a:t>面試地點</a:t>
            </a:r>
            <a:r>
              <a:rPr lang="ja-JP" altLang="en-US" sz="1200" b="1" dirty="0" smtClean="0">
                <a:solidFill>
                  <a:prstClr val="black"/>
                </a:solidFill>
                <a:latin typeface="微軟正黑體" panose="020B0604030504040204" pitchFamily="34" charset="-120"/>
                <a:ea typeface="微軟正黑體" panose="020B0604030504040204" pitchFamily="34" charset="-120"/>
              </a:rPr>
              <a:t>：</a:t>
            </a:r>
            <a:r>
              <a:rPr lang="zh-CN" altLang="en-US" sz="1200" b="1" dirty="0" smtClean="0">
                <a:solidFill>
                  <a:prstClr val="black"/>
                </a:solidFill>
                <a:latin typeface="微軟正黑體" panose="020B0604030504040204" pitchFamily="34" charset="-120"/>
                <a:ea typeface="微軟正黑體" panose="020B0604030504040204" pitchFamily="34" charset="-120"/>
              </a:rPr>
              <a:t>東京，</a:t>
            </a:r>
            <a:r>
              <a:rPr lang="zh-CN" altLang="en-US" sz="1200" b="1" dirty="0" smtClean="0">
                <a:solidFill>
                  <a:srgbClr val="C00000"/>
                </a:solidFill>
                <a:latin typeface="微軟正黑體" panose="020B0604030504040204" pitchFamily="34" charset="-120"/>
                <a:ea typeface="微軟正黑體" panose="020B0604030504040204" pitchFamily="34" charset="-120"/>
              </a:rPr>
              <a:t>臺北</a:t>
            </a:r>
            <a:r>
              <a:rPr lang="zh-TW" altLang="en-US" sz="1200" b="1" dirty="0" smtClean="0">
                <a:latin typeface="微軟正黑體" panose="020B0604030504040204" pitchFamily="34" charset="-120"/>
                <a:ea typeface="微軟正黑體" panose="020B0604030504040204" pitchFamily="34" charset="-120"/>
              </a:rPr>
              <a:t>，</a:t>
            </a:r>
            <a:r>
              <a:rPr lang="zh-TW" altLang="en-US" sz="1200" b="1" dirty="0" smtClean="0">
                <a:solidFill>
                  <a:srgbClr val="C00000"/>
                </a:solidFill>
                <a:latin typeface="微軟正黑體" panose="020B0604030504040204" pitchFamily="34" charset="-120"/>
                <a:ea typeface="微軟正黑體" panose="020B0604030504040204" pitchFamily="34" charset="-120"/>
              </a:rPr>
              <a:t>在家視訊</a:t>
            </a:r>
            <a:r>
              <a:rPr lang="zh-CN" altLang="en-US" sz="1200" b="1" dirty="0" smtClean="0">
                <a:solidFill>
                  <a:srgbClr val="C00000"/>
                </a:solidFill>
                <a:latin typeface="微軟正黑體" panose="020B0604030504040204" pitchFamily="34" charset="-120"/>
                <a:ea typeface="微軟正黑體" panose="020B0604030504040204" pitchFamily="34" charset="-120"/>
              </a:rPr>
              <a:t> </a:t>
            </a:r>
            <a:r>
              <a:rPr lang="zh-CN" altLang="en-US" sz="1200" b="1" dirty="0" smtClean="0">
                <a:latin typeface="微軟正黑體" panose="020B0604030504040204" pitchFamily="34" charset="-120"/>
                <a:ea typeface="微軟正黑體" panose="020B0604030504040204" pitchFamily="34" charset="-120"/>
              </a:rPr>
              <a:t>等</a:t>
            </a:r>
            <a:endParaRPr lang="ja-JP" altLang="en-US" sz="1200" dirty="0">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633264" y="691604"/>
            <a:ext cx="8835280" cy="937196"/>
            <a:chOff x="633264" y="691604"/>
            <a:chExt cx="8835280" cy="937196"/>
          </a:xfrm>
        </p:grpSpPr>
        <p:sp>
          <p:nvSpPr>
            <p:cNvPr id="17" name="Rectangle 2"/>
            <p:cNvSpPr>
              <a:spLocks noChangeArrowheads="1"/>
            </p:cNvSpPr>
            <p:nvPr/>
          </p:nvSpPr>
          <p:spPr bwMode="auto">
            <a:xfrm>
              <a:off x="633264" y="691604"/>
              <a:ext cx="6984776" cy="937196"/>
            </a:xfrm>
            <a:prstGeom prst="rect">
              <a:avLst/>
            </a:prstGeom>
            <a:noFill/>
            <a:ln w="9525">
              <a:noFill/>
              <a:miter lim="800000"/>
              <a:headEnd/>
              <a:tailEnd/>
            </a:ln>
          </p:spPr>
          <p:txBody>
            <a:bodyPr wrap="none" anchor="ctr"/>
            <a:lstStyle/>
            <a:p>
              <a:pPr algn="ctr"/>
              <a:r>
                <a:rPr lang="en-US" altLang="zh-TW" sz="3600" b="1" dirty="0" smtClean="0">
                  <a:solidFill>
                    <a:srgbClr val="A50B30"/>
                  </a:solidFill>
                  <a:latin typeface="微軟正黑體" panose="020B0604030504040204" pitchFamily="34" charset="-120"/>
                  <a:ea typeface="微軟正黑體" panose="020B0604030504040204" pitchFamily="34" charset="-120"/>
                </a:rPr>
                <a:t>AO</a:t>
              </a:r>
              <a:r>
                <a:rPr lang="zh-TW" altLang="en-US" sz="3600" b="1" dirty="0" smtClean="0">
                  <a:solidFill>
                    <a:srgbClr val="A50B30"/>
                  </a:solidFill>
                  <a:latin typeface="微軟正黑體" panose="020B0604030504040204" pitchFamily="34" charset="-120"/>
                  <a:ea typeface="微軟正黑體" panose="020B0604030504040204" pitchFamily="34" charset="-120"/>
                </a:rPr>
                <a:t>方式 入學</a:t>
              </a:r>
              <a:r>
                <a:rPr lang="zh-TW" altLang="en-US" sz="3600" b="1" dirty="0">
                  <a:solidFill>
                    <a:srgbClr val="A50B30"/>
                  </a:solidFill>
                  <a:latin typeface="微軟正黑體" panose="020B0604030504040204" pitchFamily="34" charset="-120"/>
                  <a:ea typeface="微軟正黑體" panose="020B0604030504040204" pitchFamily="34" charset="-120"/>
                </a:rPr>
                <a:t>考試</a:t>
              </a:r>
              <a:r>
                <a:rPr lang="ja-JP" altLang="en-US" sz="3600" b="1" dirty="0" smtClean="0">
                  <a:solidFill>
                    <a:srgbClr val="A50B30"/>
                  </a:solidFill>
                  <a:latin typeface="微軟正黑體" panose="020B0604030504040204" pitchFamily="34" charset="-120"/>
                  <a:ea typeface="微軟正黑體" panose="020B0604030504040204" pitchFamily="34" charset="-120"/>
                </a:rPr>
                <a:t>概要</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sp>
          <p:nvSpPr>
            <p:cNvPr id="18" name="テキスト ボックス 3"/>
            <p:cNvSpPr txBox="1"/>
            <p:nvPr/>
          </p:nvSpPr>
          <p:spPr>
            <a:xfrm>
              <a:off x="6372200" y="1112617"/>
              <a:ext cx="3096344" cy="307777"/>
            </a:xfrm>
            <a:prstGeom prst="rect">
              <a:avLst/>
            </a:prstGeom>
            <a:noFill/>
          </p:spPr>
          <p:txBody>
            <a:bodyPr wrap="square" rtlCol="0">
              <a:spAutoFit/>
            </a:bodyPr>
            <a:lstStyle/>
            <a:p>
              <a:r>
                <a:rPr lang="en-US" altLang="ja-JP" sz="1400" b="1" dirty="0" smtClean="0">
                  <a:latin typeface="微軟正黑體" panose="020B0604030504040204" pitchFamily="34" charset="-120"/>
                  <a:ea typeface="微軟正黑體" panose="020B0604030504040204" pitchFamily="34" charset="-120"/>
                </a:rPr>
                <a:t>201</a:t>
              </a:r>
              <a:r>
                <a:rPr lang="en-US" altLang="zh-TW" sz="1400" b="1" dirty="0">
                  <a:latin typeface="微軟正黑體" panose="020B0604030504040204" pitchFamily="34" charset="-120"/>
                  <a:ea typeface="微軟正黑體" panose="020B0604030504040204" pitchFamily="34" charset="-120"/>
                </a:rPr>
                <a:t>9</a:t>
              </a:r>
              <a:r>
                <a:rPr lang="zh-CN" altLang="en-US" sz="1400" b="1" dirty="0" smtClean="0">
                  <a:latin typeface="微軟正黑體" panose="020B0604030504040204" pitchFamily="34" charset="-120"/>
                  <a:ea typeface="微軟正黑體" panose="020B0604030504040204" pitchFamily="34" charset="-120"/>
                </a:rPr>
                <a:t>年</a:t>
              </a:r>
              <a:r>
                <a:rPr lang="en-US" altLang="zh-CN" sz="1400" b="1" dirty="0" smtClean="0">
                  <a:latin typeface="微軟正黑體" panose="020B0604030504040204" pitchFamily="34" charset="-120"/>
                  <a:ea typeface="微軟正黑體" panose="020B0604030504040204" pitchFamily="34" charset="-120"/>
                </a:rPr>
                <a:t>9</a:t>
              </a:r>
              <a:r>
                <a:rPr lang="zh-CN" altLang="en-US" sz="1400" b="1" dirty="0" smtClean="0">
                  <a:latin typeface="微軟正黑體" panose="020B0604030504040204" pitchFamily="34" charset="-120"/>
                  <a:ea typeface="微軟正黑體" panose="020B0604030504040204" pitchFamily="34" charset="-120"/>
                </a:rPr>
                <a:t>月入學</a:t>
              </a:r>
              <a:endParaRPr lang="ja-JP" altLang="en-US" sz="1400" b="1" dirty="0">
                <a:latin typeface="微軟正黑體" panose="020B0604030504040204" pitchFamily="34" charset="-120"/>
                <a:ea typeface="微軟正黑體" panose="020B0604030504040204" pitchFamily="34" charset="-120"/>
              </a:endParaRPr>
            </a:p>
          </p:txBody>
        </p:sp>
      </p:grpSp>
      <p:sp>
        <p:nvSpPr>
          <p:cNvPr id="6" name="文字方塊 5"/>
          <p:cNvSpPr txBox="1"/>
          <p:nvPr/>
        </p:nvSpPr>
        <p:spPr>
          <a:xfrm>
            <a:off x="371942" y="1538179"/>
            <a:ext cx="2016899" cy="369332"/>
          </a:xfrm>
          <a:prstGeom prst="rect">
            <a:avLst/>
          </a:prstGeom>
          <a:noFill/>
        </p:spPr>
        <p:txBody>
          <a:bodyPr wrap="none" rtlCol="0">
            <a:spAutoFit/>
          </a:bodyPr>
          <a:lstStyle/>
          <a:p>
            <a:r>
              <a:rPr lang="zh-TW" altLang="en-US" b="1" dirty="0" smtClean="0">
                <a:solidFill>
                  <a:srgbClr val="C00000"/>
                </a:solidFill>
                <a:latin typeface="微軟正黑體" panose="020B0604030504040204" pitchFamily="34" charset="-120"/>
                <a:ea typeface="微軟正黑體" panose="020B0604030504040204" pitchFamily="34" charset="-120"/>
              </a:rPr>
              <a:t>*</a:t>
            </a:r>
            <a:r>
              <a:rPr lang="en-US" altLang="zh-TW" b="1" dirty="0" smtClean="0">
                <a:solidFill>
                  <a:srgbClr val="C00000"/>
                </a:solidFill>
                <a:latin typeface="微軟正黑體" panose="020B0604030504040204" pitchFamily="34" charset="-120"/>
                <a:ea typeface="微軟正黑體" panose="020B0604030504040204" pitchFamily="34" charset="-120"/>
              </a:rPr>
              <a:t>1/25</a:t>
            </a:r>
            <a:r>
              <a:rPr lang="zh-TW" altLang="en-US" b="1" dirty="0" smtClean="0">
                <a:solidFill>
                  <a:srgbClr val="C00000"/>
                </a:solidFill>
                <a:latin typeface="微軟正黑體" panose="020B0604030504040204" pitchFamily="34" charset="-120"/>
                <a:ea typeface="微軟正黑體" panose="020B0604030504040204" pitchFamily="34" charset="-120"/>
              </a:rPr>
              <a:t>、</a:t>
            </a:r>
            <a:r>
              <a:rPr lang="en-US" altLang="zh-TW" b="1" dirty="0" smtClean="0">
                <a:solidFill>
                  <a:srgbClr val="C00000"/>
                </a:solidFill>
                <a:latin typeface="微軟正黑體" panose="020B0604030504040204" pitchFamily="34" charset="-120"/>
                <a:ea typeface="微軟正黑體" panose="020B0604030504040204" pitchFamily="34" charset="-120"/>
              </a:rPr>
              <a:t>1/26</a:t>
            </a:r>
            <a:r>
              <a:rPr lang="zh-TW" altLang="en-US" b="1" dirty="0" smtClean="0">
                <a:solidFill>
                  <a:srgbClr val="C00000"/>
                </a:solidFill>
                <a:latin typeface="微軟正黑體" panose="020B0604030504040204" pitchFamily="34" charset="-120"/>
                <a:ea typeface="微軟正黑體" panose="020B0604030504040204" pitchFamily="34" charset="-120"/>
              </a:rPr>
              <a:t>學測</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36942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AutoShape 5"/>
          <p:cNvSpPr>
            <a:spLocks noChangeArrowheads="1"/>
          </p:cNvSpPr>
          <p:nvPr/>
        </p:nvSpPr>
        <p:spPr bwMode="auto">
          <a:xfrm>
            <a:off x="2457004" y="2637408"/>
            <a:ext cx="6115050" cy="3311525"/>
          </a:xfrm>
          <a:prstGeom prst="wedgeRoundRectCallout">
            <a:avLst>
              <a:gd name="adj1" fmla="val -43750"/>
              <a:gd name="adj2" fmla="val 70000"/>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ctr">
              <a:buFontTx/>
              <a:buBlip>
                <a:blip r:embed="rId3"/>
              </a:buBlip>
            </a:pPr>
            <a:endParaRPr lang="ja-JP" altLang="ja-JP">
              <a:latin typeface="微軟正黑體" panose="020B0604030504040204" pitchFamily="34" charset="-120"/>
              <a:ea typeface="微軟正黑體" panose="020B0604030504040204" pitchFamily="34" charset="-120"/>
            </a:endParaRPr>
          </a:p>
        </p:txBody>
      </p:sp>
      <p:sp>
        <p:nvSpPr>
          <p:cNvPr id="7" name="AutoShape 6"/>
          <p:cNvSpPr>
            <a:spLocks noChangeArrowheads="1"/>
          </p:cNvSpPr>
          <p:nvPr/>
        </p:nvSpPr>
        <p:spPr bwMode="auto">
          <a:xfrm>
            <a:off x="2323654" y="2853308"/>
            <a:ext cx="6248400" cy="3384550"/>
          </a:xfrm>
          <a:prstGeom prst="wedgeRoundRectCallout">
            <a:avLst>
              <a:gd name="adj1" fmla="val -49741"/>
              <a:gd name="adj2" fmla="val 44468"/>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ctr"/>
            <a:endParaRPr lang="ja-JP" altLang="ja-JP">
              <a:latin typeface="微軟正黑體" panose="020B0604030504040204" pitchFamily="34" charset="-120"/>
              <a:ea typeface="微軟正黑體" panose="020B0604030504040204" pitchFamily="34" charset="-120"/>
            </a:endParaRPr>
          </a:p>
        </p:txBody>
      </p:sp>
      <p:sp>
        <p:nvSpPr>
          <p:cNvPr id="8" name="AutoShape 7"/>
          <p:cNvSpPr>
            <a:spLocks noChangeArrowheads="1"/>
          </p:cNvSpPr>
          <p:nvPr/>
        </p:nvSpPr>
        <p:spPr bwMode="auto">
          <a:xfrm>
            <a:off x="2188815" y="4250903"/>
            <a:ext cx="1662113" cy="2016125"/>
          </a:xfrm>
          <a:prstGeom prst="wedgeRoundRectCallout">
            <a:avLst>
              <a:gd name="adj1" fmla="val -23722"/>
              <a:gd name="adj2" fmla="val -1417"/>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ctr"/>
            <a:endParaRPr lang="ja-JP" altLang="ja-JP">
              <a:latin typeface="微軟正黑體" panose="020B0604030504040204" pitchFamily="34" charset="-120"/>
              <a:ea typeface="微軟正黑體" panose="020B0604030504040204" pitchFamily="34" charset="-120"/>
            </a:endParaRPr>
          </a:p>
        </p:txBody>
      </p:sp>
      <p:graphicFrame>
        <p:nvGraphicFramePr>
          <p:cNvPr id="11" name="Object 4"/>
          <p:cNvGraphicFramePr>
            <a:graphicFrameLocks noChangeAspect="1"/>
          </p:cNvGraphicFramePr>
          <p:nvPr>
            <p:extLst>
              <p:ext uri="{D42A27DB-BD31-4B8C-83A1-F6EECF244321}">
                <p14:modId xmlns:p14="http://schemas.microsoft.com/office/powerpoint/2010/main" val="1300816812"/>
              </p:ext>
            </p:extLst>
          </p:nvPr>
        </p:nvGraphicFramePr>
        <p:xfrm>
          <a:off x="22177" y="2794941"/>
          <a:ext cx="1927225" cy="2808312"/>
        </p:xfrm>
        <a:graphic>
          <a:graphicData uri="http://schemas.openxmlformats.org/presentationml/2006/ole">
            <mc:AlternateContent xmlns:mc="http://schemas.openxmlformats.org/markup-compatibility/2006">
              <mc:Choice xmlns:v="urn:schemas-microsoft-com:vml" Requires="v">
                <p:oleObj spid="_x0000_s46643" name="Photo Editor ｲﾒｰｼﾞ" r:id="rId4" imgW="5904762" imgH="8164065" progId="">
                  <p:embed/>
                </p:oleObj>
              </mc:Choice>
              <mc:Fallback>
                <p:oleObj name="Photo Editor ｲﾒｰｼﾞ" r:id="rId4" imgW="5904762" imgH="8164065"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77" y="2794941"/>
                        <a:ext cx="1927225" cy="2808312"/>
                      </a:xfrm>
                      <a:prstGeom prst="rect">
                        <a:avLst/>
                      </a:prstGeom>
                      <a:noFill/>
                      <a:extLst/>
                    </p:spPr>
                  </p:pic>
                </p:oleObj>
              </mc:Fallback>
            </mc:AlternateContent>
          </a:graphicData>
        </a:graphic>
      </p:graphicFrame>
      <p:grpSp>
        <p:nvGrpSpPr>
          <p:cNvPr id="15" name="グループ化 14"/>
          <p:cNvGrpSpPr/>
          <p:nvPr/>
        </p:nvGrpSpPr>
        <p:grpSpPr>
          <a:xfrm>
            <a:off x="2123825" y="2263016"/>
            <a:ext cx="6631833" cy="1702812"/>
            <a:chOff x="2153668" y="2349376"/>
            <a:chExt cx="6624638" cy="1727696"/>
          </a:xfrm>
        </p:grpSpPr>
        <p:sp>
          <p:nvSpPr>
            <p:cNvPr id="13" name="AutoShape 8"/>
            <p:cNvSpPr>
              <a:spLocks noChangeArrowheads="1"/>
            </p:cNvSpPr>
            <p:nvPr/>
          </p:nvSpPr>
          <p:spPr bwMode="auto">
            <a:xfrm>
              <a:off x="2153668" y="2349376"/>
              <a:ext cx="6624638" cy="1727696"/>
            </a:xfrm>
            <a:prstGeom prst="wedgeRoundRectCallout">
              <a:avLst>
                <a:gd name="adj1" fmla="val -54984"/>
                <a:gd name="adj2" fmla="val 41495"/>
                <a:gd name="adj3" fmla="val 16667"/>
              </a:avLst>
            </a:prstGeom>
            <a:ln>
              <a:headEnd/>
              <a:tailEnd/>
            </a:ln>
            <a:extLst/>
          </p:spPr>
          <p:style>
            <a:lnRef idx="2">
              <a:schemeClr val="accent2"/>
            </a:lnRef>
            <a:fillRef idx="1">
              <a:schemeClr val="lt1"/>
            </a:fillRef>
            <a:effectRef idx="0">
              <a:schemeClr val="accent2"/>
            </a:effectRef>
            <a:fontRef idx="minor">
              <a:schemeClr val="dk1"/>
            </a:fontRef>
          </p:style>
          <p:txBody>
            <a:bodyPr/>
            <a:lstStyle/>
            <a:p>
              <a:pPr marL="342900" indent="-342900" algn="ctr">
                <a:lnSpc>
                  <a:spcPct val="90000"/>
                </a:lnSpc>
                <a:spcBef>
                  <a:spcPct val="20000"/>
                </a:spcBef>
              </a:pPr>
              <a:r>
                <a:rPr lang="ja-JP" altLang="en-US" sz="2000">
                  <a:solidFill>
                    <a:srgbClr val="000000"/>
                  </a:solidFill>
                  <a:latin typeface="微軟正黑體" panose="020B0604030504040204" pitchFamily="34" charset="-120"/>
                  <a:ea typeface="微軟正黑體" panose="020B0604030504040204" pitchFamily="34" charset="-120"/>
                </a:rPr>
                <a:t>　</a:t>
              </a:r>
            </a:p>
          </p:txBody>
        </p:sp>
        <p:sp>
          <p:nvSpPr>
            <p:cNvPr id="14" name="Rectangle 9"/>
            <p:cNvSpPr>
              <a:spLocks noChangeArrowheads="1"/>
            </p:cNvSpPr>
            <p:nvPr/>
          </p:nvSpPr>
          <p:spPr bwMode="auto">
            <a:xfrm>
              <a:off x="2283842" y="2420814"/>
              <a:ext cx="6248400" cy="16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nSpc>
                  <a:spcPct val="90000"/>
                </a:lnSpc>
                <a:spcBef>
                  <a:spcPct val="20000"/>
                </a:spcBef>
              </a:pPr>
              <a:r>
                <a:rPr lang="en-US" altLang="ja-JP" sz="2000" dirty="0">
                  <a:solidFill>
                    <a:srgbClr val="000000"/>
                  </a:solidFill>
                  <a:latin typeface="微軟正黑體" panose="020B0604030504040204" pitchFamily="34" charset="-120"/>
                  <a:ea typeface="微軟正黑體" panose="020B0604030504040204" pitchFamily="34" charset="-120"/>
                </a:rPr>
                <a:t>A1</a:t>
              </a:r>
              <a:r>
                <a:rPr lang="en-US" altLang="ja-JP" sz="2000" b="1" dirty="0" smtClean="0">
                  <a:solidFill>
                    <a:srgbClr val="000000"/>
                  </a:solidFill>
                  <a:latin typeface="微軟正黑體" panose="020B0604030504040204" pitchFamily="34" charset="-120"/>
                  <a:ea typeface="微軟正黑體" panose="020B0604030504040204" pitchFamily="34" charset="-120"/>
                </a:rPr>
                <a:t>.</a:t>
              </a:r>
              <a:r>
                <a:rPr lang="zh-TW" altLang="en-US" sz="2000" b="1" dirty="0" smtClean="0">
                  <a:solidFill>
                    <a:srgbClr val="000000"/>
                  </a:solidFill>
                  <a:latin typeface="微軟正黑體" panose="020B0604030504040204" pitchFamily="34" charset="-120"/>
                  <a:ea typeface="微軟正黑體" panose="020B0604030504040204" pitchFamily="34" charset="-120"/>
                </a:rPr>
                <a:t>不會，</a:t>
              </a:r>
              <a:r>
                <a:rPr lang="zh-CN" altLang="en-US" sz="2000" b="1" dirty="0" smtClean="0">
                  <a:solidFill>
                    <a:srgbClr val="000000"/>
                  </a:solidFill>
                  <a:latin typeface="微軟正黑體" panose="020B0604030504040204" pitchFamily="34" charset="-120"/>
                  <a:ea typeface="微軟正黑體" panose="020B0604030504040204" pitchFamily="34" charset="-120"/>
                </a:rPr>
                <a:t>英語授課課程</a:t>
              </a:r>
              <a:r>
                <a:rPr lang="zh-TW" altLang="en-US" sz="2000" b="1" dirty="0" smtClean="0">
                  <a:solidFill>
                    <a:srgbClr val="000000"/>
                  </a:solidFill>
                  <a:latin typeface="微軟正黑體" panose="020B0604030504040204" pitchFamily="34" charset="-120"/>
                  <a:ea typeface="微軟正黑體" panose="020B0604030504040204" pitchFamily="34" charset="-120"/>
                </a:rPr>
                <a:t>在</a:t>
              </a:r>
              <a:r>
                <a:rPr lang="zh-CN" altLang="en-US" sz="2000" b="1" dirty="0" smtClean="0">
                  <a:solidFill>
                    <a:srgbClr val="C00000"/>
                  </a:solidFill>
                  <a:latin typeface="微軟正黑體" panose="020B0604030504040204" pitchFamily="34" charset="-120"/>
                  <a:ea typeface="微軟正黑體" panose="020B0604030504040204" pitchFamily="34" charset="-120"/>
                </a:rPr>
                <a:t>入學前完全不需要</a:t>
              </a:r>
              <a:r>
                <a:rPr lang="zh-CN" altLang="en-US" sz="2000" b="1" dirty="0" smtClean="0">
                  <a:solidFill>
                    <a:srgbClr val="000000"/>
                  </a:solidFill>
                  <a:latin typeface="微軟正黑體" panose="020B0604030504040204" pitchFamily="34" charset="-120"/>
                  <a:ea typeface="微軟正黑體" panose="020B0604030504040204" pitchFamily="34" charset="-120"/>
                </a:rPr>
                <a:t>日</a:t>
              </a:r>
              <a:r>
                <a:rPr lang="zh-TW" altLang="en-US" sz="2000" b="1" dirty="0" smtClean="0">
                  <a:solidFill>
                    <a:srgbClr val="000000"/>
                  </a:solidFill>
                  <a:latin typeface="微軟正黑體" panose="020B0604030504040204" pitchFamily="34" charset="-120"/>
                  <a:ea typeface="微軟正黑體" panose="020B0604030504040204" pitchFamily="34" charset="-120"/>
                </a:rPr>
                <a:t>文</a:t>
              </a:r>
              <a:r>
                <a:rPr lang="zh-CN" altLang="en-US" sz="2000" b="1" dirty="0" smtClean="0">
                  <a:solidFill>
                    <a:srgbClr val="000000"/>
                  </a:solidFill>
                  <a:latin typeface="微軟正黑體" panose="020B0604030504040204" pitchFamily="34" charset="-120"/>
                  <a:ea typeface="微軟正黑體" panose="020B0604030504040204" pitchFamily="34" charset="-120"/>
                </a:rPr>
                <a:t>能力。</a:t>
              </a:r>
              <a:endParaRPr lang="zh-TW" altLang="en-US" sz="2000" b="1" dirty="0" smtClean="0">
                <a:solidFill>
                  <a:srgbClr val="000000"/>
                </a:solidFill>
                <a:latin typeface="微軟正黑體" panose="020B0604030504040204" pitchFamily="34" charset="-120"/>
                <a:ea typeface="微軟正黑體" panose="020B0604030504040204" pitchFamily="34" charset="-120"/>
              </a:endParaRPr>
            </a:p>
            <a:p>
              <a:pPr marL="342900" indent="-342900">
                <a:lnSpc>
                  <a:spcPct val="90000"/>
                </a:lnSpc>
                <a:spcBef>
                  <a:spcPct val="20000"/>
                </a:spcBef>
              </a:pPr>
              <a:r>
                <a:rPr lang="zh-TW" altLang="en-US" sz="2000" b="1" dirty="0" smtClean="0">
                  <a:solidFill>
                    <a:srgbClr val="000000"/>
                  </a:solidFill>
                  <a:latin typeface="微軟正黑體" panose="020B0604030504040204" pitchFamily="34" charset="-120"/>
                  <a:ea typeface="微軟正黑體" panose="020B0604030504040204" pitchFamily="34" charset="-120"/>
                </a:rPr>
                <a:t>     </a:t>
              </a:r>
            </a:p>
            <a:p>
              <a:pPr marL="342900" indent="-342900">
                <a:lnSpc>
                  <a:spcPct val="90000"/>
                </a:lnSpc>
                <a:spcBef>
                  <a:spcPct val="20000"/>
                </a:spcBef>
              </a:pPr>
              <a:r>
                <a:rPr lang="zh-TW" altLang="en-US" sz="2000" b="1" dirty="0" smtClean="0">
                  <a:solidFill>
                    <a:srgbClr val="000000"/>
                  </a:solidFill>
                  <a:latin typeface="微軟正黑體" panose="020B0604030504040204" pitchFamily="34" charset="-120"/>
                  <a:ea typeface="微軟正黑體" panose="020B0604030504040204" pitchFamily="34" charset="-120"/>
                </a:rPr>
                <a:t>     大學課程均以英文授課，</a:t>
              </a:r>
              <a:r>
                <a:rPr lang="zh-TW" altLang="en-US" sz="2000" b="1" dirty="0" smtClean="0">
                  <a:solidFill>
                    <a:srgbClr val="C00000"/>
                  </a:solidFill>
                  <a:latin typeface="微軟正黑體" panose="020B0604030504040204" pitchFamily="34" charset="-120"/>
                  <a:ea typeface="微軟正黑體" panose="020B0604030504040204" pitchFamily="34" charset="-120"/>
                </a:rPr>
                <a:t>日文課則依學生個人程度</a:t>
              </a:r>
              <a:r>
                <a:rPr lang="zh-TW" altLang="en-US" sz="2000" b="1" dirty="0">
                  <a:solidFill>
                    <a:srgbClr val="C00000"/>
                  </a:solidFill>
                  <a:latin typeface="微軟正黑體" panose="020B0604030504040204" pitchFamily="34" charset="-120"/>
                  <a:ea typeface="微軟正黑體" panose="020B0604030504040204" pitchFamily="34" charset="-120"/>
                </a:rPr>
                <a:t>分班</a:t>
              </a:r>
              <a:r>
                <a:rPr lang="zh-TW" altLang="en-US" sz="2000" b="1" dirty="0" smtClean="0">
                  <a:solidFill>
                    <a:srgbClr val="000000"/>
                  </a:solidFill>
                  <a:latin typeface="微軟正黑體" panose="020B0604030504040204" pitchFamily="34" charset="-120"/>
                  <a:ea typeface="微軟正黑體" panose="020B0604030504040204" pitchFamily="34" charset="-120"/>
                </a:rPr>
                <a:t>，大家</a:t>
              </a:r>
              <a:r>
                <a:rPr lang="zh-TW" altLang="en-US" sz="2000" b="1" dirty="0">
                  <a:solidFill>
                    <a:srgbClr val="000000"/>
                  </a:solidFill>
                  <a:latin typeface="微軟正黑體" panose="020B0604030504040204" pitchFamily="34" charset="-120"/>
                  <a:ea typeface="微軟正黑體" panose="020B0604030504040204" pitchFamily="34" charset="-120"/>
                </a:rPr>
                <a:t>都是</a:t>
              </a:r>
              <a:r>
                <a:rPr lang="zh-TW" altLang="en-US" sz="2000" b="1" dirty="0" smtClean="0">
                  <a:solidFill>
                    <a:srgbClr val="000000"/>
                  </a:solidFill>
                  <a:latin typeface="微軟正黑體" panose="020B0604030504040204" pitchFamily="34" charset="-120"/>
                  <a:ea typeface="微軟正黑體" panose="020B0604030504040204" pitchFamily="34" charset="-120"/>
                </a:rPr>
                <a:t>從相近並適合自身的程度學習。所以</a:t>
              </a:r>
              <a:r>
                <a:rPr lang="zh-TW" altLang="en-US" sz="2000" b="1" dirty="0" smtClean="0">
                  <a:solidFill>
                    <a:srgbClr val="C00000"/>
                  </a:solidFill>
                  <a:latin typeface="微軟正黑體" panose="020B0604030504040204" pitchFamily="34" charset="-120"/>
                  <a:ea typeface="微軟正黑體" panose="020B0604030504040204" pitchFamily="34" charset="-120"/>
                </a:rPr>
                <a:t>不</a:t>
              </a:r>
              <a:r>
                <a:rPr lang="zh-TW" altLang="en-US" sz="2000" b="1" dirty="0">
                  <a:solidFill>
                    <a:srgbClr val="C00000"/>
                  </a:solidFill>
                  <a:latin typeface="微軟正黑體" panose="020B0604030504040204" pitchFamily="34" charset="-120"/>
                  <a:ea typeface="微軟正黑體" panose="020B0604030504040204" pitchFamily="34" charset="-120"/>
                </a:rPr>
                <a:t>需要</a:t>
              </a:r>
              <a:r>
                <a:rPr lang="zh-TW" altLang="en-US" sz="2000" b="1" dirty="0" smtClean="0">
                  <a:solidFill>
                    <a:srgbClr val="C00000"/>
                  </a:solidFill>
                  <a:latin typeface="微軟正黑體" panose="020B0604030504040204" pitchFamily="34" charset="-120"/>
                  <a:ea typeface="微軟正黑體" panose="020B0604030504040204" pitchFamily="34" charset="-120"/>
                </a:rPr>
                <a:t>擔心</a:t>
              </a:r>
              <a:r>
                <a:rPr lang="zh-TW" altLang="en-US" sz="2000" b="1" dirty="0" smtClean="0">
                  <a:solidFill>
                    <a:srgbClr val="000000"/>
                  </a:solidFill>
                  <a:latin typeface="微軟正黑體" panose="020B0604030504040204" pitchFamily="34" charset="-120"/>
                  <a:ea typeface="微軟正黑體" panose="020B0604030504040204" pitchFamily="34" charset="-120"/>
                </a:rPr>
                <a:t>。</a:t>
              </a:r>
              <a:endParaRPr lang="ja-JP" altLang="en-US" sz="2000" dirty="0">
                <a:solidFill>
                  <a:srgbClr val="000000"/>
                </a:solidFill>
                <a:latin typeface="微軟正黑體" panose="020B0604030504040204" pitchFamily="34" charset="-120"/>
                <a:ea typeface="微軟正黑體" panose="020B0604030504040204" pitchFamily="34" charset="-120"/>
              </a:endParaRPr>
            </a:p>
          </p:txBody>
        </p:sp>
      </p:grpSp>
      <p:grpSp>
        <p:nvGrpSpPr>
          <p:cNvPr id="2" name="グループ化 1"/>
          <p:cNvGrpSpPr/>
          <p:nvPr/>
        </p:nvGrpSpPr>
        <p:grpSpPr>
          <a:xfrm>
            <a:off x="2123728" y="5221312"/>
            <a:ext cx="6984776" cy="1160016"/>
            <a:chOff x="2484438" y="5157192"/>
            <a:chExt cx="5688012" cy="1160016"/>
          </a:xfrm>
        </p:grpSpPr>
        <p:sp>
          <p:nvSpPr>
            <p:cNvPr id="10" name="Rectangle 9"/>
            <p:cNvSpPr>
              <a:spLocks noChangeArrowheads="1"/>
            </p:cNvSpPr>
            <p:nvPr/>
          </p:nvSpPr>
          <p:spPr bwMode="auto">
            <a:xfrm>
              <a:off x="2627313" y="5301208"/>
              <a:ext cx="55451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r>
                <a:rPr lang="en-US" altLang="ja-JP" sz="2000" dirty="0">
                  <a:latin typeface="微軟正黑體" panose="020B0604030504040204" pitchFamily="34" charset="-120"/>
                  <a:ea typeface="微軟正黑體" panose="020B0604030504040204" pitchFamily="34" charset="-120"/>
                </a:rPr>
                <a:t>A2.</a:t>
              </a:r>
              <a:r>
                <a:rPr lang="zh-CN" altLang="en-US" sz="2000" b="1" dirty="0">
                  <a:latin typeface="微軟正黑體" panose="020B0604030504040204" pitchFamily="34" charset="-120"/>
                  <a:ea typeface="微軟正黑體" panose="020B0604030504040204" pitchFamily="34" charset="-120"/>
                </a:rPr>
                <a:t>沒有，</a:t>
              </a:r>
              <a:r>
                <a:rPr lang="ja-JP" altLang="en-US" sz="2000" b="1" dirty="0">
                  <a:latin typeface="微軟正黑體" panose="020B0604030504040204" pitchFamily="34" charset="-120"/>
                  <a:ea typeface="微軟正黑體" panose="020B0604030504040204" pitchFamily="34" charset="-120"/>
                </a:rPr>
                <a:t>書面審査時採取</a:t>
              </a:r>
              <a:r>
                <a:rPr lang="ja-JP" altLang="en-US" sz="2000" b="1" dirty="0">
                  <a:solidFill>
                    <a:srgbClr val="C00000"/>
                  </a:solidFill>
                  <a:latin typeface="微軟正黑體" panose="020B0604030504040204" pitchFamily="34" charset="-120"/>
                  <a:ea typeface="微軟正黑體" panose="020B0604030504040204" pitchFamily="34" charset="-120"/>
                </a:rPr>
                <a:t>綜合判定</a:t>
              </a:r>
              <a:r>
                <a:rPr lang="ja-JP" altLang="en-US" sz="2000" b="1" dirty="0">
                  <a:latin typeface="微軟正黑體" panose="020B0604030504040204" pitchFamily="34" charset="-120"/>
                  <a:ea typeface="微軟正黑體" panose="020B0604030504040204" pitchFamily="34" charset="-120"/>
                </a:rPr>
                <a:t>方式</a:t>
              </a:r>
              <a:r>
                <a:rPr lang="zh-TW" altLang="en-US" sz="2000" b="1" dirty="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marL="342900" indent="-342900"/>
              <a:r>
                <a:rPr lang="ja-JP" altLang="en-US" sz="2000" b="1" dirty="0">
                  <a:latin typeface="微軟正黑體" panose="020B0604030504040204" pitchFamily="34" charset="-120"/>
                  <a:ea typeface="微軟正黑體" panose="020B0604030504040204" pitchFamily="34" charset="-120"/>
                </a:rPr>
                <a:t>　</a:t>
              </a:r>
              <a:r>
                <a:rPr lang="zh-TW" altLang="en-US" sz="2000" b="1" dirty="0">
                  <a:solidFill>
                    <a:srgbClr val="C00000"/>
                  </a:solidFill>
                  <a:latin typeface="微軟正黑體" panose="020B0604030504040204" pitchFamily="34" charset="-120"/>
                  <a:ea typeface="微軟正黑體" panose="020B0604030504040204" pitchFamily="34" charset="-120"/>
                </a:rPr>
                <a:t>不</a:t>
              </a:r>
              <a:r>
                <a:rPr lang="ja-JP" altLang="en-US" sz="2000" b="1" dirty="0">
                  <a:solidFill>
                    <a:srgbClr val="C00000"/>
                  </a:solidFill>
                  <a:latin typeface="微軟正黑體" panose="020B0604030504040204" pitchFamily="34" charset="-120"/>
                  <a:ea typeface="微軟正黑體" panose="020B0604030504040204" pitchFamily="34" charset="-120"/>
                </a:rPr>
                <a:t>針</a:t>
              </a:r>
              <a:r>
                <a:rPr lang="zh-TW" altLang="ja-JP" sz="2000" b="1" dirty="0">
                  <a:solidFill>
                    <a:srgbClr val="C00000"/>
                  </a:solidFill>
                  <a:latin typeface="微軟正黑體" panose="020B0604030504040204" pitchFamily="34" charset="-120"/>
                  <a:ea typeface="微軟正黑體" panose="020B0604030504040204" pitchFamily="34" charset="-120"/>
                </a:rPr>
                <a:t>對</a:t>
              </a:r>
              <a:r>
                <a:rPr lang="ja-JP" altLang="en-US" sz="2000" b="1" dirty="0">
                  <a:solidFill>
                    <a:srgbClr val="C00000"/>
                  </a:solidFill>
                  <a:latin typeface="微軟正黑體" panose="020B0604030504040204" pitchFamily="34" charset="-120"/>
                  <a:ea typeface="微軟正黑體" panose="020B0604030504040204" pitchFamily="34" charset="-120"/>
                </a:rPr>
                <a:t>任</a:t>
              </a:r>
              <a:r>
                <a:rPr lang="ja-JP" altLang="en-US" sz="2000" b="1" dirty="0" smtClean="0">
                  <a:solidFill>
                    <a:srgbClr val="C00000"/>
                  </a:solidFill>
                  <a:latin typeface="微軟正黑體" panose="020B0604030504040204" pitchFamily="34" charset="-120"/>
                  <a:ea typeface="微軟正黑體" panose="020B0604030504040204" pitchFamily="34" charset="-120"/>
                </a:rPr>
                <a:t>何一項</a:t>
              </a:r>
              <a:r>
                <a:rPr lang="zh-TW" altLang="en-US" sz="2000" b="1" dirty="0" smtClean="0">
                  <a:solidFill>
                    <a:srgbClr val="C00000"/>
                  </a:solidFill>
                  <a:latin typeface="微軟正黑體" panose="020B0604030504040204" pitchFamily="34" charset="-120"/>
                  <a:ea typeface="微軟正黑體" panose="020B0604030504040204" pitchFamily="34" charset="-120"/>
                </a:rPr>
                <a:t>成績</a:t>
              </a:r>
              <a:r>
                <a:rPr lang="ja-JP" altLang="en-US" sz="2000" b="1" dirty="0" smtClean="0">
                  <a:solidFill>
                    <a:srgbClr val="C00000"/>
                  </a:solidFill>
                  <a:latin typeface="微軟正黑體" panose="020B0604030504040204" pitchFamily="34" charset="-120"/>
                  <a:ea typeface="微軟正黑體" panose="020B0604030504040204" pitchFamily="34" charset="-120"/>
                </a:rPr>
                <a:t>設定</a:t>
              </a:r>
              <a:r>
                <a:rPr lang="ja-JP" altLang="en-US" sz="2000" b="1" dirty="0">
                  <a:solidFill>
                    <a:srgbClr val="C00000"/>
                  </a:solidFill>
                  <a:latin typeface="微軟正黑體" panose="020B0604030504040204" pitchFamily="34" charset="-120"/>
                  <a:ea typeface="微軟正黑體" panose="020B0604030504040204" pitchFamily="34" charset="-120"/>
                </a:rPr>
                <a:t>標準</a:t>
              </a:r>
              <a:r>
                <a:rPr lang="zh-TW" altLang="en-US" sz="2000" b="1" dirty="0">
                  <a:latin typeface="微軟正黑體" panose="020B0604030504040204" pitchFamily="34" charset="-120"/>
                  <a:ea typeface="微軟正黑體" panose="020B0604030504040204" pitchFamily="34" charset="-120"/>
                </a:rPr>
                <a:t>。</a:t>
              </a:r>
            </a:p>
            <a:p>
              <a:pPr marL="342900" indent="-342900"/>
              <a:r>
                <a:rPr lang="ja-JP" altLang="en-US" sz="2000" b="1" dirty="0">
                  <a:latin typeface="微軟正黑體" panose="020B0604030504040204" pitchFamily="34" charset="-120"/>
                  <a:ea typeface="微軟正黑體" panose="020B0604030504040204" pitchFamily="34" charset="-120"/>
                </a:rPr>
                <a:t>　</a:t>
              </a:r>
              <a:endParaRPr lang="ja-JP" altLang="en-US" sz="2000" dirty="0">
                <a:latin typeface="微軟正黑體" panose="020B0604030504040204" pitchFamily="34" charset="-120"/>
                <a:ea typeface="微軟正黑體" panose="020B0604030504040204" pitchFamily="34" charset="-120"/>
              </a:endParaRPr>
            </a:p>
          </p:txBody>
        </p:sp>
        <p:sp>
          <p:nvSpPr>
            <p:cNvPr id="9" name="AutoShape 8"/>
            <p:cNvSpPr>
              <a:spLocks noChangeArrowheads="1"/>
            </p:cNvSpPr>
            <p:nvPr/>
          </p:nvSpPr>
          <p:spPr bwMode="auto">
            <a:xfrm>
              <a:off x="2484438" y="5157192"/>
              <a:ext cx="5400675" cy="936625"/>
            </a:xfrm>
            <a:prstGeom prst="wedgeRoundRectCallout">
              <a:avLst>
                <a:gd name="adj1" fmla="val -56448"/>
                <a:gd name="adj2" fmla="val -56016"/>
                <a:gd name="adj3" fmla="val 16667"/>
              </a:avLst>
            </a:prstGeom>
            <a:noFill/>
            <a:ln>
              <a:headEnd/>
              <a:tailEnd/>
            </a:ln>
            <a:extLst/>
          </p:spPr>
          <p:style>
            <a:lnRef idx="2">
              <a:schemeClr val="accent2"/>
            </a:lnRef>
            <a:fillRef idx="1">
              <a:schemeClr val="lt1"/>
            </a:fillRef>
            <a:effectRef idx="0">
              <a:schemeClr val="accent2"/>
            </a:effectRef>
            <a:fontRef idx="minor">
              <a:schemeClr val="dk1"/>
            </a:fontRef>
          </p:style>
          <p:txBody>
            <a:bodyPr/>
            <a:lstStyle/>
            <a:p>
              <a:pPr marL="342900" indent="-342900" algn="ctr"/>
              <a:r>
                <a:rPr lang="ja-JP" altLang="en-US">
                  <a:latin typeface="微軟正黑體" panose="020B0604030504040204" pitchFamily="34" charset="-120"/>
                  <a:ea typeface="微軟正黑體" panose="020B0604030504040204" pitchFamily="34" charset="-120"/>
                </a:rPr>
                <a:t>　</a:t>
              </a:r>
            </a:p>
          </p:txBody>
        </p:sp>
      </p:grpSp>
      <p:sp>
        <p:nvSpPr>
          <p:cNvPr id="5" name="Rectangle 3"/>
          <p:cNvSpPr>
            <a:spLocks noChangeArrowheads="1"/>
          </p:cNvSpPr>
          <p:nvPr/>
        </p:nvSpPr>
        <p:spPr bwMode="auto">
          <a:xfrm>
            <a:off x="2123728" y="4327971"/>
            <a:ext cx="6624736" cy="792163"/>
          </a:xfrm>
          <a:prstGeom prst="rect">
            <a:avLst/>
          </a:prstGeom>
          <a:ln/>
          <a:extLst/>
        </p:spPr>
        <p:style>
          <a:lnRef idx="3">
            <a:schemeClr val="lt1"/>
          </a:lnRef>
          <a:fillRef idx="1">
            <a:schemeClr val="accent2"/>
          </a:fillRef>
          <a:effectRef idx="1">
            <a:schemeClr val="accent2"/>
          </a:effectRef>
          <a:fontRef idx="minor">
            <a:schemeClr val="lt1"/>
          </a:fontRef>
        </p:style>
        <p:txBody>
          <a:bodyPr/>
          <a:lstStyle/>
          <a:p>
            <a:pPr marL="533400" indent="-533400">
              <a:spcBef>
                <a:spcPct val="20000"/>
              </a:spcBef>
            </a:pPr>
            <a:r>
              <a:rPr lang="en-US" altLang="ja-JP" sz="2000" b="1" dirty="0" smtClean="0">
                <a:solidFill>
                  <a:schemeClr val="bg1"/>
                </a:solidFill>
                <a:latin typeface="微軟正黑體" panose="020B0604030504040204" pitchFamily="34" charset="-120"/>
                <a:ea typeface="微軟正黑體" panose="020B0604030504040204" pitchFamily="34" charset="-120"/>
              </a:rPr>
              <a:t>Q2.</a:t>
            </a:r>
            <a:r>
              <a:rPr lang="zh-TW" altLang="en-US" sz="2000" b="1" dirty="0" smtClean="0">
                <a:solidFill>
                  <a:schemeClr val="bg1"/>
                </a:solidFill>
                <a:latin typeface="微軟正黑體" panose="020B0604030504040204" pitchFamily="34" charset="-120"/>
                <a:ea typeface="微軟正黑體" panose="020B0604030504040204" pitchFamily="34" charset="-120"/>
              </a:rPr>
              <a:t>針對</a:t>
            </a:r>
            <a:r>
              <a:rPr lang="en-US" altLang="zh-CN" sz="2000" b="1" dirty="0" smtClean="0">
                <a:solidFill>
                  <a:schemeClr val="bg1"/>
                </a:solidFill>
                <a:latin typeface="微軟正黑體" panose="020B0604030504040204" pitchFamily="34" charset="-120"/>
                <a:ea typeface="微軟正黑體" panose="020B0604030504040204" pitchFamily="34" charset="-120"/>
              </a:rPr>
              <a:t>AO</a:t>
            </a:r>
            <a:r>
              <a:rPr lang="zh-CN" altLang="en-US" sz="2000" b="1" dirty="0" smtClean="0">
                <a:solidFill>
                  <a:schemeClr val="bg1"/>
                </a:solidFill>
                <a:latin typeface="微軟正黑體" panose="020B0604030504040204" pitchFamily="34" charset="-120"/>
                <a:ea typeface="微軟正黑體" panose="020B0604030504040204" pitchFamily="34" charset="-120"/>
              </a:rPr>
              <a:t>方式</a:t>
            </a:r>
            <a:r>
              <a:rPr lang="zh-TW" altLang="en-US" sz="2000" b="1" dirty="0" smtClean="0">
                <a:solidFill>
                  <a:schemeClr val="bg1"/>
                </a:solidFill>
                <a:latin typeface="微軟正黑體" panose="020B0604030504040204" pitchFamily="34" charset="-120"/>
                <a:ea typeface="微軟正黑體" panose="020B0604030504040204" pitchFamily="34" charset="-120"/>
              </a:rPr>
              <a:t>申請，</a:t>
            </a:r>
            <a:r>
              <a:rPr lang="ja-JP" altLang="en-US" sz="2000" b="1" dirty="0" smtClean="0">
                <a:solidFill>
                  <a:schemeClr val="bg1"/>
                </a:solidFill>
                <a:latin typeface="微軟正黑體" panose="020B0604030504040204" pitchFamily="34" charset="-120"/>
                <a:ea typeface="微軟正黑體" panose="020B0604030504040204" pitchFamily="34" charset="-120"/>
              </a:rPr>
              <a:t>在校</a:t>
            </a:r>
            <a:r>
              <a:rPr lang="ja-JP" altLang="en-US" sz="2000" b="1" dirty="0">
                <a:solidFill>
                  <a:schemeClr val="bg1"/>
                </a:solidFill>
                <a:latin typeface="微軟正黑體" panose="020B0604030504040204" pitchFamily="34" charset="-120"/>
                <a:ea typeface="微軟正黑體" panose="020B0604030504040204" pitchFamily="34" charset="-120"/>
              </a:rPr>
              <a:t>成績、</a:t>
            </a:r>
            <a:r>
              <a:rPr lang="zh-TW" altLang="en-US" sz="2000" b="1" dirty="0">
                <a:solidFill>
                  <a:schemeClr val="bg1"/>
                </a:solidFill>
                <a:latin typeface="微軟正黑體" panose="020B0604030504040204" pitchFamily="34" charset="-120"/>
                <a:ea typeface="微軟正黑體" panose="020B0604030504040204" pitchFamily="34" charset="-120"/>
              </a:rPr>
              <a:t>學</a:t>
            </a:r>
            <a:r>
              <a:rPr lang="ja-JP" altLang="en-US" sz="2000" b="1" dirty="0">
                <a:solidFill>
                  <a:schemeClr val="bg1"/>
                </a:solidFill>
                <a:latin typeface="微軟正黑體" panose="020B0604030504040204" pitchFamily="34" charset="-120"/>
                <a:ea typeface="微軟正黑體" panose="020B0604030504040204" pitchFamily="34" charset="-120"/>
              </a:rPr>
              <a:t>測成績、</a:t>
            </a:r>
            <a:endParaRPr lang="en-US" altLang="ja-JP" sz="2000" b="1" dirty="0">
              <a:solidFill>
                <a:schemeClr val="bg1"/>
              </a:solidFill>
              <a:latin typeface="微軟正黑體" panose="020B0604030504040204" pitchFamily="34" charset="-120"/>
              <a:ea typeface="微軟正黑體" panose="020B0604030504040204" pitchFamily="34" charset="-120"/>
            </a:endParaRPr>
          </a:p>
          <a:p>
            <a:pPr marL="533400" indent="-533400">
              <a:spcBef>
                <a:spcPct val="20000"/>
              </a:spcBef>
            </a:pPr>
            <a:r>
              <a:rPr lang="en-US" altLang="ja-JP" sz="2000" b="1" dirty="0">
                <a:solidFill>
                  <a:schemeClr val="bg1"/>
                </a:solidFill>
                <a:latin typeface="微軟正黑體" panose="020B0604030504040204" pitchFamily="34" charset="-120"/>
                <a:ea typeface="微軟正黑體" panose="020B0604030504040204" pitchFamily="34" charset="-120"/>
              </a:rPr>
              <a:t>   </a:t>
            </a:r>
            <a:r>
              <a:rPr lang="ja-JP" altLang="en-US" sz="2000" b="1" dirty="0">
                <a:solidFill>
                  <a:schemeClr val="bg1"/>
                </a:solidFill>
                <a:latin typeface="微軟正黑體" panose="020B0604030504040204" pitchFamily="34" charset="-120"/>
                <a:ea typeface="微軟正黑體" panose="020B0604030504040204" pitchFamily="34" charset="-120"/>
              </a:rPr>
              <a:t>英文</a:t>
            </a:r>
            <a:r>
              <a:rPr lang="zh-TW" altLang="ja-JP" sz="2000" b="1" dirty="0">
                <a:solidFill>
                  <a:schemeClr val="bg1"/>
                </a:solidFill>
                <a:latin typeface="微軟正黑體" panose="020B0604030504040204" pitchFamily="34" charset="-120"/>
                <a:ea typeface="微軟正黑體" panose="020B0604030504040204" pitchFamily="34" charset="-120"/>
              </a:rPr>
              <a:t>檢</a:t>
            </a:r>
            <a:r>
              <a:rPr lang="ja-JP" altLang="en-US" sz="2000" b="1" dirty="0">
                <a:solidFill>
                  <a:schemeClr val="bg1"/>
                </a:solidFill>
                <a:latin typeface="微軟正黑體" panose="020B0604030504040204" pitchFamily="34" charset="-120"/>
                <a:ea typeface="微軟正黑體" panose="020B0604030504040204" pitchFamily="34" charset="-120"/>
              </a:rPr>
              <a:t>定成績</a:t>
            </a:r>
            <a:r>
              <a:rPr lang="ja-JP" altLang="en-US" sz="2000" b="1" dirty="0" smtClean="0">
                <a:solidFill>
                  <a:schemeClr val="bg1"/>
                </a:solidFill>
                <a:latin typeface="微軟正黑體" panose="020B0604030504040204" pitchFamily="34" charset="-120"/>
                <a:ea typeface="微軟正黑體" panose="020B0604030504040204" pitchFamily="34" charset="-120"/>
              </a:rPr>
              <a:t>等</a:t>
            </a:r>
            <a:r>
              <a:rPr lang="zh-TW" altLang="en-US" sz="2000" b="1" dirty="0" smtClean="0">
                <a:solidFill>
                  <a:schemeClr val="bg1"/>
                </a:solidFill>
                <a:latin typeface="微軟正黑體" panose="020B0604030504040204" pitchFamily="34" charset="-120"/>
                <a:ea typeface="微軟正黑體" panose="020B0604030504040204" pitchFamily="34" charset="-120"/>
              </a:rPr>
              <a:t>等，早大</a:t>
            </a:r>
            <a:r>
              <a:rPr lang="ja-JP" altLang="en-US" sz="2000" b="1" dirty="0" smtClean="0">
                <a:solidFill>
                  <a:schemeClr val="bg1"/>
                </a:solidFill>
                <a:latin typeface="微軟正黑體" panose="020B0604030504040204" pitchFamily="34" charset="-120"/>
                <a:ea typeface="微軟正黑體" panose="020B0604030504040204" pitchFamily="34" charset="-120"/>
              </a:rPr>
              <a:t>有</a:t>
            </a:r>
            <a:r>
              <a:rPr lang="ja-JP" altLang="en-US" sz="2000" b="1" dirty="0">
                <a:solidFill>
                  <a:schemeClr val="bg1"/>
                </a:solidFill>
                <a:latin typeface="微軟正黑體" panose="020B0604030504040204" pitchFamily="34" charset="-120"/>
                <a:ea typeface="微軟正黑體" panose="020B0604030504040204" pitchFamily="34" charset="-120"/>
              </a:rPr>
              <a:t>設定任何標</a:t>
            </a:r>
            <a:r>
              <a:rPr lang="zh-TW" altLang="ja-JP" sz="2000" b="1" dirty="0">
                <a:solidFill>
                  <a:schemeClr val="bg1"/>
                </a:solidFill>
                <a:latin typeface="微軟正黑體" panose="020B0604030504040204" pitchFamily="34" charset="-120"/>
                <a:ea typeface="微軟正黑體" panose="020B0604030504040204" pitchFamily="34" charset="-120"/>
              </a:rPr>
              <a:t>準</a:t>
            </a:r>
            <a:r>
              <a:rPr lang="zh-TW" altLang="en-US" sz="2000" b="1" dirty="0">
                <a:solidFill>
                  <a:schemeClr val="bg1"/>
                </a:solidFill>
                <a:latin typeface="微軟正黑體" panose="020B0604030504040204" pitchFamily="34" charset="-120"/>
                <a:ea typeface="微軟正黑體" panose="020B0604030504040204" pitchFamily="34" charset="-120"/>
              </a:rPr>
              <a:t>嗎？</a:t>
            </a:r>
            <a:r>
              <a:rPr lang="ja-JP" altLang="en-US" sz="2000" b="1" dirty="0">
                <a:solidFill>
                  <a:schemeClr val="bg1"/>
                </a:solidFill>
                <a:latin typeface="微軟正黑體" panose="020B0604030504040204" pitchFamily="34" charset="-120"/>
                <a:ea typeface="微軟正黑體" panose="020B0604030504040204" pitchFamily="34" charset="-120"/>
              </a:rPr>
              <a:t>　</a:t>
            </a:r>
          </a:p>
        </p:txBody>
      </p:sp>
      <p:sp>
        <p:nvSpPr>
          <p:cNvPr id="12" name="Rectangle 3"/>
          <p:cNvSpPr>
            <a:spLocks noChangeArrowheads="1"/>
          </p:cNvSpPr>
          <p:nvPr/>
        </p:nvSpPr>
        <p:spPr bwMode="auto">
          <a:xfrm>
            <a:off x="2145829" y="1628800"/>
            <a:ext cx="6602635" cy="532379"/>
          </a:xfrm>
          <a:prstGeom prst="rect">
            <a:avLst/>
          </a:prstGeom>
          <a:ln/>
          <a:extLst/>
        </p:spPr>
        <p:style>
          <a:lnRef idx="3">
            <a:schemeClr val="lt1"/>
          </a:lnRef>
          <a:fillRef idx="1">
            <a:schemeClr val="accent2"/>
          </a:fillRef>
          <a:effectRef idx="1">
            <a:schemeClr val="accent2"/>
          </a:effectRef>
          <a:fontRef idx="minor">
            <a:schemeClr val="lt1"/>
          </a:fontRef>
        </p:style>
        <p:txBody>
          <a:bodyPr/>
          <a:lstStyle/>
          <a:p>
            <a:pPr marL="533400" indent="-533400">
              <a:spcBef>
                <a:spcPct val="20000"/>
              </a:spcBef>
            </a:pPr>
            <a:r>
              <a:rPr lang="en-US" altLang="ja-JP" sz="2000" dirty="0">
                <a:solidFill>
                  <a:schemeClr val="bg1"/>
                </a:solidFill>
                <a:latin typeface="微軟正黑體" panose="020B0604030504040204" pitchFamily="34" charset="-120"/>
                <a:ea typeface="微軟正黑體" panose="020B0604030504040204" pitchFamily="34" charset="-120"/>
              </a:rPr>
              <a:t>Q1.</a:t>
            </a:r>
            <a:r>
              <a:rPr lang="ja-JP" altLang="en-US" sz="2000" dirty="0">
                <a:solidFill>
                  <a:schemeClr val="bg1"/>
                </a:solidFill>
                <a:latin typeface="微軟正黑體" panose="020B0604030504040204" pitchFamily="34" charset="-120"/>
                <a:ea typeface="微軟正黑體" panose="020B0604030504040204" pitchFamily="34" charset="-120"/>
              </a:rPr>
              <a:t> </a:t>
            </a:r>
            <a:r>
              <a:rPr lang="zh-TW" altLang="en-US" sz="2000" b="1" dirty="0" smtClean="0">
                <a:solidFill>
                  <a:schemeClr val="bg1"/>
                </a:solidFill>
                <a:latin typeface="微軟正黑體" panose="020B0604030504040204" pitchFamily="34" charset="-120"/>
                <a:ea typeface="微軟正黑體" panose="020B0604030504040204" pitchFamily="34" charset="-120"/>
              </a:rPr>
              <a:t>我現在完全</a:t>
            </a:r>
            <a:r>
              <a:rPr lang="zh-TW" altLang="en-US" sz="2000" b="1" dirty="0">
                <a:solidFill>
                  <a:schemeClr val="bg1"/>
                </a:solidFill>
                <a:latin typeface="微軟正黑體" panose="020B0604030504040204" pitchFamily="34" charset="-120"/>
                <a:ea typeface="微軟正黑體" panose="020B0604030504040204" pitchFamily="34" charset="-120"/>
              </a:rPr>
              <a:t>不</a:t>
            </a:r>
            <a:r>
              <a:rPr lang="zh-TW" altLang="en-US" sz="2000" b="1" dirty="0" smtClean="0">
                <a:solidFill>
                  <a:schemeClr val="bg1"/>
                </a:solidFill>
                <a:latin typeface="微軟正黑體" panose="020B0604030504040204" pitchFamily="34" charset="-120"/>
                <a:ea typeface="微軟正黑體" panose="020B0604030504040204" pitchFamily="34" charset="-120"/>
              </a:rPr>
              <a:t>懂日文，學業上是否會有問題？</a:t>
            </a:r>
            <a:endParaRPr lang="ja-JP" altLang="en-US" sz="2000" dirty="0">
              <a:solidFill>
                <a:schemeClr val="bg1"/>
              </a:solidFill>
              <a:latin typeface="微軟正黑體" panose="020B0604030504040204" pitchFamily="34" charset="-120"/>
              <a:ea typeface="微軟正黑體" panose="020B0604030504040204" pitchFamily="34" charset="-120"/>
            </a:endParaRPr>
          </a:p>
        </p:txBody>
      </p:sp>
      <p:sp>
        <p:nvSpPr>
          <p:cNvPr id="16" name="正方形/長方形 15"/>
          <p:cNvSpPr/>
          <p:nvPr/>
        </p:nvSpPr>
        <p:spPr>
          <a:xfrm>
            <a:off x="0" y="-93836"/>
            <a:ext cx="563488" cy="369332"/>
          </a:xfrm>
          <a:prstGeom prst="rect">
            <a:avLst/>
          </a:prstGeom>
        </p:spPr>
        <p:txBody>
          <a:bodyPr wrap="none">
            <a:spAutoFit/>
          </a:bodyPr>
          <a:lstStyle/>
          <a:p>
            <a:r>
              <a:rPr lang="en-US" altLang="zh-CN" dirty="0" smtClean="0">
                <a:solidFill>
                  <a:schemeClr val="bg1"/>
                </a:solidFill>
              </a:rPr>
              <a:t>FAQ</a:t>
            </a:r>
            <a:endParaRPr lang="ja-JP" altLang="en-US" dirty="0">
              <a:solidFill>
                <a:schemeClr val="bg1"/>
              </a:solidFill>
            </a:endParaRPr>
          </a:p>
        </p:txBody>
      </p:sp>
      <p:sp>
        <p:nvSpPr>
          <p:cNvPr id="18" name="Rectangle 2"/>
          <p:cNvSpPr>
            <a:spLocks noChangeArrowheads="1"/>
          </p:cNvSpPr>
          <p:nvPr/>
        </p:nvSpPr>
        <p:spPr bwMode="auto">
          <a:xfrm>
            <a:off x="961455" y="549523"/>
            <a:ext cx="6984776" cy="937196"/>
          </a:xfrm>
          <a:prstGeom prst="rect">
            <a:avLst/>
          </a:prstGeom>
          <a:noFill/>
          <a:ln w="9525">
            <a:noFill/>
            <a:miter lim="800000"/>
            <a:headEnd/>
            <a:tailEnd/>
          </a:ln>
        </p:spPr>
        <p:txBody>
          <a:bodyPr wrap="none" anchor="ctr"/>
          <a:lstStyle/>
          <a:p>
            <a:pPr algn="ctr"/>
            <a:r>
              <a:rPr lang="zh-TW" altLang="en-US" sz="3600" b="1" smtClean="0">
                <a:solidFill>
                  <a:srgbClr val="A50B30"/>
                </a:solidFill>
                <a:latin typeface="微軟正黑體" panose="020B0604030504040204" pitchFamily="34" charset="-120"/>
                <a:ea typeface="微軟正黑體" panose="020B0604030504040204" pitchFamily="34" charset="-120"/>
              </a:rPr>
              <a:t>常見問題</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5830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post.waseda.jp/Session/1825427-af15dj4rr0nO2mp9rSIl-aodxxnj/MIME/INBOX/121680-02-B/FB_IMG_143753786677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4" descr="https://post.waseda.jp/Session/1825427-af15dj4rr0nO2mp9rSIl-aodxxnj/MIME/INBOX/121680-02-B/FB_IMG_1437537866776.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 name="テキスト ボックス 1"/>
          <p:cNvSpPr txBox="1"/>
          <p:nvPr/>
        </p:nvSpPr>
        <p:spPr>
          <a:xfrm>
            <a:off x="239738" y="1856729"/>
            <a:ext cx="4992116" cy="3477875"/>
          </a:xfrm>
          <a:prstGeom prst="rect">
            <a:avLst/>
          </a:prstGeom>
          <a:noFill/>
        </p:spPr>
        <p:txBody>
          <a:bodyPr wrap="square" rtlCol="0">
            <a:spAutoFit/>
          </a:bodyPr>
          <a:lstStyle/>
          <a:p>
            <a:r>
              <a:rPr lang="en-US" altLang="ja-JP" dirty="0">
                <a:latin typeface="Microsoft JhengHei" charset="0"/>
                <a:ea typeface="Microsoft JhengHei" charset="0"/>
                <a:cs typeface="Microsoft JhengHei" charset="0"/>
              </a:rPr>
              <a:t>【</a:t>
            </a:r>
            <a:r>
              <a:rPr lang="zh-CN" altLang="en-US" dirty="0">
                <a:latin typeface="Microsoft JhengHei" charset="0"/>
                <a:ea typeface="Microsoft JhengHei" charset="0"/>
                <a:cs typeface="Microsoft JhengHei" charset="0"/>
              </a:rPr>
              <a:t>日期</a:t>
            </a:r>
            <a:r>
              <a:rPr lang="en-US" altLang="ja-JP" dirty="0">
                <a:latin typeface="Microsoft JhengHei" charset="0"/>
                <a:ea typeface="Microsoft JhengHei" charset="0"/>
                <a:cs typeface="Microsoft JhengHei" charset="0"/>
              </a:rPr>
              <a:t>】</a:t>
            </a:r>
            <a:r>
              <a:rPr lang="ja-JP" altLang="en-US" dirty="0">
                <a:latin typeface="Microsoft JhengHei" charset="0"/>
                <a:ea typeface="Microsoft JhengHei" charset="0"/>
                <a:cs typeface="Microsoft JhengHei" charset="0"/>
              </a:rPr>
              <a:t>　</a:t>
            </a:r>
            <a:r>
              <a:rPr lang="en-US" altLang="zh-CN" b="1" dirty="0" smtClean="0">
                <a:latin typeface="Microsoft JhengHei" charset="0"/>
                <a:ea typeface="Microsoft JhengHei" charset="0"/>
                <a:cs typeface="Microsoft JhengHei" charset="0"/>
              </a:rPr>
              <a:t>201</a:t>
            </a:r>
            <a:r>
              <a:rPr lang="en-US" altLang="zh-CN" b="1" dirty="0">
                <a:latin typeface="Microsoft JhengHei" charset="0"/>
                <a:ea typeface="Microsoft JhengHei" charset="0"/>
                <a:cs typeface="Microsoft JhengHei" charset="0"/>
              </a:rPr>
              <a:t>8</a:t>
            </a:r>
            <a:r>
              <a:rPr lang="zh-CN" altLang="en-US" b="1" dirty="0" smtClean="0">
                <a:latin typeface="Microsoft JhengHei" charset="0"/>
                <a:ea typeface="Microsoft JhengHei" charset="0"/>
                <a:cs typeface="Microsoft JhengHei" charset="0"/>
              </a:rPr>
              <a:t>年</a:t>
            </a:r>
            <a:r>
              <a:rPr lang="en-US" altLang="zh-CN" b="1" dirty="0" smtClean="0">
                <a:latin typeface="Microsoft JhengHei" charset="0"/>
                <a:ea typeface="Microsoft JhengHei" charset="0"/>
                <a:cs typeface="Microsoft JhengHei" charset="0"/>
              </a:rPr>
              <a:t>10</a:t>
            </a:r>
            <a:r>
              <a:rPr lang="zh-CN" altLang="en-US" b="1" dirty="0" smtClean="0">
                <a:latin typeface="Microsoft JhengHei" charset="0"/>
                <a:ea typeface="Microsoft JhengHei" charset="0"/>
                <a:cs typeface="Microsoft JhengHei" charset="0"/>
              </a:rPr>
              <a:t>月</a:t>
            </a:r>
            <a:r>
              <a:rPr lang="en-US" altLang="zh-CN" b="1" dirty="0" smtClean="0">
                <a:latin typeface="Microsoft JhengHei" charset="0"/>
                <a:ea typeface="Microsoft JhengHei" charset="0"/>
                <a:cs typeface="Microsoft JhengHei" charset="0"/>
              </a:rPr>
              <a:t>2</a:t>
            </a:r>
            <a:r>
              <a:rPr lang="en-US" altLang="zh-CN" b="1" dirty="0">
                <a:latin typeface="Microsoft JhengHei" charset="0"/>
                <a:ea typeface="Microsoft JhengHei" charset="0"/>
                <a:cs typeface="Microsoft JhengHei" charset="0"/>
              </a:rPr>
              <a:t>0</a:t>
            </a:r>
            <a:r>
              <a:rPr lang="zh-CN" altLang="en-US" b="1" dirty="0" smtClean="0">
                <a:latin typeface="Microsoft JhengHei" charset="0"/>
                <a:ea typeface="Microsoft JhengHei" charset="0"/>
                <a:cs typeface="Microsoft JhengHei" charset="0"/>
              </a:rPr>
              <a:t>日（</a:t>
            </a:r>
            <a:r>
              <a:rPr lang="zh-TW" altLang="en-US" b="1" dirty="0" smtClean="0">
                <a:latin typeface="Microsoft JhengHei" charset="0"/>
                <a:ea typeface="Microsoft JhengHei" charset="0"/>
                <a:cs typeface="Microsoft JhengHei" charset="0"/>
              </a:rPr>
              <a:t>星期</a:t>
            </a:r>
            <a:r>
              <a:rPr lang="zh-CN" altLang="en-US" b="1" dirty="0" smtClean="0">
                <a:latin typeface="Microsoft JhengHei" charset="0"/>
                <a:ea typeface="Microsoft JhengHei" charset="0"/>
                <a:cs typeface="Microsoft JhengHei" charset="0"/>
              </a:rPr>
              <a:t>六）</a:t>
            </a:r>
            <a:endParaRPr lang="en-US" altLang="zh-CN" b="1" dirty="0">
              <a:latin typeface="Microsoft JhengHei" charset="0"/>
              <a:ea typeface="Microsoft JhengHei" charset="0"/>
              <a:cs typeface="Microsoft JhengHei" charset="0"/>
            </a:endParaRPr>
          </a:p>
          <a:p>
            <a:r>
              <a:rPr lang="en-US" altLang="ja-JP" dirty="0" smtClean="0">
                <a:latin typeface="Microsoft JhengHei" charset="0"/>
                <a:ea typeface="Microsoft JhengHei" charset="0"/>
                <a:cs typeface="Microsoft JhengHei" charset="0"/>
              </a:rPr>
              <a:t>【</a:t>
            </a:r>
            <a:r>
              <a:rPr lang="zh-CN" altLang="en-US" dirty="0" smtClean="0">
                <a:latin typeface="Microsoft JhengHei" charset="0"/>
                <a:ea typeface="Microsoft JhengHei" charset="0"/>
                <a:cs typeface="Microsoft JhengHei" charset="0"/>
              </a:rPr>
              <a:t>時間</a:t>
            </a:r>
            <a:r>
              <a:rPr lang="en-US" altLang="ja-JP" dirty="0" smtClean="0">
                <a:latin typeface="Microsoft JhengHei" charset="0"/>
                <a:ea typeface="Microsoft JhengHei" charset="0"/>
                <a:cs typeface="Microsoft JhengHei" charset="0"/>
              </a:rPr>
              <a:t>】</a:t>
            </a:r>
            <a:r>
              <a:rPr lang="ja-JP" altLang="en-US" dirty="0" smtClean="0">
                <a:latin typeface="Microsoft JhengHei" charset="0"/>
                <a:ea typeface="Microsoft JhengHei" charset="0"/>
                <a:cs typeface="Microsoft JhengHei" charset="0"/>
              </a:rPr>
              <a:t>　</a:t>
            </a:r>
            <a:r>
              <a:rPr lang="en-US" altLang="ja-JP" dirty="0" smtClean="0">
                <a:latin typeface="Microsoft JhengHei" charset="0"/>
                <a:ea typeface="Microsoft JhengHei" charset="0"/>
                <a:cs typeface="Microsoft JhengHei" charset="0"/>
              </a:rPr>
              <a:t>AM </a:t>
            </a:r>
            <a:r>
              <a:rPr lang="en-US" altLang="zh-CN" dirty="0" smtClean="0">
                <a:latin typeface="Microsoft JhengHei" charset="0"/>
                <a:ea typeface="Microsoft JhengHei" charset="0"/>
                <a:cs typeface="Microsoft JhengHei" charset="0"/>
              </a:rPr>
              <a:t>9:30 </a:t>
            </a:r>
            <a:r>
              <a:rPr lang="ja-JP" altLang="en-US" dirty="0" smtClean="0">
                <a:latin typeface="Microsoft JhengHei" charset="0"/>
                <a:ea typeface="Microsoft JhengHei" charset="0"/>
                <a:cs typeface="Microsoft JhengHei" charset="0"/>
              </a:rPr>
              <a:t>～ </a:t>
            </a:r>
            <a:r>
              <a:rPr lang="en-US" altLang="ja-JP" dirty="0" smtClean="0">
                <a:latin typeface="Microsoft JhengHei" charset="0"/>
                <a:ea typeface="Microsoft JhengHei" charset="0"/>
                <a:cs typeface="Microsoft JhengHei" charset="0"/>
              </a:rPr>
              <a:t>PM 16:00</a:t>
            </a:r>
            <a:endParaRPr lang="en-US" altLang="zh-CN" dirty="0" smtClean="0">
              <a:latin typeface="Microsoft JhengHei" charset="0"/>
              <a:ea typeface="Microsoft JhengHei" charset="0"/>
              <a:cs typeface="Microsoft JhengHei" charset="0"/>
            </a:endParaRPr>
          </a:p>
          <a:p>
            <a:r>
              <a:rPr lang="en-US" altLang="ja-JP" dirty="0">
                <a:latin typeface="Microsoft JhengHei" charset="0"/>
                <a:ea typeface="Microsoft JhengHei" charset="0"/>
                <a:cs typeface="Microsoft JhengHei" charset="0"/>
              </a:rPr>
              <a:t>【</a:t>
            </a:r>
            <a:r>
              <a:rPr lang="zh-CN" altLang="en-US" dirty="0">
                <a:latin typeface="Microsoft JhengHei" charset="0"/>
                <a:ea typeface="Microsoft JhengHei" charset="0"/>
                <a:cs typeface="Microsoft JhengHei" charset="0"/>
              </a:rPr>
              <a:t>地點</a:t>
            </a:r>
            <a:r>
              <a:rPr lang="en-US" altLang="ja-JP" dirty="0">
                <a:latin typeface="Microsoft JhengHei" charset="0"/>
                <a:ea typeface="Microsoft JhengHei" charset="0"/>
                <a:cs typeface="Microsoft JhengHei" charset="0"/>
              </a:rPr>
              <a:t>】</a:t>
            </a:r>
            <a:r>
              <a:rPr lang="zh-CN" altLang="en-US" dirty="0">
                <a:latin typeface="Microsoft JhengHei" charset="0"/>
                <a:ea typeface="Microsoft JhengHei" charset="0"/>
                <a:cs typeface="Microsoft JhengHei" charset="0"/>
              </a:rPr>
              <a:t>   </a:t>
            </a:r>
            <a:r>
              <a:rPr lang="zh-TW" altLang="en-US" dirty="0" smtClean="0">
                <a:latin typeface="Microsoft JhengHei" charset="0"/>
                <a:ea typeface="Microsoft JhengHei" charset="0"/>
                <a:cs typeface="Microsoft JhengHei" charset="0"/>
              </a:rPr>
              <a:t> </a:t>
            </a:r>
            <a:r>
              <a:rPr lang="zh-CN" altLang="en-US" dirty="0" smtClean="0">
                <a:latin typeface="Microsoft JhengHei" charset="0"/>
                <a:ea typeface="Microsoft JhengHei" charset="0"/>
                <a:cs typeface="Microsoft JhengHei" charset="0"/>
              </a:rPr>
              <a:t>臺北</a:t>
            </a:r>
            <a:r>
              <a:rPr lang="zh-CN" altLang="en-US" dirty="0">
                <a:latin typeface="Microsoft JhengHei" charset="0"/>
                <a:ea typeface="Microsoft JhengHei" charset="0"/>
                <a:cs typeface="Microsoft JhengHei" charset="0"/>
              </a:rPr>
              <a:t>國賓大飯店</a:t>
            </a:r>
            <a:endParaRPr lang="en-US" altLang="zh-CN" dirty="0">
              <a:latin typeface="Microsoft JhengHei" charset="0"/>
              <a:ea typeface="Microsoft JhengHei" charset="0"/>
              <a:cs typeface="Microsoft JhengHei" charset="0"/>
            </a:endParaRPr>
          </a:p>
          <a:p>
            <a:endParaRPr lang="en-US" altLang="zh-CN" dirty="0">
              <a:latin typeface="Microsoft JhengHei" charset="0"/>
              <a:ea typeface="Microsoft JhengHei" charset="0"/>
              <a:cs typeface="Microsoft JhengHei" charset="0"/>
            </a:endParaRPr>
          </a:p>
          <a:p>
            <a:r>
              <a:rPr lang="ja-JP" altLang="en-US" dirty="0" smtClean="0">
                <a:latin typeface="Microsoft JhengHei" charset="0"/>
                <a:ea typeface="Microsoft JhengHei" charset="0"/>
                <a:cs typeface="Microsoft JhengHei" charset="0"/>
              </a:rPr>
              <a:t>☑</a:t>
            </a:r>
            <a:r>
              <a:rPr lang="zh-TW" altLang="en-US" dirty="0" smtClean="0">
                <a:latin typeface="Microsoft JhengHei" charset="0"/>
                <a:ea typeface="Microsoft JhengHei" charset="0"/>
                <a:cs typeface="Microsoft JhengHei" charset="0"/>
              </a:rPr>
              <a:t>提供</a:t>
            </a:r>
            <a:r>
              <a:rPr lang="zh-CN" altLang="en-US" dirty="0" smtClean="0">
                <a:latin typeface="Microsoft JhengHei" charset="0"/>
                <a:ea typeface="Microsoft JhengHei" charset="0"/>
                <a:cs typeface="Microsoft JhengHei" charset="0"/>
              </a:rPr>
              <a:t>英語授課</a:t>
            </a:r>
            <a:r>
              <a:rPr lang="zh-TW" altLang="en-US" dirty="0" smtClean="0">
                <a:latin typeface="Microsoft JhengHei" charset="0"/>
                <a:ea typeface="Microsoft JhengHei" charset="0"/>
                <a:cs typeface="Microsoft JhengHei" charset="0"/>
              </a:rPr>
              <a:t>課程的七</a:t>
            </a:r>
            <a:r>
              <a:rPr lang="zh-CN" altLang="en-US" dirty="0" smtClean="0">
                <a:latin typeface="Microsoft JhengHei" charset="0"/>
                <a:ea typeface="Microsoft JhengHei" charset="0"/>
                <a:cs typeface="Microsoft JhengHei" charset="0"/>
              </a:rPr>
              <a:t>個學部</a:t>
            </a:r>
            <a:endParaRPr lang="zh-TW" altLang="en-US" dirty="0" smtClean="0">
              <a:latin typeface="Microsoft JhengHei" charset="0"/>
              <a:ea typeface="Microsoft JhengHei" charset="0"/>
              <a:cs typeface="Microsoft JhengHei" charset="0"/>
            </a:endParaRPr>
          </a:p>
          <a:p>
            <a:r>
              <a:rPr lang="zh-TW" altLang="en-US" dirty="0" smtClean="0">
                <a:latin typeface="Microsoft JhengHei" charset="0"/>
                <a:ea typeface="Microsoft JhengHei" charset="0"/>
                <a:cs typeface="Microsoft JhengHei" charset="0"/>
              </a:rPr>
              <a:t>由各學部的教授親身</a:t>
            </a:r>
            <a:r>
              <a:rPr lang="zh-CN" altLang="en-US" dirty="0" smtClean="0">
                <a:latin typeface="Microsoft JhengHei" charset="0"/>
                <a:ea typeface="Microsoft JhengHei" charset="0"/>
                <a:cs typeface="Microsoft JhengHei" charset="0"/>
              </a:rPr>
              <a:t>説明課程設計特點</a:t>
            </a:r>
            <a:endParaRPr lang="en-US" altLang="zh-CN" dirty="0">
              <a:latin typeface="Microsoft JhengHei" charset="0"/>
              <a:ea typeface="Microsoft JhengHei" charset="0"/>
              <a:cs typeface="Microsoft JhengHei" charset="0"/>
            </a:endParaRPr>
          </a:p>
          <a:p>
            <a:endParaRPr lang="en-US" altLang="zh-CN" dirty="0">
              <a:latin typeface="Microsoft JhengHei" charset="0"/>
              <a:ea typeface="Microsoft JhengHei" charset="0"/>
              <a:cs typeface="Microsoft JhengHei" charset="0"/>
            </a:endParaRPr>
          </a:p>
          <a:p>
            <a:r>
              <a:rPr lang="ja-JP" altLang="en-US" dirty="0">
                <a:latin typeface="Microsoft JhengHei" charset="0"/>
                <a:ea typeface="Microsoft JhengHei" charset="0"/>
                <a:cs typeface="Microsoft JhengHei" charset="0"/>
              </a:rPr>
              <a:t>☑</a:t>
            </a:r>
            <a:r>
              <a:rPr lang="zh-CN" altLang="en-US" dirty="0">
                <a:latin typeface="Microsoft JhengHei" charset="0"/>
                <a:ea typeface="Microsoft JhengHei" charset="0"/>
                <a:cs typeface="Microsoft JhengHei" charset="0"/>
              </a:rPr>
              <a:t>個別</a:t>
            </a:r>
            <a:r>
              <a:rPr lang="zh-TW" altLang="en-US" dirty="0" smtClean="0">
                <a:latin typeface="Microsoft JhengHei" charset="0"/>
                <a:ea typeface="Microsoft JhengHei" charset="0"/>
                <a:cs typeface="Microsoft JhengHei" charset="0"/>
              </a:rPr>
              <a:t>諮詢</a:t>
            </a:r>
            <a:endParaRPr lang="en-US" altLang="zh-CN" dirty="0">
              <a:latin typeface="Microsoft JhengHei" charset="0"/>
              <a:ea typeface="Microsoft JhengHei" charset="0"/>
              <a:cs typeface="Microsoft JhengHei" charset="0"/>
            </a:endParaRPr>
          </a:p>
          <a:p>
            <a:endParaRPr lang="en-US" altLang="zh-CN" dirty="0">
              <a:latin typeface="Microsoft JhengHei" charset="0"/>
              <a:ea typeface="Microsoft JhengHei" charset="0"/>
              <a:cs typeface="Microsoft JhengHei" charset="0"/>
            </a:endParaRPr>
          </a:p>
          <a:p>
            <a:r>
              <a:rPr lang="ja-JP" altLang="en-US" dirty="0">
                <a:latin typeface="Microsoft JhengHei" charset="0"/>
                <a:ea typeface="Microsoft JhengHei" charset="0"/>
                <a:cs typeface="Microsoft JhengHei" charset="0"/>
              </a:rPr>
              <a:t>☑</a:t>
            </a:r>
            <a:r>
              <a:rPr lang="zh-CN" altLang="en-US" dirty="0">
                <a:latin typeface="Microsoft JhengHei" charset="0"/>
                <a:ea typeface="Microsoft JhengHei" charset="0"/>
                <a:cs typeface="Microsoft JhengHei" charset="0"/>
              </a:rPr>
              <a:t>臺灣的畢業校友介紹早稻田的生活</a:t>
            </a:r>
            <a:endParaRPr lang="en-US" altLang="zh-CN" dirty="0">
              <a:latin typeface="Microsoft JhengHei" charset="0"/>
              <a:ea typeface="Microsoft JhengHei" charset="0"/>
              <a:cs typeface="Microsoft JhengHei" charset="0"/>
            </a:endParaRPr>
          </a:p>
          <a:p>
            <a:endParaRPr lang="en-US" altLang="ja-JP" b="1" dirty="0">
              <a:solidFill>
                <a:srgbClr val="A50B30"/>
              </a:solidFill>
              <a:latin typeface="微軟正黑體" panose="020B0604030504040204" pitchFamily="34" charset="-120"/>
              <a:ea typeface="微軟正黑體" panose="020B0604030504040204" pitchFamily="34" charset="-120"/>
            </a:endParaRPr>
          </a:p>
          <a:p>
            <a:r>
              <a:rPr lang="en-US" altLang="ja-JP" b="1" dirty="0">
                <a:solidFill>
                  <a:srgbClr val="A50B30"/>
                </a:solidFill>
                <a:latin typeface="微軟正黑體" panose="020B0604030504040204" pitchFamily="34" charset="-120"/>
                <a:ea typeface="微軟正黑體" panose="020B0604030504040204" pitchFamily="34" charset="-120"/>
              </a:rPr>
              <a:t>※</a:t>
            </a:r>
            <a:r>
              <a:rPr lang="zh-CN" altLang="en-US" b="1" dirty="0">
                <a:solidFill>
                  <a:srgbClr val="A50B30"/>
                </a:solidFill>
                <a:latin typeface="微軟正黑體" panose="020B0604030504040204" pitchFamily="34" charset="-120"/>
                <a:ea typeface="微軟正黑體" panose="020B0604030504040204" pitchFamily="34" charset="-120"/>
              </a:rPr>
              <a:t>不需要事前報名</a:t>
            </a:r>
            <a:endParaRPr lang="en-US" altLang="zh-CN" b="1" dirty="0">
              <a:solidFill>
                <a:srgbClr val="A50B30"/>
              </a:solidFill>
              <a:latin typeface="微軟正黑體" panose="020B0604030504040204" pitchFamily="34" charset="-120"/>
              <a:ea typeface="微軟正黑體" panose="020B0604030504040204" pitchFamily="34" charset="-120"/>
            </a:endParaRPr>
          </a:p>
        </p:txBody>
      </p:sp>
      <p:sp>
        <p:nvSpPr>
          <p:cNvPr id="10" name="Rectangle 2"/>
          <p:cNvSpPr>
            <a:spLocks noChangeArrowheads="1"/>
          </p:cNvSpPr>
          <p:nvPr/>
        </p:nvSpPr>
        <p:spPr bwMode="auto">
          <a:xfrm>
            <a:off x="-1593630" y="946038"/>
            <a:ext cx="6984776" cy="937196"/>
          </a:xfrm>
          <a:prstGeom prst="rect">
            <a:avLst/>
          </a:prstGeom>
          <a:noFill/>
          <a:ln w="9525">
            <a:noFill/>
            <a:miter lim="800000"/>
            <a:headEnd/>
            <a:tailEnd/>
          </a:ln>
        </p:spPr>
        <p:txBody>
          <a:bodyPr wrap="none" anchor="ctr"/>
          <a:lstStyle/>
          <a:p>
            <a:pPr algn="ctr"/>
            <a:r>
              <a:rPr lang="zh-TW" altLang="en-US" sz="3200" b="1" dirty="0" smtClean="0">
                <a:solidFill>
                  <a:srgbClr val="A50B30"/>
                </a:solidFill>
                <a:latin typeface="微軟正黑體" panose="020B0604030504040204" pitchFamily="34" charset="-120"/>
                <a:ea typeface="微軟正黑體" panose="020B0604030504040204" pitchFamily="34" charset="-120"/>
              </a:rPr>
              <a:t>公開說明會</a:t>
            </a:r>
            <a:endParaRPr lang="en-US" altLang="zh-TW" sz="3200" b="1" dirty="0">
              <a:solidFill>
                <a:srgbClr val="A50B30"/>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05264"/>
            <a:ext cx="1579104" cy="1052736"/>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104" y="5805264"/>
            <a:ext cx="1579104" cy="1052736"/>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8208" y="5805264"/>
            <a:ext cx="1579104" cy="1052736"/>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548680"/>
            <a:ext cx="4004916" cy="5662735"/>
          </a:xfrm>
          <a:prstGeom prst="rect">
            <a:avLst/>
          </a:prstGeom>
        </p:spPr>
      </p:pic>
    </p:spTree>
    <p:extLst>
      <p:ext uri="{BB962C8B-B14F-4D97-AF65-F5344CB8AC3E}">
        <p14:creationId xmlns:p14="http://schemas.microsoft.com/office/powerpoint/2010/main" val="617788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8134" cy="5219847"/>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634" y="1906202"/>
            <a:ext cx="7676865" cy="4170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721" y="5050737"/>
            <a:ext cx="3729038" cy="47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4634" y="5376086"/>
            <a:ext cx="342484" cy="442976"/>
          </a:xfrm>
          <a:prstGeom prst="rect">
            <a:avLst/>
          </a:prstGeom>
        </p:spPr>
      </p:pic>
      <p:sp>
        <p:nvSpPr>
          <p:cNvPr id="7" name="テキスト ボックス 3"/>
          <p:cNvSpPr txBox="1"/>
          <p:nvPr/>
        </p:nvSpPr>
        <p:spPr>
          <a:xfrm>
            <a:off x="699731" y="1097196"/>
            <a:ext cx="9144000" cy="646331"/>
          </a:xfrm>
          <a:prstGeom prst="rect">
            <a:avLst/>
          </a:prstGeom>
          <a:noFill/>
        </p:spPr>
        <p:txBody>
          <a:bodyPr wrap="squar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官網提供</a:t>
            </a:r>
            <a:r>
              <a:rPr lang="en-US" altLang="zh-CN" dirty="0" smtClean="0">
                <a:solidFill>
                  <a:schemeClr val="bg1"/>
                </a:solidFill>
                <a:latin typeface="微軟正黑體" panose="020B0604030504040204" pitchFamily="34" charset="-120"/>
                <a:ea typeface="微軟正黑體" panose="020B0604030504040204" pitchFamily="34" charset="-120"/>
              </a:rPr>
              <a:t>13</a:t>
            </a:r>
            <a:r>
              <a:rPr lang="zh-TW" altLang="en-US" dirty="0" smtClean="0">
                <a:solidFill>
                  <a:schemeClr val="bg1"/>
                </a:solidFill>
                <a:latin typeface="微軟正黑體" panose="020B0604030504040204" pitchFamily="34" charset="-120"/>
                <a:ea typeface="微軟正黑體" panose="020B0604030504040204" pitchFamily="34" charset="-120"/>
              </a:rPr>
              <a:t>種</a:t>
            </a:r>
            <a:r>
              <a:rPr lang="zh-CN" altLang="en-US" dirty="0" smtClean="0">
                <a:solidFill>
                  <a:schemeClr val="bg1"/>
                </a:solidFill>
                <a:latin typeface="微軟正黑體" panose="020B0604030504040204" pitchFamily="34" charset="-120"/>
                <a:ea typeface="微軟正黑體" panose="020B0604030504040204" pitchFamily="34" charset="-120"/>
              </a:rPr>
              <a:t>語言</a:t>
            </a:r>
            <a:r>
              <a:rPr lang="zh-TW" altLang="en-US" dirty="0" smtClean="0">
                <a:solidFill>
                  <a:schemeClr val="bg1"/>
                </a:solidFill>
                <a:latin typeface="微軟正黑體" panose="020B0604030504040204" pitchFamily="34" charset="-120"/>
                <a:ea typeface="微軟正黑體" panose="020B0604030504040204" pitchFamily="34" charset="-120"/>
              </a:rPr>
              <a:t>選擇，</a:t>
            </a:r>
          </a:p>
          <a:p>
            <a:r>
              <a:rPr lang="zh-TW" altLang="en-US" dirty="0" smtClean="0">
                <a:solidFill>
                  <a:schemeClr val="bg1"/>
                </a:solidFill>
                <a:latin typeface="微軟正黑體" panose="020B0604030504040204" pitchFamily="34" charset="-120"/>
                <a:ea typeface="微軟正黑體" panose="020B0604030504040204" pitchFamily="34" charset="-120"/>
              </a:rPr>
              <a:t>由學術</a:t>
            </a:r>
            <a:r>
              <a:rPr lang="ja-JP" altLang="en-US" dirty="0" smtClean="0">
                <a:solidFill>
                  <a:schemeClr val="bg1"/>
                </a:solidFill>
                <a:latin typeface="微軟正黑體" panose="020B0604030504040204" pitchFamily="34" charset="-120"/>
                <a:ea typeface="微軟正黑體" panose="020B0604030504040204" pitchFamily="34" charset="-120"/>
              </a:rPr>
              <a:t>、</a:t>
            </a:r>
            <a:r>
              <a:rPr lang="zh-TW" altLang="en-US" dirty="0" smtClean="0">
                <a:solidFill>
                  <a:schemeClr val="bg1"/>
                </a:solidFill>
                <a:latin typeface="微軟正黑體" panose="020B0604030504040204" pitchFamily="34" charset="-120"/>
                <a:ea typeface="微軟正黑體" panose="020B0604030504040204" pitchFamily="34" charset="-120"/>
              </a:rPr>
              <a:t>發展性</a:t>
            </a:r>
            <a:r>
              <a:rPr lang="ja-JP" altLang="en-US" dirty="0" smtClean="0">
                <a:solidFill>
                  <a:schemeClr val="bg1"/>
                </a:solidFill>
                <a:latin typeface="微軟正黑體" panose="020B0604030504040204" pitchFamily="34" charset="-120"/>
                <a:ea typeface="微軟正黑體" panose="020B0604030504040204" pitchFamily="34" charset="-120"/>
              </a:rPr>
              <a:t>、</a:t>
            </a:r>
            <a:r>
              <a:rPr lang="zh-TW" altLang="en-US" dirty="0" smtClean="0">
                <a:solidFill>
                  <a:schemeClr val="bg1"/>
                </a:solidFill>
                <a:latin typeface="微軟正黑體" panose="020B0604030504040204" pitchFamily="34" charset="-120"/>
                <a:ea typeface="微軟正黑體" panose="020B0604030504040204" pitchFamily="34" charset="-120"/>
              </a:rPr>
              <a:t>生活等</a:t>
            </a:r>
            <a:r>
              <a:rPr lang="zh-CN" altLang="en-US" dirty="0" smtClean="0">
                <a:solidFill>
                  <a:schemeClr val="bg1"/>
                </a:solidFill>
                <a:latin typeface="微軟正黑體" panose="020B0604030504040204" pitchFamily="34" charset="-120"/>
                <a:ea typeface="微軟正黑體" panose="020B0604030504040204" pitchFamily="34" charset="-120"/>
              </a:rPr>
              <a:t>各種角度來解析爲什麽早稻田</a:t>
            </a:r>
            <a:r>
              <a:rPr lang="zh-TW" altLang="en-US" dirty="0" smtClean="0">
                <a:solidFill>
                  <a:schemeClr val="bg1"/>
                </a:solidFill>
                <a:latin typeface="微軟正黑體" panose="020B0604030504040204" pitchFamily="34" charset="-120"/>
                <a:ea typeface="微軟正黑體" panose="020B0604030504040204" pitchFamily="34" charset="-120"/>
              </a:rPr>
              <a:t>大學是最好選擇</a:t>
            </a:r>
            <a:endParaRPr kumimoji="1" lang="ja-JP" altLang="en-US"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86591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8134" cy="5219847"/>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3374" r="1134" b="4318"/>
          <a:stretch/>
        </p:blipFill>
        <p:spPr bwMode="auto">
          <a:xfrm>
            <a:off x="-3600" y="1844824"/>
            <a:ext cx="9147600" cy="423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721" y="5050737"/>
            <a:ext cx="3729038" cy="47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4634" y="5376086"/>
            <a:ext cx="342484" cy="442976"/>
          </a:xfrm>
          <a:prstGeom prst="rect">
            <a:avLst/>
          </a:prstGeom>
        </p:spPr>
      </p:pic>
      <p:sp>
        <p:nvSpPr>
          <p:cNvPr id="3" name="正方形/長方形 2"/>
          <p:cNvSpPr/>
          <p:nvPr/>
        </p:nvSpPr>
        <p:spPr>
          <a:xfrm>
            <a:off x="5179325" y="5135823"/>
            <a:ext cx="1238534" cy="335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50" dirty="0">
                <a:solidFill>
                  <a:sysClr val="windowText" lastClr="000000"/>
                </a:solidFill>
              </a:rPr>
              <a:t>Waseda IAO</a:t>
            </a:r>
            <a:endParaRPr lang="ja-JP" altLang="en-US" sz="1350" dirty="0">
              <a:solidFill>
                <a:sysClr val="windowText" lastClr="000000"/>
              </a:solidFill>
            </a:endParaRPr>
          </a:p>
        </p:txBody>
      </p:sp>
    </p:spTree>
    <p:extLst>
      <p:ext uri="{BB962C8B-B14F-4D97-AF65-F5344CB8AC3E}">
        <p14:creationId xmlns:p14="http://schemas.microsoft.com/office/powerpoint/2010/main" val="37683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2"/>
          <p:cNvSpPr>
            <a:spLocks noChangeArrowheads="1"/>
          </p:cNvSpPr>
          <p:nvPr/>
        </p:nvSpPr>
        <p:spPr bwMode="auto">
          <a:xfrm>
            <a:off x="4754276" y="1451234"/>
            <a:ext cx="4211960" cy="1661993"/>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square">
            <a:spAutoFit/>
          </a:bodyPr>
          <a:lstStyle/>
          <a:p>
            <a:pPr marL="342900" indent="-342900" algn="ctr">
              <a:buFont typeface="Wingdings" pitchFamily="2" charset="2"/>
              <a:buNone/>
              <a:defRPr/>
            </a:pPr>
            <a:r>
              <a:rPr lang="zh-TW" altLang="en-US" sz="2000" b="1" dirty="0" smtClean="0">
                <a:latin typeface="Microsoft JhengHei" charset="0"/>
                <a:ea typeface="Microsoft JhengHei" charset="0"/>
                <a:cs typeface="Microsoft JhengHei" charset="0"/>
              </a:rPr>
              <a:t>台灣（中文</a:t>
            </a:r>
            <a:r>
              <a:rPr lang="ja-JP" altLang="en-US" sz="2000" b="1" dirty="0">
                <a:latin typeface="Microsoft JhengHei" charset="0"/>
                <a:ea typeface="Microsoft JhengHei" charset="0"/>
                <a:cs typeface="Microsoft JhengHei" charset="0"/>
              </a:rPr>
              <a:t>、</a:t>
            </a:r>
            <a:r>
              <a:rPr lang="zh-TW" altLang="en-US" sz="2000" b="1" dirty="0" smtClean="0">
                <a:latin typeface="Microsoft JhengHei" charset="0"/>
                <a:ea typeface="Microsoft JhengHei" charset="0"/>
                <a:cs typeface="Microsoft JhengHei" charset="0"/>
              </a:rPr>
              <a:t>英文</a:t>
            </a:r>
            <a:r>
              <a:rPr lang="ja-JP" altLang="en-US" sz="2000" b="1" dirty="0">
                <a:latin typeface="Microsoft JhengHei" charset="0"/>
                <a:ea typeface="Microsoft JhengHei" charset="0"/>
                <a:cs typeface="Microsoft JhengHei" charset="0"/>
              </a:rPr>
              <a:t>、</a:t>
            </a:r>
            <a:r>
              <a:rPr lang="zh-TW" altLang="en-US" sz="2000" b="1" dirty="0">
                <a:latin typeface="Microsoft JhengHei" charset="0"/>
                <a:ea typeface="Microsoft JhengHei" charset="0"/>
                <a:cs typeface="Microsoft JhengHei" charset="0"/>
              </a:rPr>
              <a:t>日文</a:t>
            </a:r>
            <a:r>
              <a:rPr lang="zh-TW" altLang="en-US" sz="2000" b="1" dirty="0" smtClean="0">
                <a:latin typeface="Microsoft JhengHei" charset="0"/>
                <a:ea typeface="Microsoft JhengHei" charset="0"/>
                <a:cs typeface="Microsoft JhengHei" charset="0"/>
              </a:rPr>
              <a:t>）</a:t>
            </a:r>
            <a:r>
              <a:rPr lang="en-US" altLang="ja-JP" sz="2000" b="1" dirty="0" smtClean="0">
                <a:latin typeface="Microsoft JhengHei" charset="0"/>
                <a:ea typeface="Microsoft JhengHei" charset="0"/>
                <a:cs typeface="Microsoft JhengHei" charset="0"/>
              </a:rPr>
              <a:t> </a:t>
            </a:r>
            <a:r>
              <a:rPr lang="en-US" altLang="ja-JP" sz="2400" b="1" dirty="0" smtClean="0">
                <a:latin typeface="Microsoft JhengHei" charset="0"/>
                <a:ea typeface="Microsoft JhengHei" charset="0"/>
                <a:cs typeface="Microsoft JhengHei" charset="0"/>
              </a:rPr>
              <a:t> </a:t>
            </a:r>
            <a:endParaRPr lang="en-US" altLang="ja-JP" sz="2400" b="1" dirty="0">
              <a:latin typeface="Microsoft JhengHei" charset="0"/>
              <a:ea typeface="Microsoft JhengHei" charset="0"/>
              <a:cs typeface="Microsoft JhengHei" charset="0"/>
            </a:endParaRPr>
          </a:p>
          <a:p>
            <a:pPr marL="342900" indent="-342900">
              <a:buFont typeface="Wingdings" pitchFamily="2" charset="2"/>
              <a:buNone/>
              <a:defRPr/>
            </a:pPr>
            <a:endParaRPr lang="zh-TW" altLang="en-US" dirty="0" smtClean="0">
              <a:latin typeface="Microsoft JhengHei" charset="0"/>
              <a:ea typeface="Microsoft JhengHei" charset="0"/>
              <a:cs typeface="Microsoft JhengHei" charset="0"/>
            </a:endParaRPr>
          </a:p>
          <a:p>
            <a:pPr marL="342900" indent="-342900">
              <a:buFont typeface="Wingdings" pitchFamily="2" charset="2"/>
              <a:buNone/>
              <a:defRPr/>
            </a:pPr>
            <a:r>
              <a:rPr lang="zh-TW" altLang="en-US" sz="2000" b="1" dirty="0" smtClean="0">
                <a:latin typeface="Microsoft JhengHei" charset="0"/>
                <a:ea typeface="Microsoft JhengHei" charset="0"/>
                <a:cs typeface="Microsoft JhengHei" charset="0"/>
              </a:rPr>
              <a:t>早稻田</a:t>
            </a:r>
            <a:r>
              <a:rPr lang="zh-TW" altLang="en-US" sz="2000" b="1" dirty="0">
                <a:latin typeface="Microsoft JhengHei" charset="0"/>
                <a:ea typeface="Microsoft JhengHei" charset="0"/>
                <a:cs typeface="Microsoft JhengHei" charset="0"/>
              </a:rPr>
              <a:t>大學 臺北國際交流</a:t>
            </a:r>
            <a:r>
              <a:rPr lang="zh-TW" altLang="en-US" sz="2000" b="1" dirty="0" smtClean="0">
                <a:latin typeface="Microsoft JhengHei" charset="0"/>
                <a:ea typeface="Microsoft JhengHei" charset="0"/>
                <a:cs typeface="Microsoft JhengHei" charset="0"/>
              </a:rPr>
              <a:t>中心</a:t>
            </a:r>
            <a:r>
              <a:rPr lang="ja-JP" altLang="en-US" sz="2000" dirty="0">
                <a:latin typeface="Microsoft JhengHei" charset="0"/>
                <a:ea typeface="Microsoft JhengHei" charset="0"/>
                <a:cs typeface="Microsoft JhengHei" charset="0"/>
              </a:rPr>
              <a:t>　</a:t>
            </a:r>
            <a:endParaRPr lang="en-US" altLang="ja-JP" sz="2000" dirty="0">
              <a:latin typeface="Microsoft JhengHei" charset="0"/>
              <a:ea typeface="Microsoft JhengHei" charset="0"/>
              <a:cs typeface="Microsoft JhengHei" charset="0"/>
            </a:endParaRPr>
          </a:p>
          <a:p>
            <a:pPr marL="342900" indent="-342900">
              <a:buFont typeface="Wingdings" pitchFamily="2" charset="2"/>
              <a:buNone/>
              <a:defRPr/>
            </a:pPr>
            <a:r>
              <a:rPr lang="zh-TW" altLang="en-US" sz="2000" dirty="0" smtClean="0">
                <a:latin typeface="Microsoft JhengHei" charset="0"/>
                <a:ea typeface="Microsoft JhengHei" charset="0"/>
                <a:cs typeface="Microsoft JhengHei" charset="0"/>
              </a:rPr>
              <a:t>臺北市</a:t>
            </a:r>
            <a:r>
              <a:rPr lang="zh-TW" altLang="en-US" sz="2000" dirty="0">
                <a:latin typeface="Microsoft JhengHei" charset="0"/>
                <a:ea typeface="Microsoft JhengHei" charset="0"/>
                <a:cs typeface="Microsoft JhengHei" charset="0"/>
              </a:rPr>
              <a:t>南京東路二段</a:t>
            </a:r>
            <a:r>
              <a:rPr lang="en-US" altLang="zh-TW" sz="2000" dirty="0">
                <a:latin typeface="Microsoft JhengHei" charset="0"/>
                <a:ea typeface="Microsoft JhengHei" charset="0"/>
                <a:cs typeface="Microsoft JhengHei" charset="0"/>
              </a:rPr>
              <a:t>123</a:t>
            </a:r>
            <a:r>
              <a:rPr lang="zh-TW" altLang="en-US" sz="2000" dirty="0" smtClean="0">
                <a:latin typeface="Microsoft JhengHei" charset="0"/>
                <a:ea typeface="Microsoft JhengHei" charset="0"/>
                <a:cs typeface="Microsoft JhengHei" charset="0"/>
              </a:rPr>
              <a:t>號</a:t>
            </a:r>
            <a:r>
              <a:rPr lang="en-US" altLang="zh-TW" sz="2000" dirty="0" smtClean="0">
                <a:latin typeface="Microsoft JhengHei" charset="0"/>
                <a:ea typeface="Microsoft JhengHei" charset="0"/>
                <a:cs typeface="Microsoft JhengHei" charset="0"/>
              </a:rPr>
              <a:t>5F</a:t>
            </a:r>
            <a:endParaRPr lang="zh-TW" altLang="en-US" dirty="0">
              <a:latin typeface="Microsoft JhengHei" charset="0"/>
              <a:ea typeface="Microsoft JhengHei" charset="0"/>
              <a:cs typeface="Microsoft JhengHei" charset="0"/>
            </a:endParaRPr>
          </a:p>
          <a:p>
            <a:pPr marL="342900" indent="-342900">
              <a:buFont typeface="Wingdings" pitchFamily="2" charset="2"/>
              <a:buNone/>
              <a:defRPr/>
            </a:pPr>
            <a:r>
              <a:rPr lang="en-US" altLang="ja-JP" dirty="0" smtClean="0">
                <a:latin typeface="Microsoft JhengHei" charset="0"/>
                <a:ea typeface="Microsoft JhengHei" charset="0"/>
                <a:cs typeface="Microsoft JhengHei" charset="0"/>
              </a:rPr>
              <a:t>E-mail </a:t>
            </a:r>
            <a:r>
              <a:rPr lang="en-US" altLang="ja-JP" dirty="0">
                <a:latin typeface="Microsoft JhengHei" charset="0"/>
                <a:ea typeface="Microsoft JhengHei" charset="0"/>
                <a:cs typeface="Microsoft JhengHei" charset="0"/>
              </a:rPr>
              <a:t>: </a:t>
            </a:r>
            <a:r>
              <a:rPr lang="en-US" altLang="ja-JP" dirty="0">
                <a:latin typeface="Microsoft JhengHei" charset="0"/>
                <a:ea typeface="Microsoft JhengHei" charset="0"/>
                <a:cs typeface="Microsoft JhengHei" charset="0"/>
                <a:hlinkClick r:id="rId2"/>
              </a:rPr>
              <a:t>taipei-office@list.waseda.jp</a:t>
            </a:r>
            <a:r>
              <a:rPr lang="en-US" altLang="ja-JP" dirty="0">
                <a:latin typeface="Microsoft JhengHei" charset="0"/>
                <a:ea typeface="Microsoft JhengHei" charset="0"/>
                <a:cs typeface="Microsoft JhengHei" charset="0"/>
              </a:rPr>
              <a:t> </a:t>
            </a:r>
            <a:endParaRPr lang="en-US" altLang="zh-TW" dirty="0">
              <a:latin typeface="Microsoft JhengHei" charset="0"/>
              <a:ea typeface="Microsoft JhengHei" charset="0"/>
              <a:cs typeface="Microsoft JhengHei" charset="0"/>
            </a:endParaRPr>
          </a:p>
        </p:txBody>
      </p:sp>
      <p:sp>
        <p:nvSpPr>
          <p:cNvPr id="12" name="Rectangle 2"/>
          <p:cNvSpPr>
            <a:spLocks noChangeArrowheads="1"/>
          </p:cNvSpPr>
          <p:nvPr/>
        </p:nvSpPr>
        <p:spPr bwMode="auto">
          <a:xfrm>
            <a:off x="971600" y="404664"/>
            <a:ext cx="6984776" cy="937196"/>
          </a:xfrm>
          <a:prstGeom prst="rect">
            <a:avLst/>
          </a:prstGeom>
          <a:noFill/>
          <a:ln w="9525">
            <a:noFill/>
            <a:miter lim="800000"/>
            <a:headEnd/>
            <a:tailEnd/>
          </a:ln>
        </p:spPr>
        <p:txBody>
          <a:bodyPr wrap="none" anchor="ctr"/>
          <a:lstStyle/>
          <a:p>
            <a:pPr algn="ctr"/>
            <a:r>
              <a:rPr lang="zh-TW" altLang="en-US" sz="3600" b="1" dirty="0" smtClean="0">
                <a:solidFill>
                  <a:srgbClr val="A50B30"/>
                </a:solidFill>
                <a:latin typeface="微軟正黑體" panose="020B0604030504040204" pitchFamily="34" charset="-120"/>
                <a:ea typeface="微軟正黑體" panose="020B0604030504040204" pitchFamily="34" charset="-120"/>
              </a:rPr>
              <a:t>聯絡資訊</a:t>
            </a:r>
            <a:endParaRPr lang="en-US" altLang="zh-TW" sz="3600" b="1" dirty="0">
              <a:solidFill>
                <a:srgbClr val="A50B30"/>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323528" y="1511648"/>
            <a:ext cx="4288353" cy="4139595"/>
          </a:xfrm>
          <a:prstGeom prst="rect">
            <a:avLst/>
          </a:prstGeom>
          <a:noFill/>
        </p:spPr>
        <p:txBody>
          <a:bodyPr wrap="none" rtlCol="0">
            <a:spAutoFit/>
          </a:bodyPr>
          <a:lstStyle/>
          <a:p>
            <a:pPr algn="ctr"/>
            <a:r>
              <a:rPr kumimoji="1" lang="zh-TW" altLang="en-US" sz="2000" b="1" dirty="0" smtClean="0">
                <a:latin typeface="Microsoft JhengHei" charset="0"/>
                <a:ea typeface="Microsoft JhengHei" charset="0"/>
                <a:cs typeface="Microsoft JhengHei" charset="0"/>
              </a:rPr>
              <a:t>日本（英文</a:t>
            </a:r>
            <a:r>
              <a:rPr kumimoji="1" lang="ja-JP" altLang="en-US" sz="2000" b="1" dirty="0" smtClean="0">
                <a:latin typeface="Microsoft JhengHei" charset="0"/>
                <a:ea typeface="Microsoft JhengHei" charset="0"/>
                <a:cs typeface="Microsoft JhengHei" charset="0"/>
              </a:rPr>
              <a:t>、</a:t>
            </a:r>
            <a:r>
              <a:rPr kumimoji="1" lang="zh-TW" altLang="en-US" sz="2000" b="1" dirty="0" smtClean="0">
                <a:latin typeface="Microsoft JhengHei" charset="0"/>
                <a:ea typeface="Microsoft JhengHei" charset="0"/>
                <a:cs typeface="Microsoft JhengHei" charset="0"/>
              </a:rPr>
              <a:t>日文）</a:t>
            </a:r>
            <a:endParaRPr kumimoji="1" lang="en-US" altLang="zh-TW" sz="2000" b="1" dirty="0" smtClean="0">
              <a:latin typeface="Microsoft JhengHei" charset="0"/>
              <a:ea typeface="Microsoft JhengHei" charset="0"/>
              <a:cs typeface="Microsoft JhengHei" charset="0"/>
            </a:endParaRPr>
          </a:p>
          <a:p>
            <a:endParaRPr lang="en-US" altLang="zh-TW" dirty="0">
              <a:latin typeface="Microsoft JhengHei" charset="0"/>
              <a:ea typeface="Microsoft JhengHei" charset="0"/>
              <a:cs typeface="Microsoft JhengHei" charset="0"/>
            </a:endParaRPr>
          </a:p>
          <a:p>
            <a:r>
              <a:rPr kumimoji="1" lang="zh-TW" altLang="en-US" sz="2000" b="1" dirty="0" smtClean="0">
                <a:latin typeface="Microsoft JhengHei" charset="0"/>
                <a:ea typeface="Microsoft JhengHei" charset="0"/>
                <a:cs typeface="Microsoft JhengHei" charset="0"/>
              </a:rPr>
              <a:t>早稻田大學入學中心國際招生辦公室</a:t>
            </a:r>
            <a:endParaRPr kumimoji="1" lang="zh-TW" altLang="en-US" b="1" dirty="0" smtClean="0">
              <a:latin typeface="Microsoft JhengHei" charset="0"/>
              <a:ea typeface="Microsoft JhengHei" charset="0"/>
              <a:cs typeface="Microsoft JhengHei" charset="0"/>
            </a:endParaRPr>
          </a:p>
          <a:p>
            <a:r>
              <a:rPr kumimoji="1" lang="en-US" altLang="zh-TW" dirty="0" smtClean="0">
                <a:latin typeface="Microsoft JhengHei" charset="0"/>
                <a:ea typeface="Microsoft JhengHei" charset="0"/>
                <a:cs typeface="Microsoft JhengHei" charset="0"/>
              </a:rPr>
              <a:t>Email</a:t>
            </a:r>
            <a:r>
              <a:rPr kumimoji="1" lang="zh-TW" altLang="en-US" dirty="0" smtClean="0">
                <a:latin typeface="Microsoft JhengHei" charset="0"/>
                <a:ea typeface="Microsoft JhengHei" charset="0"/>
                <a:cs typeface="Microsoft JhengHei" charset="0"/>
              </a:rPr>
              <a:t>：</a:t>
            </a:r>
            <a:r>
              <a:rPr lang="en-US" altLang="zh-TW" dirty="0" smtClean="0">
                <a:latin typeface="Microsoft JhengHei" charset="0"/>
                <a:ea typeface="Microsoft JhengHei" charset="0"/>
                <a:cs typeface="Microsoft JhengHei" charset="0"/>
                <a:hlinkClick r:id="rId3"/>
              </a:rPr>
              <a:t>admission@list.waseda.jp</a:t>
            </a:r>
            <a:endParaRPr lang="en-US" altLang="zh-TW" dirty="0" smtClean="0">
              <a:latin typeface="Microsoft JhengHei" charset="0"/>
              <a:ea typeface="Microsoft JhengHei" charset="0"/>
              <a:cs typeface="Microsoft JhengHei" charset="0"/>
            </a:endParaRPr>
          </a:p>
          <a:p>
            <a:endParaRPr kumimoji="1" lang="zh-TW" altLang="en-US" sz="2000" dirty="0" smtClean="0">
              <a:latin typeface="Microsoft JhengHei" charset="0"/>
              <a:ea typeface="Microsoft JhengHei" charset="0"/>
              <a:cs typeface="Microsoft JhengHei" charset="0"/>
            </a:endParaRPr>
          </a:p>
          <a:p>
            <a:endParaRPr lang="zh-TW" altLang="en-US" sz="2000" dirty="0">
              <a:latin typeface="Microsoft JhengHei" charset="0"/>
              <a:ea typeface="Microsoft JhengHei" charset="0"/>
              <a:cs typeface="Microsoft JhengHei" charset="0"/>
            </a:endParaRPr>
          </a:p>
          <a:p>
            <a:endParaRPr kumimoji="1" lang="zh-TW" altLang="en-US" sz="2000" dirty="0" smtClean="0">
              <a:latin typeface="Microsoft JhengHei" charset="0"/>
              <a:ea typeface="Microsoft JhengHei" charset="0"/>
              <a:cs typeface="Microsoft JhengHei" charset="0"/>
            </a:endParaRPr>
          </a:p>
          <a:p>
            <a:endParaRPr kumimoji="1" lang="en-US" altLang="zh-TW" sz="2000" dirty="0">
              <a:latin typeface="Microsoft JhengHei" charset="0"/>
              <a:ea typeface="Microsoft JhengHei" charset="0"/>
              <a:cs typeface="Microsoft JhengHei" charset="0"/>
            </a:endParaRPr>
          </a:p>
          <a:p>
            <a:endParaRPr kumimoji="1" lang="zh-TW" altLang="en-US" sz="2000" dirty="0" smtClean="0">
              <a:latin typeface="Microsoft JhengHei" charset="0"/>
              <a:ea typeface="Microsoft JhengHei" charset="0"/>
              <a:cs typeface="Microsoft JhengHei" charset="0"/>
            </a:endParaRPr>
          </a:p>
          <a:p>
            <a:endParaRPr kumimoji="1" lang="zh-TW" altLang="en-US" sz="1100" dirty="0" smtClean="0">
              <a:latin typeface="Microsoft JhengHei" charset="0"/>
              <a:ea typeface="Microsoft JhengHei" charset="0"/>
              <a:cs typeface="Microsoft JhengHei" charset="0"/>
            </a:endParaRPr>
          </a:p>
          <a:p>
            <a:r>
              <a:rPr kumimoji="1" lang="zh-TW" altLang="en-US" sz="2000" b="1" dirty="0" smtClean="0">
                <a:latin typeface="Microsoft JhengHei" charset="0"/>
                <a:ea typeface="Microsoft JhengHei" charset="0"/>
                <a:cs typeface="Microsoft JhengHei" charset="0"/>
              </a:rPr>
              <a:t>早稻田大學國際教養學部</a:t>
            </a:r>
          </a:p>
          <a:p>
            <a:r>
              <a:rPr kumimoji="1" lang="zh-TW" altLang="en-US" sz="2000" b="1" dirty="0" smtClean="0">
                <a:latin typeface="Microsoft JhengHei" charset="0"/>
                <a:ea typeface="Microsoft JhengHei" charset="0"/>
                <a:cs typeface="Microsoft JhengHei" charset="0"/>
              </a:rPr>
              <a:t>入學招生辦公室</a:t>
            </a:r>
          </a:p>
          <a:p>
            <a:r>
              <a:rPr lang="en-US" altLang="zh-TW" dirty="0" smtClean="0">
                <a:latin typeface="Microsoft JhengHei" charset="0"/>
                <a:ea typeface="Microsoft JhengHei" charset="0"/>
                <a:cs typeface="Microsoft JhengHei" charset="0"/>
              </a:rPr>
              <a:t>Email</a:t>
            </a:r>
            <a:r>
              <a:rPr lang="zh-TW" altLang="en-US" dirty="0" smtClean="0">
                <a:latin typeface="Microsoft JhengHei" charset="0"/>
                <a:ea typeface="Microsoft JhengHei" charset="0"/>
                <a:cs typeface="Microsoft JhengHei" charset="0"/>
              </a:rPr>
              <a:t>：</a:t>
            </a:r>
            <a:r>
              <a:rPr lang="en-US" altLang="zh-TW" dirty="0" smtClean="0">
                <a:latin typeface="Microsoft JhengHei" charset="0"/>
                <a:ea typeface="Microsoft JhengHei" charset="0"/>
                <a:cs typeface="Microsoft JhengHei" charset="0"/>
                <a:hlinkClick r:id="rId4"/>
              </a:rPr>
              <a:t>sils-ent@list.waseda.jp</a:t>
            </a:r>
            <a:endParaRPr lang="en-US" altLang="zh-TW" dirty="0" smtClean="0">
              <a:latin typeface="Microsoft JhengHei" charset="0"/>
              <a:ea typeface="Microsoft JhengHei" charset="0"/>
              <a:cs typeface="Microsoft JhengHei" charset="0"/>
            </a:endParaRPr>
          </a:p>
          <a:p>
            <a:endParaRPr kumimoji="1" lang="en-US" altLang="zh-TW" dirty="0" smtClean="0">
              <a:latin typeface="Microsoft JhengHei" charset="0"/>
              <a:ea typeface="Microsoft JhengHei" charset="0"/>
              <a:cs typeface="Microsoft JhengHei" charset="0"/>
            </a:endParaRPr>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374" r="1134" b="4318"/>
          <a:stretch/>
        </p:blipFill>
        <p:spPr bwMode="auto">
          <a:xfrm>
            <a:off x="683568" y="2799829"/>
            <a:ext cx="2526640" cy="116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5373216"/>
            <a:ext cx="2935109" cy="1182130"/>
          </a:xfrm>
          <a:prstGeom prst="rect">
            <a:avLst/>
          </a:prstGeom>
        </p:spPr>
      </p:pic>
      <p:pic>
        <p:nvPicPr>
          <p:cNvPr id="5" name="圖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6909" y="3233921"/>
            <a:ext cx="2651110" cy="1286927"/>
          </a:xfrm>
          <a:prstGeom prst="rect">
            <a:avLst/>
          </a:prstGeom>
        </p:spPr>
      </p:pic>
      <p:pic>
        <p:nvPicPr>
          <p:cNvPr id="6" name="圖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0056" y="4660203"/>
            <a:ext cx="2683971" cy="1280871"/>
          </a:xfrm>
          <a:prstGeom prst="rect">
            <a:avLst/>
          </a:prstGeom>
        </p:spPr>
      </p:pic>
      <p:pic>
        <p:nvPicPr>
          <p:cNvPr id="7" name="圖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0056" y="6097806"/>
            <a:ext cx="3600400" cy="291530"/>
          </a:xfrm>
          <a:prstGeom prst="rect">
            <a:avLst/>
          </a:prstGeom>
        </p:spPr>
      </p:pic>
    </p:spTree>
    <p:extLst>
      <p:ext uri="{BB962C8B-B14F-4D97-AF65-F5344CB8AC3E}">
        <p14:creationId xmlns:p14="http://schemas.microsoft.com/office/powerpoint/2010/main" val="3065387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1371202"/>
            <a:ext cx="9180512" cy="5748166"/>
          </a:xfrm>
          <a:prstGeom prst="rect">
            <a:avLst/>
          </a:prstGeom>
        </p:spPr>
      </p:pic>
      <p:sp>
        <p:nvSpPr>
          <p:cNvPr id="35" name="コンテンツ プレースホルダ 2"/>
          <p:cNvSpPr txBox="1">
            <a:spLocks/>
          </p:cNvSpPr>
          <p:nvPr/>
        </p:nvSpPr>
        <p:spPr bwMode="auto">
          <a:xfrm>
            <a:off x="1331640" y="3707400"/>
            <a:ext cx="5760640" cy="441680"/>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lnSpc>
                <a:spcPts val="6500"/>
              </a:lnSpc>
              <a:spcBef>
                <a:spcPct val="20000"/>
              </a:spcBef>
              <a:defRPr/>
            </a:pPr>
            <a:r>
              <a:rPr lang="en-US" altLang="ja-JP" sz="7200" b="1" dirty="0" smtClean="0">
                <a:solidFill>
                  <a:schemeClr val="bg1"/>
                </a:solidFill>
              </a:rPr>
              <a:t>Thank</a:t>
            </a:r>
            <a:r>
              <a:rPr lang="ja-JP" altLang="en-US" sz="7200" b="1" dirty="0" smtClean="0">
                <a:solidFill>
                  <a:schemeClr val="bg1"/>
                </a:solidFill>
              </a:rPr>
              <a:t>　</a:t>
            </a:r>
            <a:r>
              <a:rPr lang="en-US" altLang="ja-JP" sz="7200" b="1" dirty="0" smtClean="0">
                <a:solidFill>
                  <a:schemeClr val="bg1"/>
                </a:solidFill>
              </a:rPr>
              <a:t>You</a:t>
            </a: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606" y="3068960"/>
            <a:ext cx="1066237" cy="1503187"/>
          </a:xfrm>
          <a:prstGeom prst="rect">
            <a:avLst/>
          </a:prstGeom>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5793" y="5733256"/>
            <a:ext cx="49720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7296494" y="5733256"/>
            <a:ext cx="1211349" cy="628650"/>
          </a:xfrm>
          <a:prstGeom prst="rect">
            <a:avLst/>
          </a:prstGeom>
          <a:solidFill>
            <a:schemeClr val="bg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9811" y="5975573"/>
            <a:ext cx="456645" cy="590635"/>
          </a:xfrm>
          <a:prstGeom prst="rect">
            <a:avLst/>
          </a:prstGeom>
        </p:spPr>
      </p:pic>
    </p:spTree>
    <p:extLst>
      <p:ext uri="{BB962C8B-B14F-4D97-AF65-F5344CB8AC3E}">
        <p14:creationId xmlns:p14="http://schemas.microsoft.com/office/powerpoint/2010/main" val="15092446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87624" y="908720"/>
            <a:ext cx="7848872" cy="1080120"/>
          </a:xfrm>
          <a:prstGeom prst="rect">
            <a:avLst/>
          </a:prstGeom>
          <a:noFill/>
          <a:ln w="9525">
            <a:noFill/>
            <a:miter lim="800000"/>
            <a:headEnd/>
            <a:tailEnd/>
          </a:ln>
        </p:spPr>
        <p:txBody>
          <a:bodyPr wrap="none" anchor="ctr"/>
          <a:lstStyle/>
          <a:p>
            <a:r>
              <a:rPr lang="zh-CN" altLang="en-US" sz="3200" b="1" dirty="0" smtClean="0">
                <a:solidFill>
                  <a:srgbClr val="C00000"/>
                </a:solidFill>
                <a:latin typeface="微軟正黑體" panose="020B0604030504040204" pitchFamily="34" charset="-120"/>
                <a:ea typeface="微軟正黑體" panose="020B0604030504040204" pitchFamily="34" charset="-120"/>
                <a:cs typeface="Tahoma" pitchFamily="34" charset="0"/>
              </a:rPr>
              <a:t>給親愛的學弟學妹</a:t>
            </a:r>
            <a:r>
              <a:rPr lang="zh-TW" altLang="en-US" sz="3200" b="1" dirty="0" smtClean="0">
                <a:solidFill>
                  <a:srgbClr val="C00000"/>
                </a:solidFill>
                <a:latin typeface="微軟正黑體" panose="020B0604030504040204" pitchFamily="34" charset="-120"/>
                <a:ea typeface="微軟正黑體" panose="020B0604030504040204" pitchFamily="34" charset="-120"/>
                <a:cs typeface="Tahoma" pitchFamily="34" charset="0"/>
              </a:rPr>
              <a:t>：在學生經驗分享</a:t>
            </a:r>
            <a:r>
              <a:rPr lang="zh-CN" altLang="en-US" sz="3200" b="1" dirty="0" smtClean="0">
                <a:solidFill>
                  <a:srgbClr val="C00000"/>
                </a:solidFill>
                <a:latin typeface="微軟正黑體" panose="020B0604030504040204" pitchFamily="34" charset="-120"/>
                <a:ea typeface="微軟正黑體" panose="020B0604030504040204" pitchFamily="34" charset="-120"/>
                <a:cs typeface="Tahoma" pitchFamily="34" charset="0"/>
              </a:rPr>
              <a:t>  </a:t>
            </a:r>
            <a:endParaRPr lang="en-US" altLang="zh-CN" sz="3200" b="1" dirty="0" smtClean="0">
              <a:solidFill>
                <a:srgbClr val="C00000"/>
              </a:solidFill>
              <a:latin typeface="微軟正黑體" panose="020B0604030504040204" pitchFamily="34" charset="-120"/>
              <a:ea typeface="微軟正黑體" panose="020B0604030504040204" pitchFamily="34" charset="-120"/>
              <a:cs typeface="Tahoma" pitchFamily="34" charset="0"/>
            </a:endParaRPr>
          </a:p>
        </p:txBody>
      </p:sp>
      <p:sp>
        <p:nvSpPr>
          <p:cNvPr id="16" name="Rectangle 3"/>
          <p:cNvSpPr>
            <a:spLocks noGrp="1" noChangeArrowheads="1"/>
          </p:cNvSpPr>
          <p:nvPr>
            <p:ph idx="1"/>
          </p:nvPr>
        </p:nvSpPr>
        <p:spPr>
          <a:xfrm>
            <a:off x="471766" y="2051720"/>
            <a:ext cx="7777570" cy="864095"/>
          </a:xfrm>
        </p:spPr>
        <p:txBody>
          <a:bodyPr>
            <a:normAutofit/>
          </a:bodyPr>
          <a:lstStyle/>
          <a:p>
            <a:pPr eaLnBrk="1" hangingPunct="1">
              <a:lnSpc>
                <a:spcPct val="90000"/>
              </a:lnSpc>
              <a:buFont typeface="Wingdings" pitchFamily="2" charset="2"/>
              <a:buNone/>
              <a:defRPr/>
            </a:pPr>
            <a:r>
              <a:rPr lang="en-US" altLang="ja-JP" sz="2400" b="1" dirty="0">
                <a:solidFill>
                  <a:srgbClr val="C00000"/>
                </a:solidFill>
                <a:latin typeface="微軟正黑體" panose="020B0604030504040204" pitchFamily="34" charset="-120"/>
                <a:ea typeface="微軟正黑體" panose="020B0604030504040204" pitchFamily="34" charset="-120"/>
                <a:cs typeface="Arial" pitchFamily="34" charset="0"/>
              </a:rPr>
              <a:t>Q1:  </a:t>
            </a:r>
            <a:r>
              <a:rPr lang="en-US" altLang="ja-JP" sz="2400" b="1" dirty="0" smtClean="0">
                <a:solidFill>
                  <a:srgbClr val="C00000"/>
                </a:solidFill>
                <a:latin typeface="微軟正黑體" panose="020B0604030504040204" pitchFamily="34" charset="-120"/>
                <a:ea typeface="微軟正黑體" panose="020B0604030504040204" pitchFamily="34" charset="-120"/>
                <a:cs typeface="Arial" pitchFamily="34" charset="0"/>
              </a:rPr>
              <a:t>Route to Waseda University, Japan </a:t>
            </a:r>
            <a:r>
              <a:rPr lang="en-US" altLang="zh-CN" sz="2400"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r>
            <a:br>
              <a:rPr lang="en-US" altLang="zh-CN" sz="2400"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lang="en-US" altLang="zh-CN" sz="2400"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lang="zh-TW" altLang="en-US" sz="2400" b="1" u="sng" dirty="0" smtClean="0">
                <a:latin typeface="微軟正黑體" panose="020B0604030504040204" pitchFamily="34" charset="-120"/>
                <a:ea typeface="微軟正黑體" panose="020B0604030504040204" pitchFamily="34" charset="-120"/>
              </a:rPr>
              <a:t>選擇早稻田大學、</a:t>
            </a:r>
            <a:r>
              <a:rPr lang="ja-JP" altLang="en-US" sz="2400" b="1" u="sng" dirty="0" smtClean="0">
                <a:latin typeface="微軟正黑體" panose="020B0604030504040204" pitchFamily="34" charset="-120"/>
                <a:ea typeface="微軟正黑體" panose="020B0604030504040204" pitchFamily="34" charset="-120"/>
              </a:rPr>
              <a:t>日本</a:t>
            </a:r>
            <a:endParaRPr lang="en-US" altLang="ja-JP" sz="2400" b="1" u="sng" dirty="0" smtClean="0">
              <a:latin typeface="微軟正黑體" panose="020B0604030504040204" pitchFamily="34" charset="-120"/>
              <a:ea typeface="微軟正黑體" panose="020B0604030504040204" pitchFamily="34" charset="-120"/>
            </a:endParaRPr>
          </a:p>
        </p:txBody>
      </p:sp>
      <p:sp>
        <p:nvSpPr>
          <p:cNvPr id="17" name="Rectangle 3"/>
          <p:cNvSpPr txBox="1">
            <a:spLocks noChangeArrowheads="1"/>
          </p:cNvSpPr>
          <p:nvPr/>
        </p:nvSpPr>
        <p:spPr bwMode="auto">
          <a:xfrm>
            <a:off x="467544" y="5210014"/>
            <a:ext cx="8676456" cy="85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lnSpc>
                <a:spcPct val="90000"/>
              </a:lnSpc>
              <a:buClr>
                <a:schemeClr val="tx1"/>
              </a:buClr>
              <a:buSzPct val="75000"/>
              <a:buNone/>
              <a:defRPr/>
            </a:pPr>
            <a:r>
              <a:rPr lang="en-US" altLang="ja-JP" sz="2400" b="1" dirty="0">
                <a:solidFill>
                  <a:srgbClr val="C00000"/>
                </a:solidFill>
                <a:latin typeface="微軟正黑體" panose="020B0604030504040204" pitchFamily="34" charset="-120"/>
                <a:ea typeface="微軟正黑體" panose="020B0604030504040204" pitchFamily="34" charset="-120"/>
                <a:cs typeface="Arial" pitchFamily="34" charset="0"/>
              </a:rPr>
              <a:t>Q4:  </a:t>
            </a:r>
            <a:r>
              <a:rPr lang="en-US" altLang="ja-JP" sz="2400" b="1" dirty="0" smtClean="0">
                <a:solidFill>
                  <a:srgbClr val="C00000"/>
                </a:solidFill>
                <a:latin typeface="微軟正黑體" panose="020B0604030504040204" pitchFamily="34" charset="-120"/>
                <a:ea typeface="微軟正黑體" panose="020B0604030504040204" pitchFamily="34" charset="-120"/>
                <a:cs typeface="Arial" pitchFamily="34" charset="0"/>
              </a:rPr>
              <a:t>After Graduation </a:t>
            </a:r>
            <a:r>
              <a:rPr lang="en-US" altLang="ja-JP" sz="2400"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r>
            <a:br>
              <a:rPr lang="en-US" altLang="ja-JP" sz="2400"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lang="en-US" altLang="ja-JP" sz="2400"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lang="ja-JP" altLang="ja-JP" sz="2400" b="1" u="sng" dirty="0" smtClean="0">
                <a:latin typeface="微軟正黑體" panose="020B0604030504040204" pitchFamily="34" charset="-120"/>
                <a:ea typeface="微軟正黑體" panose="020B0604030504040204" pitchFamily="34" charset="-120"/>
              </a:rPr>
              <a:t>畢業後的</a:t>
            </a:r>
            <a:r>
              <a:rPr lang="ja-JP" altLang="ja-JP" sz="2400" b="1" u="sng" dirty="0">
                <a:latin typeface="微軟正黑體" panose="020B0604030504040204" pitchFamily="34" charset="-120"/>
                <a:ea typeface="微軟正黑體" panose="020B0604030504040204" pitchFamily="34" charset="-120"/>
              </a:rPr>
              <a:t>出路</a:t>
            </a:r>
            <a:r>
              <a:rPr lang="en-US" altLang="ja-JP" sz="2400" b="1" u="sng" dirty="0">
                <a:latin typeface="微軟正黑體" panose="020B0604030504040204" pitchFamily="34" charset="-120"/>
                <a:ea typeface="微軟正黑體" panose="020B0604030504040204" pitchFamily="34" charset="-120"/>
              </a:rPr>
              <a:t> / </a:t>
            </a:r>
            <a:r>
              <a:rPr lang="ja-JP" altLang="en-US" sz="2400" b="1" u="sng" dirty="0">
                <a:latin typeface="微軟正黑體" panose="020B0604030504040204" pitchFamily="34" charset="-120"/>
                <a:ea typeface="微軟正黑體" panose="020B0604030504040204" pitchFamily="34" charset="-120"/>
              </a:rPr>
              <a:t>在</a:t>
            </a:r>
            <a:r>
              <a:rPr lang="zh-CN" altLang="en-US" sz="2400" b="1" u="sng" dirty="0">
                <a:latin typeface="微軟正黑體" panose="020B0604030504040204" pitchFamily="34" charset="-120"/>
                <a:ea typeface="微軟正黑體" panose="020B0604030504040204" pitchFamily="34" charset="-120"/>
              </a:rPr>
              <a:t>早稻田</a:t>
            </a:r>
            <a:r>
              <a:rPr lang="ja-JP" altLang="en-US" sz="2400" b="1" u="sng" dirty="0" smtClean="0">
                <a:latin typeface="微軟正黑體" panose="020B0604030504040204" pitchFamily="34" charset="-120"/>
                <a:ea typeface="微軟正黑體" panose="020B0604030504040204" pitchFamily="34" charset="-120"/>
              </a:rPr>
              <a:t>所學</a:t>
            </a:r>
            <a:r>
              <a:rPr lang="zh-TW" altLang="en-US" sz="2400" b="1" u="sng" dirty="0" smtClean="0">
                <a:latin typeface="微軟正黑體" panose="020B0604030504040204" pitchFamily="34" charset="-120"/>
                <a:ea typeface="微軟正黑體" panose="020B0604030504040204" pitchFamily="34" charset="-120"/>
              </a:rPr>
              <a:t>對自己</a:t>
            </a:r>
            <a:r>
              <a:rPr lang="ja-JP" altLang="en-US" sz="2400" b="1" u="sng" dirty="0" smtClean="0">
                <a:latin typeface="微軟正黑體" panose="020B0604030504040204" pitchFamily="34" charset="-120"/>
                <a:ea typeface="微軟正黑體" panose="020B0604030504040204" pitchFamily="34" charset="-120"/>
              </a:rPr>
              <a:t>有</a:t>
            </a:r>
            <a:r>
              <a:rPr lang="zh-CN" altLang="en-US" sz="2400" b="1" u="sng" dirty="0">
                <a:latin typeface="微軟正黑體" panose="020B0604030504040204" pitchFamily="34" charset="-120"/>
                <a:ea typeface="微軟正黑體" panose="020B0604030504040204" pitchFamily="34" charset="-120"/>
              </a:rPr>
              <a:t>什</a:t>
            </a:r>
            <a:r>
              <a:rPr lang="ja-JP" altLang="en-US" sz="2400" b="1" u="sng" dirty="0">
                <a:latin typeface="微軟正黑體" panose="020B0604030504040204" pitchFamily="34" charset="-120"/>
                <a:ea typeface="微軟正黑體" panose="020B0604030504040204" pitchFamily="34" charset="-120"/>
              </a:rPr>
              <a:t>麼幫</a:t>
            </a:r>
            <a:r>
              <a:rPr lang="zh-CN" altLang="en-US" sz="2400" b="1" u="sng" dirty="0">
                <a:latin typeface="微軟正黑體" panose="020B0604030504040204" pitchFamily="34" charset="-120"/>
                <a:ea typeface="微軟正黑體" panose="020B0604030504040204" pitchFamily="34" charset="-120"/>
              </a:rPr>
              <a:t>助？</a:t>
            </a:r>
            <a:endParaRPr lang="en-US" altLang="ja-JP" sz="2400" b="1" u="sng" dirty="0">
              <a:latin typeface="微軟正黑體" panose="020B0604030504040204" pitchFamily="34" charset="-120"/>
              <a:ea typeface="微軟正黑體" panose="020B0604030504040204" pitchFamily="34" charset="-120"/>
            </a:endParaRPr>
          </a:p>
        </p:txBody>
      </p:sp>
      <p:sp>
        <p:nvSpPr>
          <p:cNvPr id="19" name="Rectangle 3"/>
          <p:cNvSpPr txBox="1">
            <a:spLocks noChangeArrowheads="1"/>
          </p:cNvSpPr>
          <p:nvPr/>
        </p:nvSpPr>
        <p:spPr bwMode="auto">
          <a:xfrm>
            <a:off x="467544" y="3059832"/>
            <a:ext cx="652216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0" indent="0" eaLnBrk="1" hangingPunct="1">
              <a:lnSpc>
                <a:spcPct val="90000"/>
              </a:lnSpc>
              <a:spcBef>
                <a:spcPct val="0"/>
              </a:spcBef>
              <a:buNone/>
              <a:defRPr/>
            </a:pPr>
            <a:r>
              <a:rPr lang="en-US" altLang="ja-JP" sz="2400" b="1" dirty="0">
                <a:solidFill>
                  <a:srgbClr val="C00000"/>
                </a:solidFill>
                <a:latin typeface="微軟正黑體" panose="020B0604030504040204" pitchFamily="34" charset="-120"/>
                <a:ea typeface="微軟正黑體" panose="020B0604030504040204" pitchFamily="34" charset="-120"/>
                <a:cs typeface="Tahoma" pitchFamily="34" charset="0"/>
              </a:rPr>
              <a:t>Q2:  </a:t>
            </a:r>
            <a:r>
              <a:rPr lang="en-US" altLang="ja-JP" sz="2400" b="1" dirty="0" smtClean="0">
                <a:solidFill>
                  <a:srgbClr val="C00000"/>
                </a:solidFill>
                <a:latin typeface="微軟正黑體" panose="020B0604030504040204" pitchFamily="34" charset="-120"/>
                <a:ea typeface="微軟正黑體" panose="020B0604030504040204" pitchFamily="34" charset="-120"/>
                <a:cs typeface="Tahoma" pitchFamily="34" charset="0"/>
              </a:rPr>
              <a:t>About Curriculum   </a:t>
            </a:r>
            <a:r>
              <a:rPr lang="en-US" altLang="zh-CN" sz="24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r>
            <a:br>
              <a:rPr lang="en-US" altLang="zh-CN" sz="24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lang="en-US" altLang="zh-CN" sz="24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lang="ja-JP" altLang="en-US" sz="2400" dirty="0">
                <a:solidFill>
                  <a:prstClr val="black"/>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lang="ja-JP" altLang="en-US" sz="2400" dirty="0" smtClean="0">
                <a:solidFill>
                  <a:prstClr val="black"/>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r>
              <a:rPr lang="ja-JP" altLang="en-US" sz="2400" b="1" u="sng" dirty="0" smtClean="0">
                <a:solidFill>
                  <a:prstClr val="black"/>
                </a:solidFill>
                <a:latin typeface="微軟正黑體" panose="020B0604030504040204" pitchFamily="34" charset="-120"/>
                <a:ea typeface="微軟正黑體" panose="020B0604030504040204" pitchFamily="34" charset="-120"/>
              </a:rPr>
              <a:t>以學</a:t>
            </a:r>
            <a:r>
              <a:rPr lang="ja-JP" altLang="en-US" sz="2400" b="1" u="sng" dirty="0">
                <a:solidFill>
                  <a:prstClr val="black"/>
                </a:solidFill>
                <a:latin typeface="微軟正黑體" panose="020B0604030504040204" pitchFamily="34" charset="-120"/>
                <a:ea typeface="微軟正黑體" panose="020B0604030504040204" pitchFamily="34" charset="-120"/>
              </a:rPr>
              <a:t>生的角度簡單</a:t>
            </a:r>
            <a:r>
              <a:rPr lang="ja-JP" altLang="en-US" sz="2400" b="1" u="sng" dirty="0" smtClean="0">
                <a:solidFill>
                  <a:prstClr val="black"/>
                </a:solidFill>
                <a:latin typeface="微軟正黑體" panose="020B0604030504040204" pitchFamily="34" charset="-120"/>
                <a:ea typeface="微軟正黑體" panose="020B0604030504040204" pitchFamily="34" charset="-120"/>
              </a:rPr>
              <a:t>説明</a:t>
            </a:r>
            <a:r>
              <a:rPr lang="zh-CN" altLang="en-US" sz="2400" b="1" u="sng" dirty="0" smtClean="0">
                <a:solidFill>
                  <a:prstClr val="black"/>
                </a:solidFill>
                <a:latin typeface="微軟正黑體" panose="020B0604030504040204" pitchFamily="34" charset="-120"/>
                <a:ea typeface="微軟正黑體" panose="020B0604030504040204" pitchFamily="34" charset="-120"/>
              </a:rPr>
              <a:t>課程內容</a:t>
            </a:r>
            <a:r>
              <a:rPr lang="ja-JP" altLang="en-US" sz="2400" b="1" u="sng" dirty="0" smtClean="0">
                <a:solidFill>
                  <a:prstClr val="black"/>
                </a:solidFill>
                <a:latin typeface="微軟正黑體" panose="020B0604030504040204" pitchFamily="34" charset="-120"/>
                <a:ea typeface="微軟正黑體" panose="020B0604030504040204" pitchFamily="34" charset="-120"/>
              </a:rPr>
              <a:t> </a:t>
            </a:r>
            <a:endParaRPr lang="en-US" altLang="ja-JP" sz="2400" b="1" u="sng" dirty="0">
              <a:solidFill>
                <a:prstClr val="black"/>
              </a:solidFill>
              <a:latin typeface="微軟正黑體" panose="020B0604030504040204" pitchFamily="34" charset="-120"/>
              <a:ea typeface="微軟正黑體" panose="020B0604030504040204" pitchFamily="34" charset="-120"/>
            </a:endParaRPr>
          </a:p>
        </p:txBody>
      </p:sp>
      <p:sp>
        <p:nvSpPr>
          <p:cNvPr id="20" name="Rectangle 3"/>
          <p:cNvSpPr txBox="1">
            <a:spLocks noChangeArrowheads="1"/>
          </p:cNvSpPr>
          <p:nvPr/>
        </p:nvSpPr>
        <p:spPr bwMode="auto">
          <a:xfrm>
            <a:off x="467544" y="4132847"/>
            <a:ext cx="8657500" cy="89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lnSpc>
                <a:spcPct val="90000"/>
              </a:lnSpc>
              <a:buClr>
                <a:schemeClr val="tx1"/>
              </a:buClr>
              <a:buSzPct val="75000"/>
              <a:buNone/>
              <a:defRPr/>
            </a:pPr>
            <a:r>
              <a:rPr lang="en-US" altLang="ja-JP" sz="2400" b="1" dirty="0">
                <a:solidFill>
                  <a:srgbClr val="C00000"/>
                </a:solidFill>
                <a:latin typeface="微軟正黑體" panose="020B0604030504040204" pitchFamily="34" charset="-120"/>
                <a:ea typeface="微軟正黑體" panose="020B0604030504040204" pitchFamily="34" charset="-120"/>
                <a:cs typeface="Arial" pitchFamily="34" charset="0"/>
              </a:rPr>
              <a:t>Q3:  About</a:t>
            </a:r>
            <a:r>
              <a:rPr lang="ja-JP" altLang="en-US" sz="2400" b="1" dirty="0">
                <a:solidFill>
                  <a:srgbClr val="C00000"/>
                </a:solidFill>
                <a:latin typeface="微軟正黑體" panose="020B0604030504040204" pitchFamily="34" charset="-120"/>
                <a:ea typeface="微軟正黑體" panose="020B0604030504040204" pitchFamily="34" charset="-120"/>
                <a:cs typeface="Arial" pitchFamily="34" charset="0"/>
              </a:rPr>
              <a:t> </a:t>
            </a:r>
            <a:r>
              <a:rPr lang="en-US" altLang="ja-JP" sz="2400" b="1" dirty="0">
                <a:solidFill>
                  <a:srgbClr val="C00000"/>
                </a:solidFill>
                <a:latin typeface="微軟正黑體" panose="020B0604030504040204" pitchFamily="34" charset="-120"/>
                <a:ea typeface="微軟正黑體" panose="020B0604030504040204" pitchFamily="34" charset="-120"/>
                <a:cs typeface="Arial" pitchFamily="34" charset="0"/>
              </a:rPr>
              <a:t>Student Life </a:t>
            </a:r>
            <a:r>
              <a:rPr lang="en-US" altLang="ja-JP" sz="2000" b="1" dirty="0">
                <a:solidFill>
                  <a:srgbClr val="C00000"/>
                </a:solidFill>
                <a:latin typeface="微軟正黑體" panose="020B0604030504040204" pitchFamily="34" charset="-120"/>
                <a:ea typeface="微軟正黑體" panose="020B0604030504040204" pitchFamily="34" charset="-120"/>
                <a:cs typeface="Arial" pitchFamily="34" charset="0"/>
              </a:rPr>
              <a:t>: </a:t>
            </a:r>
            <a:r>
              <a:rPr lang="en-US" altLang="ja-JP" sz="2400" b="1" dirty="0" smtClean="0">
                <a:solidFill>
                  <a:srgbClr val="C00000"/>
                </a:solidFill>
                <a:latin typeface="微軟正黑體" panose="020B0604030504040204" pitchFamily="34" charset="-120"/>
                <a:ea typeface="微軟正黑體" panose="020B0604030504040204" pitchFamily="34" charset="-120"/>
                <a:cs typeface="Arial" pitchFamily="34" charset="0"/>
              </a:rPr>
              <a:t> </a:t>
            </a:r>
            <a:r>
              <a:rPr lang="en-US" altLang="ja-JP" sz="2000" b="1" dirty="0" smtClean="0">
                <a:solidFill>
                  <a:srgbClr val="C00000"/>
                </a:solidFill>
                <a:latin typeface="微軟正黑體" panose="020B0604030504040204" pitchFamily="34" charset="-120"/>
                <a:ea typeface="微軟正黑體" panose="020B0604030504040204" pitchFamily="34" charset="-120"/>
                <a:cs typeface="Arial" pitchFamily="34" charset="0"/>
              </a:rPr>
              <a:t>Classes</a:t>
            </a:r>
            <a:r>
              <a:rPr lang="en-US" altLang="ja-JP" sz="2000" b="1" dirty="0">
                <a:solidFill>
                  <a:srgbClr val="C00000"/>
                </a:solidFill>
                <a:latin typeface="微軟正黑體" panose="020B0604030504040204" pitchFamily="34" charset="-120"/>
                <a:ea typeface="微軟正黑體" panose="020B0604030504040204" pitchFamily="34" charset="-120"/>
                <a:cs typeface="Arial" pitchFamily="34" charset="0"/>
              </a:rPr>
              <a:t>, Student Clubs, Dormitory, </a:t>
            </a:r>
            <a:r>
              <a:rPr lang="en-US" altLang="ja-JP" sz="2000" b="1" dirty="0" smtClean="0">
                <a:solidFill>
                  <a:srgbClr val="C00000"/>
                </a:solidFill>
                <a:latin typeface="微軟正黑體" panose="020B0604030504040204" pitchFamily="34" charset="-120"/>
                <a:ea typeface="微軟正黑體" panose="020B0604030504040204" pitchFamily="34" charset="-120"/>
                <a:cs typeface="Arial" pitchFamily="34" charset="0"/>
              </a:rPr>
              <a:t>etc</a:t>
            </a:r>
            <a:r>
              <a:rPr lang="en-US" altLang="zh-TW" sz="2000" b="1" dirty="0" smtClean="0">
                <a:solidFill>
                  <a:srgbClr val="C00000"/>
                </a:solidFill>
                <a:latin typeface="微軟正黑體" panose="020B0604030504040204" pitchFamily="34" charset="-120"/>
                <a:ea typeface="微軟正黑體" panose="020B0604030504040204" pitchFamily="34" charset="-120"/>
                <a:cs typeface="Arial" pitchFamily="34" charset="0"/>
              </a:rPr>
              <a:t>.</a:t>
            </a:r>
            <a:r>
              <a:rPr lang="en-US" altLang="zh-CN" sz="2400" b="1" dirty="0">
                <a:solidFill>
                  <a:srgbClr val="C00000"/>
                </a:solidFill>
                <a:latin typeface="微軟正黑體" panose="020B0604030504040204" pitchFamily="34" charset="-120"/>
                <a:ea typeface="微軟正黑體" panose="020B0604030504040204" pitchFamily="34" charset="-120"/>
                <a:cs typeface="Arial" pitchFamily="34" charset="0"/>
              </a:rPr>
              <a:t/>
            </a:r>
            <a:br>
              <a:rPr lang="en-US" altLang="zh-CN" sz="2400" b="1" dirty="0">
                <a:solidFill>
                  <a:srgbClr val="C00000"/>
                </a:solidFill>
                <a:latin typeface="微軟正黑體" panose="020B0604030504040204" pitchFamily="34" charset="-120"/>
                <a:ea typeface="微軟正黑體" panose="020B0604030504040204" pitchFamily="34" charset="-120"/>
                <a:cs typeface="Arial" pitchFamily="34" charset="0"/>
              </a:rPr>
            </a:br>
            <a:r>
              <a:rPr lang="en-US" altLang="zh-CN" sz="1800" b="1" dirty="0" smtClean="0">
                <a:solidFill>
                  <a:srgbClr val="C00000"/>
                </a:solidFill>
                <a:latin typeface="微軟正黑體" panose="020B0604030504040204" pitchFamily="34" charset="-120"/>
                <a:ea typeface="微軟正黑體" panose="020B0604030504040204" pitchFamily="34" charset="-120"/>
                <a:cs typeface="Arial" pitchFamily="34" charset="0"/>
              </a:rPr>
              <a:t>    </a:t>
            </a:r>
            <a:r>
              <a:rPr lang="zh-TW" altLang="en-US" sz="1800" b="1" dirty="0" smtClean="0">
                <a:solidFill>
                  <a:srgbClr val="C00000"/>
                </a:solidFill>
                <a:latin typeface="微軟正黑體" panose="020B0604030504040204" pitchFamily="34" charset="-120"/>
                <a:ea typeface="微軟正黑體" panose="020B0604030504040204" pitchFamily="34" charset="-120"/>
                <a:cs typeface="Arial" pitchFamily="34" charset="0"/>
              </a:rPr>
              <a:t>  </a:t>
            </a:r>
            <a:r>
              <a:rPr lang="zh-CN" altLang="en-US" sz="2400" b="1" u="sng" dirty="0" smtClean="0">
                <a:latin typeface="微軟正黑體" panose="020B0604030504040204" pitchFamily="34" charset="-120"/>
                <a:ea typeface="微軟正黑體" panose="020B0604030504040204" pitchFamily="34" charset="-120"/>
              </a:rPr>
              <a:t>關於</a:t>
            </a:r>
            <a:r>
              <a:rPr lang="ja-JP" altLang="en-US" sz="2400" b="1" u="sng" dirty="0" smtClean="0">
                <a:latin typeface="微軟正黑體" panose="020B0604030504040204" pitchFamily="34" charset="-120"/>
                <a:ea typeface="微軟正黑體" panose="020B0604030504040204" pitchFamily="34" charset="-120"/>
              </a:rPr>
              <a:t>學生生活</a:t>
            </a:r>
            <a:r>
              <a:rPr lang="en-US" altLang="ja-JP" sz="2400" b="1" u="sng" dirty="0" smtClean="0">
                <a:latin typeface="微軟正黑體" panose="020B0604030504040204" pitchFamily="34" charset="-120"/>
                <a:ea typeface="微軟正黑體" panose="020B0604030504040204" pitchFamily="34" charset="-120"/>
              </a:rPr>
              <a:t>:</a:t>
            </a:r>
            <a:r>
              <a:rPr lang="ja-JP" altLang="en-US" sz="2400" b="1" u="sng" dirty="0" smtClean="0">
                <a:latin typeface="微軟正黑體" panose="020B0604030504040204" pitchFamily="34" charset="-120"/>
                <a:ea typeface="微軟正黑體" panose="020B0604030504040204" pitchFamily="34" charset="-120"/>
              </a:rPr>
              <a:t> </a:t>
            </a:r>
            <a:r>
              <a:rPr lang="ja-JP" altLang="en-US" sz="2400" b="1" u="sng" dirty="0">
                <a:latin typeface="微軟正黑體" panose="020B0604030504040204" pitchFamily="34" charset="-120"/>
                <a:ea typeface="微軟正黑體" panose="020B0604030504040204" pitchFamily="34" charset="-120"/>
              </a:rPr>
              <a:t>授課</a:t>
            </a:r>
            <a:r>
              <a:rPr lang="zh-TW" altLang="en-US" sz="2400" b="1" u="sng" dirty="0">
                <a:latin typeface="微軟正黑體" panose="020B0604030504040204" pitchFamily="34" charset="-120"/>
                <a:ea typeface="微軟正黑體" panose="020B0604030504040204" pitchFamily="34" charset="-120"/>
              </a:rPr>
              <a:t>、</a:t>
            </a:r>
            <a:r>
              <a:rPr lang="ja-JP" altLang="en-US" sz="2400" b="1" u="sng" dirty="0">
                <a:latin typeface="微軟正黑體" panose="020B0604030504040204" pitchFamily="34" charset="-120"/>
                <a:ea typeface="微軟正黑體" panose="020B0604030504040204" pitchFamily="34" charset="-120"/>
              </a:rPr>
              <a:t>社團活動</a:t>
            </a:r>
            <a:r>
              <a:rPr lang="zh-TW" altLang="en-US" sz="2400" b="1" u="sng" dirty="0">
                <a:latin typeface="微軟正黑體" panose="020B0604030504040204" pitchFamily="34" charset="-120"/>
                <a:ea typeface="微軟正黑體" panose="020B0604030504040204" pitchFamily="34" charset="-120"/>
              </a:rPr>
              <a:t>、</a:t>
            </a:r>
            <a:r>
              <a:rPr lang="ja-JP" altLang="en-US" sz="2400" b="1" u="sng" dirty="0">
                <a:latin typeface="微軟正黑體" panose="020B0604030504040204" pitchFamily="34" charset="-120"/>
                <a:ea typeface="微軟正黑體" panose="020B0604030504040204" pitchFamily="34" charset="-120"/>
              </a:rPr>
              <a:t>學生宿舎等 </a:t>
            </a:r>
            <a:endParaRPr lang="en-US" altLang="ja-JP" sz="2400" b="1" u="sng"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527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rot="4244061">
            <a:off x="2051562" y="1893383"/>
            <a:ext cx="847795" cy="684980"/>
          </a:xfrm>
          <a:prstGeom prst="rect">
            <a:avLst/>
          </a:prstGeom>
          <a:noFill/>
          <a:ln w="9525">
            <a:noFill/>
            <a:miter lim="800000"/>
            <a:headEnd/>
            <a:tailEnd/>
          </a:ln>
        </p:spPr>
      </p:pic>
      <p:sp>
        <p:nvSpPr>
          <p:cNvPr id="10" name="円/楕円 9"/>
          <p:cNvSpPr/>
          <p:nvPr/>
        </p:nvSpPr>
        <p:spPr bwMode="auto">
          <a:xfrm>
            <a:off x="2677483" y="1921098"/>
            <a:ext cx="3765550" cy="3740150"/>
          </a:xfrm>
          <a:prstGeom prst="ellipse">
            <a:avLst/>
          </a:prstGeom>
          <a:noFill/>
          <a:ln w="50800" cap="flat" cmpd="sng" algn="ctr">
            <a:solidFill>
              <a:schemeClr val="tx1">
                <a:lumMod val="95000"/>
                <a:lumOff val="5000"/>
              </a:schemeClr>
            </a:solidFill>
            <a:prstDash val="solid"/>
            <a:round/>
            <a:headEnd type="none" w="med" len="med"/>
            <a:tailEnd type="arrow"/>
          </a:ln>
          <a:effectLst/>
        </p:spPr>
        <p:txBody>
          <a:bodyPr anchor="ctr"/>
          <a:lstStyle/>
          <a:p>
            <a:pPr algn="ctr">
              <a:defRPr/>
            </a:pPr>
            <a:endParaRPr lang="ja-JP" altLang="en-US"/>
          </a:p>
        </p:txBody>
      </p:sp>
      <p:sp>
        <p:nvSpPr>
          <p:cNvPr id="11" name="円/楕円 29"/>
          <p:cNvSpPr>
            <a:spLocks noChangeArrowheads="1"/>
          </p:cNvSpPr>
          <p:nvPr/>
        </p:nvSpPr>
        <p:spPr bwMode="auto">
          <a:xfrm>
            <a:off x="3456945" y="2086198"/>
            <a:ext cx="215900" cy="215900"/>
          </a:xfrm>
          <a:prstGeom prst="ellipse">
            <a:avLst/>
          </a:prstGeom>
          <a:solidFill>
            <a:schemeClr val="tx1"/>
          </a:solidFill>
          <a:ln w="9525" algn="ctr">
            <a:solidFill>
              <a:schemeClr val="tx1"/>
            </a:solidFill>
            <a:round/>
            <a:headEnd/>
            <a:tailEnd type="arrow" w="med" len="med"/>
          </a:ln>
        </p:spPr>
        <p:txBody>
          <a:bodyPr anchor="ctr"/>
          <a:lstStyle/>
          <a:p>
            <a:pPr algn="ctr"/>
            <a:endParaRPr lang="ja-JP" altLang="en-US"/>
          </a:p>
        </p:txBody>
      </p:sp>
      <p:sp>
        <p:nvSpPr>
          <p:cNvPr id="12" name="円/楕円 30"/>
          <p:cNvSpPr>
            <a:spLocks noChangeArrowheads="1"/>
          </p:cNvSpPr>
          <p:nvPr/>
        </p:nvSpPr>
        <p:spPr bwMode="auto">
          <a:xfrm>
            <a:off x="2678914" y="2975174"/>
            <a:ext cx="215900" cy="215900"/>
          </a:xfrm>
          <a:prstGeom prst="ellipse">
            <a:avLst/>
          </a:prstGeom>
          <a:solidFill>
            <a:schemeClr val="tx1"/>
          </a:solidFill>
          <a:ln w="9525" algn="ctr">
            <a:solidFill>
              <a:schemeClr val="tx1"/>
            </a:solidFill>
            <a:round/>
            <a:headEnd/>
            <a:tailEnd type="arrow" w="med" len="med"/>
          </a:ln>
        </p:spPr>
        <p:txBody>
          <a:bodyPr anchor="ctr"/>
          <a:lstStyle/>
          <a:p>
            <a:pPr algn="ctr"/>
            <a:endParaRPr lang="ja-JP" altLang="en-US"/>
          </a:p>
        </p:txBody>
      </p:sp>
      <p:sp>
        <p:nvSpPr>
          <p:cNvPr id="13" name="円/楕円 32"/>
          <p:cNvSpPr>
            <a:spLocks noChangeArrowheads="1"/>
          </p:cNvSpPr>
          <p:nvPr/>
        </p:nvSpPr>
        <p:spPr bwMode="auto">
          <a:xfrm>
            <a:off x="5508228" y="2132980"/>
            <a:ext cx="215900" cy="215900"/>
          </a:xfrm>
          <a:prstGeom prst="ellipse">
            <a:avLst/>
          </a:prstGeom>
          <a:solidFill>
            <a:schemeClr val="tx1"/>
          </a:solidFill>
          <a:ln w="9525" algn="ctr">
            <a:solidFill>
              <a:schemeClr val="tx1"/>
            </a:solidFill>
            <a:round/>
            <a:headEnd/>
            <a:tailEnd type="arrow" w="med" len="med"/>
          </a:ln>
        </p:spPr>
        <p:txBody>
          <a:bodyPr anchor="ctr"/>
          <a:lstStyle/>
          <a:p>
            <a:pPr algn="ctr"/>
            <a:endParaRPr lang="ja-JP" altLang="en-US"/>
          </a:p>
        </p:txBody>
      </p:sp>
      <p:sp>
        <p:nvSpPr>
          <p:cNvPr id="14" name="円/楕円 31"/>
          <p:cNvSpPr>
            <a:spLocks noChangeArrowheads="1"/>
          </p:cNvSpPr>
          <p:nvPr/>
        </p:nvSpPr>
        <p:spPr bwMode="auto">
          <a:xfrm>
            <a:off x="2893507" y="4797276"/>
            <a:ext cx="215900" cy="215900"/>
          </a:xfrm>
          <a:prstGeom prst="ellipse">
            <a:avLst/>
          </a:prstGeom>
          <a:solidFill>
            <a:schemeClr val="tx1"/>
          </a:solidFill>
          <a:ln w="9525" algn="ctr">
            <a:solidFill>
              <a:schemeClr val="tx1"/>
            </a:solidFill>
            <a:round/>
            <a:headEnd/>
            <a:tailEnd type="arrow" w="med" len="med"/>
          </a:ln>
        </p:spPr>
        <p:txBody>
          <a:bodyPr anchor="ctr"/>
          <a:lstStyle/>
          <a:p>
            <a:pPr algn="ctr"/>
            <a:endParaRPr lang="ja-JP" altLang="en-US"/>
          </a:p>
        </p:txBody>
      </p:sp>
      <p:sp>
        <p:nvSpPr>
          <p:cNvPr id="15" name="円/楕円 33"/>
          <p:cNvSpPr>
            <a:spLocks noChangeArrowheads="1"/>
          </p:cNvSpPr>
          <p:nvPr/>
        </p:nvSpPr>
        <p:spPr bwMode="auto">
          <a:xfrm>
            <a:off x="6176268" y="4517882"/>
            <a:ext cx="215900" cy="215900"/>
          </a:xfrm>
          <a:prstGeom prst="ellipse">
            <a:avLst/>
          </a:prstGeom>
          <a:solidFill>
            <a:schemeClr val="tx1"/>
          </a:solidFill>
          <a:ln w="9525" algn="ctr">
            <a:solidFill>
              <a:schemeClr val="tx1"/>
            </a:solidFill>
            <a:round/>
            <a:headEnd/>
            <a:tailEnd type="arrow" w="med" len="med"/>
          </a:ln>
        </p:spPr>
        <p:txBody>
          <a:bodyPr anchor="ctr"/>
          <a:lstStyle/>
          <a:p>
            <a:pPr algn="ctr"/>
            <a:endParaRPr lang="ja-JP" altLang="en-US"/>
          </a:p>
        </p:txBody>
      </p:sp>
      <p:sp>
        <p:nvSpPr>
          <p:cNvPr id="16" name="円/楕円 33"/>
          <p:cNvSpPr>
            <a:spLocks noChangeArrowheads="1"/>
          </p:cNvSpPr>
          <p:nvPr/>
        </p:nvSpPr>
        <p:spPr bwMode="auto">
          <a:xfrm>
            <a:off x="6228184" y="3069084"/>
            <a:ext cx="215900" cy="215900"/>
          </a:xfrm>
          <a:prstGeom prst="ellipse">
            <a:avLst/>
          </a:prstGeom>
          <a:solidFill>
            <a:schemeClr val="tx1"/>
          </a:solidFill>
          <a:ln w="9525" algn="ctr">
            <a:solidFill>
              <a:schemeClr val="tx1"/>
            </a:solidFill>
            <a:round/>
            <a:headEnd/>
            <a:tailEnd type="arrow" w="med" len="med"/>
          </a:ln>
        </p:spPr>
        <p:txBody>
          <a:bodyPr anchor="ctr"/>
          <a:lstStyle/>
          <a:p>
            <a:pPr algn="ctr"/>
            <a:endParaRPr lang="ja-JP" altLang="en-US"/>
          </a:p>
        </p:txBody>
      </p:sp>
      <p:sp>
        <p:nvSpPr>
          <p:cNvPr id="17" name="テキスト ボックス 36"/>
          <p:cNvSpPr txBox="1">
            <a:spLocks noChangeArrowheads="1"/>
          </p:cNvSpPr>
          <p:nvPr/>
        </p:nvSpPr>
        <p:spPr bwMode="auto">
          <a:xfrm>
            <a:off x="1833141" y="4725144"/>
            <a:ext cx="1082675" cy="339725"/>
          </a:xfrm>
          <a:prstGeom prst="rect">
            <a:avLst/>
          </a:prstGeom>
          <a:noFill/>
          <a:ln w="9525">
            <a:noFill/>
            <a:miter lim="800000"/>
            <a:headEnd/>
            <a:tailEnd/>
          </a:ln>
        </p:spPr>
        <p:txBody>
          <a:bodyPr>
            <a:spAutoFit/>
          </a:bodyPr>
          <a:lstStyle/>
          <a:p>
            <a:pPr algn="r"/>
            <a:r>
              <a:rPr lang="zh-TW" altLang="en-US" sz="1600" b="1" dirty="0">
                <a:latin typeface="微軟正黑體" panose="020B0604030504040204" pitchFamily="34" charset="-120"/>
                <a:ea typeface="微軟正黑體" panose="020B0604030504040204" pitchFamily="34" charset="-120"/>
              </a:rPr>
              <a:t>澀谷</a:t>
            </a:r>
            <a:endParaRPr lang="ja-JP" altLang="en-US" sz="1600" b="1" dirty="0">
              <a:latin typeface="微軟正黑體" panose="020B0604030504040204" pitchFamily="34" charset="-120"/>
              <a:ea typeface="微軟正黑體" panose="020B0604030504040204" pitchFamily="34" charset="-120"/>
            </a:endParaRPr>
          </a:p>
        </p:txBody>
      </p:sp>
      <p:sp>
        <p:nvSpPr>
          <p:cNvPr id="18" name="テキスト ボックス 35"/>
          <p:cNvSpPr txBox="1">
            <a:spLocks noChangeArrowheads="1"/>
          </p:cNvSpPr>
          <p:nvPr/>
        </p:nvSpPr>
        <p:spPr bwMode="auto">
          <a:xfrm>
            <a:off x="1403648" y="2852936"/>
            <a:ext cx="1265238" cy="338138"/>
          </a:xfrm>
          <a:prstGeom prst="rect">
            <a:avLst/>
          </a:prstGeom>
          <a:noFill/>
          <a:ln w="9525">
            <a:noFill/>
            <a:miter lim="800000"/>
            <a:headEnd/>
            <a:tailEnd/>
          </a:ln>
        </p:spPr>
        <p:txBody>
          <a:bodyPr>
            <a:spAutoFit/>
          </a:bodyPr>
          <a:lstStyle/>
          <a:p>
            <a:pPr algn="r"/>
            <a:r>
              <a:rPr lang="zh-TW" altLang="en-US" sz="1600" b="1" dirty="0">
                <a:latin typeface="微軟正黑體" panose="020B0604030504040204" pitchFamily="34" charset="-120"/>
                <a:ea typeface="微軟正黑體" panose="020B0604030504040204" pitchFamily="34" charset="-120"/>
              </a:rPr>
              <a:t>新宿</a:t>
            </a:r>
            <a:endParaRPr lang="ja-JP" altLang="en-US" sz="1600" b="1" dirty="0">
              <a:latin typeface="微軟正黑體" panose="020B0604030504040204" pitchFamily="34" charset="-120"/>
              <a:ea typeface="微軟正黑體" panose="020B0604030504040204" pitchFamily="34" charset="-120"/>
            </a:endParaRPr>
          </a:p>
        </p:txBody>
      </p:sp>
      <p:sp>
        <p:nvSpPr>
          <p:cNvPr id="19" name="テキスト ボックス 34"/>
          <p:cNvSpPr txBox="1">
            <a:spLocks noChangeArrowheads="1"/>
          </p:cNvSpPr>
          <p:nvPr/>
        </p:nvSpPr>
        <p:spPr bwMode="auto">
          <a:xfrm>
            <a:off x="1525355" y="1916832"/>
            <a:ext cx="2001838" cy="338137"/>
          </a:xfrm>
          <a:prstGeom prst="rect">
            <a:avLst/>
          </a:prstGeom>
          <a:noFill/>
          <a:ln w="9525">
            <a:noFill/>
            <a:miter lim="800000"/>
            <a:headEnd/>
            <a:tailEnd/>
          </a:ln>
        </p:spPr>
        <p:txBody>
          <a:bodyPr>
            <a:spAutoFit/>
          </a:bodyPr>
          <a:lstStyle/>
          <a:p>
            <a:pPr algn="r"/>
            <a:r>
              <a:rPr lang="zh-TW" altLang="en-US" sz="1600" b="1" dirty="0">
                <a:latin typeface="微軟正黑體" panose="020B0604030504040204" pitchFamily="34" charset="-120"/>
                <a:ea typeface="微軟正黑體" panose="020B0604030504040204" pitchFamily="34" charset="-120"/>
              </a:rPr>
              <a:t>池袋</a:t>
            </a:r>
            <a:endParaRPr lang="ja-JP" altLang="en-US" sz="1600" b="1" dirty="0">
              <a:latin typeface="微軟正黑體" panose="020B0604030504040204" pitchFamily="34" charset="-120"/>
              <a:ea typeface="微軟正黑體" panose="020B0604030504040204" pitchFamily="34" charset="-120"/>
            </a:endParaRPr>
          </a:p>
        </p:txBody>
      </p:sp>
      <p:sp>
        <p:nvSpPr>
          <p:cNvPr id="20" name="テキスト ボックス 37"/>
          <p:cNvSpPr txBox="1">
            <a:spLocks noChangeArrowheads="1"/>
          </p:cNvSpPr>
          <p:nvPr/>
        </p:nvSpPr>
        <p:spPr bwMode="auto">
          <a:xfrm>
            <a:off x="4283968" y="1988840"/>
            <a:ext cx="2000250" cy="339725"/>
          </a:xfrm>
          <a:prstGeom prst="rect">
            <a:avLst/>
          </a:prstGeom>
          <a:noFill/>
          <a:ln w="9525">
            <a:noFill/>
            <a:miter lim="800000"/>
            <a:headEnd/>
            <a:tailEnd/>
          </a:ln>
        </p:spPr>
        <p:txBody>
          <a:bodyPr>
            <a:spAutoFit/>
          </a:bodyPr>
          <a:lstStyle/>
          <a:p>
            <a:pPr algn="r"/>
            <a:r>
              <a:rPr lang="zh-TW" altLang="en-US" sz="1600" b="1" dirty="0">
                <a:latin typeface="微軟正黑體" panose="020B0604030504040204" pitchFamily="34" charset="-120"/>
                <a:ea typeface="微軟正黑體" panose="020B0604030504040204" pitchFamily="34" charset="-120"/>
              </a:rPr>
              <a:t>上野</a:t>
            </a:r>
            <a:endParaRPr lang="ja-JP" altLang="en-US" sz="1600" b="1" dirty="0">
              <a:latin typeface="微軟正黑體" panose="020B0604030504040204" pitchFamily="34" charset="-120"/>
              <a:ea typeface="微軟正黑體" panose="020B0604030504040204" pitchFamily="34" charset="-120"/>
            </a:endParaRPr>
          </a:p>
        </p:txBody>
      </p:sp>
      <p:sp>
        <p:nvSpPr>
          <p:cNvPr id="21" name="テキスト ボックス 38"/>
          <p:cNvSpPr txBox="1">
            <a:spLocks noChangeArrowheads="1"/>
          </p:cNvSpPr>
          <p:nvPr/>
        </p:nvSpPr>
        <p:spPr bwMode="auto">
          <a:xfrm>
            <a:off x="5176143" y="2789105"/>
            <a:ext cx="2000250" cy="338138"/>
          </a:xfrm>
          <a:prstGeom prst="rect">
            <a:avLst/>
          </a:prstGeom>
          <a:noFill/>
          <a:ln w="9525">
            <a:noFill/>
            <a:miter lim="800000"/>
            <a:headEnd/>
            <a:tailEnd/>
          </a:ln>
        </p:spPr>
        <p:txBody>
          <a:bodyPr>
            <a:spAutoFit/>
          </a:bodyPr>
          <a:lstStyle/>
          <a:p>
            <a:pPr algn="r"/>
            <a:r>
              <a:rPr lang="zh-TW" altLang="en-US" sz="1600" b="1" dirty="0">
                <a:latin typeface="微軟正黑體" panose="020B0604030504040204" pitchFamily="34" charset="-120"/>
                <a:ea typeface="微軟正黑體" panose="020B0604030504040204" pitchFamily="34" charset="-120"/>
              </a:rPr>
              <a:t>秋葉原</a:t>
            </a:r>
            <a:endParaRPr lang="ja-JP" altLang="en-US" sz="1600" b="1" dirty="0">
              <a:latin typeface="微軟正黑體" panose="020B0604030504040204" pitchFamily="34" charset="-120"/>
              <a:ea typeface="微軟正黑體" panose="020B0604030504040204" pitchFamily="34" charset="-120"/>
            </a:endParaRPr>
          </a:p>
        </p:txBody>
      </p:sp>
      <p:sp>
        <p:nvSpPr>
          <p:cNvPr id="22" name="テキスト ボックス 33"/>
          <p:cNvSpPr txBox="1">
            <a:spLocks noChangeArrowheads="1"/>
          </p:cNvSpPr>
          <p:nvPr/>
        </p:nvSpPr>
        <p:spPr bwMode="auto">
          <a:xfrm>
            <a:off x="4998677" y="4540418"/>
            <a:ext cx="2000250" cy="338137"/>
          </a:xfrm>
          <a:prstGeom prst="rect">
            <a:avLst/>
          </a:prstGeom>
          <a:noFill/>
          <a:ln w="9525">
            <a:noFill/>
            <a:miter lim="800000"/>
            <a:headEnd/>
            <a:tailEnd/>
          </a:ln>
        </p:spPr>
        <p:txBody>
          <a:bodyPr>
            <a:spAutoFit/>
          </a:bodyPr>
          <a:lstStyle/>
          <a:p>
            <a:pPr algn="r"/>
            <a:r>
              <a:rPr lang="zh-TW" altLang="en-US" sz="1600" b="1" dirty="0" smtClean="0">
                <a:latin typeface="微軟正黑體" panose="020B0604030504040204" pitchFamily="34" charset="-120"/>
                <a:ea typeface="微軟正黑體" panose="020B0604030504040204" pitchFamily="34" charset="-120"/>
              </a:rPr>
              <a:t>東京</a:t>
            </a:r>
            <a:endParaRPr lang="ja-JP" altLang="en-US" sz="1600" b="1" dirty="0">
              <a:latin typeface="微軟正黑體" panose="020B0604030504040204" pitchFamily="34" charset="-120"/>
              <a:ea typeface="微軟正黑體" panose="020B0604030504040204" pitchFamily="34" charset="-120"/>
            </a:endParaRPr>
          </a:p>
        </p:txBody>
      </p:sp>
      <p:pic>
        <p:nvPicPr>
          <p:cNvPr id="20482" name="Picture 2" descr="https://encrypted-tbn1.gstatic.com/images?q=tbn:ANd9GcRqjXxK11beramGvLTV6dR6U_ZEkjXyKE5G4A9-qQIfDX1o3bb6P5U4WoFX">
            <a:hlinkClick r:id="rId4"/>
          </p:cNvPr>
          <p:cNvPicPr>
            <a:picLocks noChangeAspect="1" noChangeArrowheads="1"/>
          </p:cNvPicPr>
          <p:nvPr/>
        </p:nvPicPr>
        <p:blipFill>
          <a:blip r:embed="rId5" cstate="print"/>
          <a:srcRect/>
          <a:stretch>
            <a:fillRect/>
          </a:stretch>
        </p:blipFill>
        <p:spPr bwMode="auto">
          <a:xfrm>
            <a:off x="6496206" y="751074"/>
            <a:ext cx="1034015" cy="1551024"/>
          </a:xfrm>
          <a:prstGeom prst="rect">
            <a:avLst/>
          </a:prstGeom>
          <a:ln>
            <a:noFill/>
          </a:ln>
          <a:effectLst>
            <a:outerShdw blurRad="190500" algn="tl" rotWithShape="0">
              <a:srgbClr val="000000">
                <a:alpha val="70000"/>
              </a:srgbClr>
            </a:outerShdw>
          </a:effectLst>
        </p:spPr>
      </p:pic>
      <p:pic>
        <p:nvPicPr>
          <p:cNvPr id="20486" name="Picture 6" descr="https://encrypted-tbn2.gstatic.com/images?q=tbn:ANd9GcStIjNt4ANvv46b7nCyVlPOo77HgmIVGO0a8GX_dAdDswQm6mmedzYbu8Py">
            <a:hlinkClick r:id="rId6"/>
          </p:cNvPr>
          <p:cNvPicPr>
            <a:picLocks noChangeAspect="1" noChangeArrowheads="1"/>
          </p:cNvPicPr>
          <p:nvPr/>
        </p:nvPicPr>
        <p:blipFill>
          <a:blip r:embed="rId7" cstate="print"/>
          <a:srcRect/>
          <a:stretch>
            <a:fillRect/>
          </a:stretch>
        </p:blipFill>
        <p:spPr bwMode="auto">
          <a:xfrm>
            <a:off x="1516942" y="5077656"/>
            <a:ext cx="1151944" cy="1528089"/>
          </a:xfrm>
          <a:prstGeom prst="rect">
            <a:avLst/>
          </a:prstGeom>
          <a:ln>
            <a:noFill/>
          </a:ln>
          <a:effectLst>
            <a:outerShdw blurRad="190500" algn="tl" rotWithShape="0">
              <a:srgbClr val="000000">
                <a:alpha val="70000"/>
              </a:srgbClr>
            </a:outerShdw>
          </a:effectLst>
        </p:spPr>
      </p:pic>
      <p:pic>
        <p:nvPicPr>
          <p:cNvPr id="296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791" y="3203861"/>
            <a:ext cx="1921907" cy="12828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descr="https://encrypted-tbn3.gstatic.com/images?q=tbn:ANd9GcRWT6M7bfVDv7_--yNQPUzStN_dT6etgcOZZIz0ekuFDE_lzRKcba4BfAk">
            <a:hlinkClick r:id="rId9"/>
          </p:cNvPr>
          <p:cNvPicPr>
            <a:picLocks noChangeAspect="1" noChangeArrowheads="1"/>
          </p:cNvPicPr>
          <p:nvPr/>
        </p:nvPicPr>
        <p:blipFill>
          <a:blip r:embed="rId10" cstate="print"/>
          <a:srcRect/>
          <a:stretch>
            <a:fillRect/>
          </a:stretch>
        </p:blipFill>
        <p:spPr bwMode="auto">
          <a:xfrm>
            <a:off x="6443033" y="5027850"/>
            <a:ext cx="2002774" cy="1339985"/>
          </a:xfrm>
          <a:prstGeom prst="rect">
            <a:avLst/>
          </a:prstGeom>
          <a:ln>
            <a:noFill/>
          </a:ln>
          <a:effectLst>
            <a:outerShdw blurRad="190500" algn="tl" rotWithShape="0">
              <a:srgbClr val="000000">
                <a:alpha val="70000"/>
              </a:srgbClr>
            </a:outerShdw>
          </a:effectLst>
        </p:spPr>
      </p:pic>
      <p:pic>
        <p:nvPicPr>
          <p:cNvPr id="3" name="Picture 2" descr="a19744e268754fb0148b017647355b7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3342" y="3120574"/>
            <a:ext cx="1861146" cy="11725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9" name="グループ化 8"/>
          <p:cNvGrpSpPr/>
          <p:nvPr/>
        </p:nvGrpSpPr>
        <p:grpSpPr>
          <a:xfrm>
            <a:off x="2971724" y="2357254"/>
            <a:ext cx="2483331" cy="954107"/>
            <a:chOff x="7834793" y="2501280"/>
            <a:chExt cx="2483331" cy="954107"/>
          </a:xfrm>
        </p:grpSpPr>
        <p:sp>
          <p:nvSpPr>
            <p:cNvPr id="33" name="円/楕円 29"/>
            <p:cNvSpPr>
              <a:spLocks noChangeArrowheads="1"/>
            </p:cNvSpPr>
            <p:nvPr/>
          </p:nvSpPr>
          <p:spPr bwMode="auto">
            <a:xfrm>
              <a:off x="7834793" y="2645296"/>
              <a:ext cx="215900" cy="215900"/>
            </a:xfrm>
            <a:prstGeom prst="ellipse">
              <a:avLst/>
            </a:prstGeom>
            <a:solidFill>
              <a:srgbClr val="C00000"/>
            </a:solidFill>
            <a:ln w="9525" algn="ctr">
              <a:noFill/>
              <a:round/>
              <a:headEnd/>
              <a:tailEnd type="arrow" w="med" len="med"/>
            </a:ln>
          </p:spPr>
          <p:txBody>
            <a:bodyPr anchor="ctr"/>
            <a:lstStyle/>
            <a:p>
              <a:pPr algn="ctr"/>
              <a:endParaRPr lang="ja-JP" altLang="en-US"/>
            </a:p>
          </p:txBody>
        </p:sp>
        <p:sp>
          <p:nvSpPr>
            <p:cNvPr id="34" name="テキスト ボックス 33"/>
            <p:cNvSpPr txBox="1"/>
            <p:nvPr/>
          </p:nvSpPr>
          <p:spPr>
            <a:xfrm>
              <a:off x="8482741" y="2501280"/>
              <a:ext cx="1835383" cy="954107"/>
            </a:xfrm>
            <a:prstGeom prst="rect">
              <a:avLst/>
            </a:prstGeom>
            <a:noFill/>
          </p:spPr>
          <p:txBody>
            <a:bodyPr wrap="square" rtlCol="0">
              <a:spAutoFit/>
            </a:bodyPr>
            <a:lstStyle/>
            <a:p>
              <a:pPr algn="ctr"/>
              <a:r>
                <a:rPr kumimoji="1" lang="zh-TW" altLang="en-US" sz="2800" b="1" dirty="0" smtClean="0">
                  <a:solidFill>
                    <a:srgbClr val="C00000"/>
                  </a:solidFill>
                  <a:latin typeface="微軟正黑體" panose="020B0604030504040204" pitchFamily="34" charset="-120"/>
                  <a:ea typeface="微軟正黑體" panose="020B0604030504040204" pitchFamily="34" charset="-120"/>
                </a:rPr>
                <a:t>早稻田</a:t>
              </a:r>
              <a:r>
                <a:rPr kumimoji="1" lang="en-US" altLang="zh-TW" sz="2800" b="1" dirty="0" smtClean="0">
                  <a:solidFill>
                    <a:srgbClr val="C00000"/>
                  </a:solidFill>
                  <a:ea typeface="DFKai-SB" pitchFamily="65" charset="-120"/>
                </a:rPr>
                <a:t>WASEDA</a:t>
              </a:r>
              <a:endParaRPr kumimoji="1" lang="ja-JP" altLang="en-US" sz="2800" b="1" dirty="0">
                <a:solidFill>
                  <a:srgbClr val="C00000"/>
                </a:solidFill>
                <a:ea typeface="DFKai-SB" pitchFamily="65" charset="-120"/>
              </a:endParaRPr>
            </a:p>
          </p:txBody>
        </p:sp>
      </p:grpSp>
      <p:pic>
        <p:nvPicPr>
          <p:cNvPr id="30" name="図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496" y="865846"/>
            <a:ext cx="1713729" cy="1713729"/>
          </a:xfrm>
          <a:prstGeom prst="rect">
            <a:avLst/>
          </a:prstGeom>
        </p:spPr>
      </p:pic>
      <p:cxnSp>
        <p:nvCxnSpPr>
          <p:cNvPr id="31" name="直線コネクタ 3"/>
          <p:cNvCxnSpPr/>
          <p:nvPr/>
        </p:nvCxnSpPr>
        <p:spPr>
          <a:xfrm flipV="1">
            <a:off x="1115616" y="1869704"/>
            <a:ext cx="340511" cy="191144"/>
          </a:xfrm>
          <a:prstGeom prst="line">
            <a:avLst/>
          </a:prstGeom>
          <a:ln>
            <a:solidFill>
              <a:srgbClr val="B70D21"/>
            </a:solidFill>
          </a:ln>
        </p:spPr>
        <p:style>
          <a:lnRef idx="1">
            <a:schemeClr val="accent1"/>
          </a:lnRef>
          <a:fillRef idx="0">
            <a:schemeClr val="accent1"/>
          </a:fillRef>
          <a:effectRef idx="0">
            <a:schemeClr val="accent1"/>
          </a:effectRef>
          <a:fontRef idx="minor">
            <a:schemeClr val="tx1"/>
          </a:fontRef>
        </p:style>
      </p:cxnSp>
      <p:sp>
        <p:nvSpPr>
          <p:cNvPr id="35" name="コンテンツ プレースホルダ 2"/>
          <p:cNvSpPr txBox="1">
            <a:spLocks/>
          </p:cNvSpPr>
          <p:nvPr/>
        </p:nvSpPr>
        <p:spPr bwMode="auto">
          <a:xfrm>
            <a:off x="1440700" y="1566364"/>
            <a:ext cx="1447068" cy="32049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en-US" altLang="ja-JP" sz="1600" b="1" dirty="0" smtClean="0">
                <a:solidFill>
                  <a:srgbClr val="A50B30"/>
                </a:solidFill>
              </a:rPr>
              <a:t>TOKYO </a:t>
            </a:r>
            <a:r>
              <a:rPr lang="zh-TW" altLang="en-US" sz="1600" b="1" dirty="0" smtClean="0">
                <a:solidFill>
                  <a:srgbClr val="A50B30"/>
                </a:solidFill>
                <a:latin typeface="微軟正黑體" panose="020B0604030504040204" pitchFamily="34" charset="-120"/>
                <a:ea typeface="微軟正黑體" panose="020B0604030504040204" pitchFamily="34" charset="-120"/>
              </a:rPr>
              <a:t>東京</a:t>
            </a:r>
            <a:endParaRPr lang="en-US" altLang="ja-JP" sz="1600" b="1" dirty="0" smtClean="0">
              <a:solidFill>
                <a:srgbClr val="A50B30"/>
              </a:solidFill>
              <a:latin typeface="微軟正黑體" panose="020B0604030504040204" pitchFamily="34" charset="-120"/>
              <a:ea typeface="微軟正黑體" panose="020B0604030504040204" pitchFamily="34" charset="-120"/>
            </a:endParaRPr>
          </a:p>
        </p:txBody>
      </p:sp>
      <p:pic>
        <p:nvPicPr>
          <p:cNvPr id="39" name="圖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30956" y="3238111"/>
            <a:ext cx="2737879" cy="154005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w463843\AppData\Local\Microsoft\Windows\Temporary Internet Files\Content.IE5\2K6VO0PJ\MC9000885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96752"/>
            <a:ext cx="9144000" cy="56590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0"/>
          <p:cNvSpPr txBox="1">
            <a:spLocks noChangeArrowheads="1"/>
          </p:cNvSpPr>
          <p:nvPr/>
        </p:nvSpPr>
        <p:spPr bwMode="auto">
          <a:xfrm>
            <a:off x="2699792" y="4077072"/>
            <a:ext cx="6696744" cy="1754326"/>
          </a:xfrm>
          <a:prstGeom prst="rect">
            <a:avLst/>
          </a:prstGeom>
          <a:noFill/>
          <a:ln w="9525" algn="ctr">
            <a:noFill/>
            <a:miter lim="800000"/>
            <a:headEnd/>
            <a:tailEnd/>
          </a:ln>
        </p:spPr>
        <p:txBody>
          <a:bodyPr wrap="square">
            <a:spAutoFit/>
          </a:bodyPr>
          <a:lstStyle/>
          <a:p>
            <a:pPr marL="342900" indent="-342900">
              <a:spcBef>
                <a:spcPct val="50000"/>
              </a:spcBef>
            </a:pPr>
            <a:r>
              <a:rPr lang="en-US" altLang="ja-JP"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ja-JP" sz="2000"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Science </a:t>
            </a:r>
            <a:r>
              <a:rPr lang="en-US" altLang="ja-JP"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&amp; Engineering</a:t>
            </a:r>
            <a:r>
              <a:rPr lang="ja-JP"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ja-JP" altLang="en-US" sz="2000"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理科</a:t>
            </a:r>
            <a:endParaRPr lang="en-US" altLang="zh-TW" sz="2000" b="1" dirty="0" smtClean="0">
              <a:latin typeface="微軟正黑體" panose="020B0604030504040204" pitchFamily="34" charset="-120"/>
              <a:ea typeface="微軟正黑體" panose="020B0604030504040204" pitchFamily="34" charset="-120"/>
            </a:endParaRPr>
          </a:p>
          <a:p>
            <a:pPr marL="342900" indent="-342900">
              <a:spcBef>
                <a:spcPct val="50000"/>
              </a:spcBef>
            </a:pPr>
            <a:r>
              <a:rPr lang="zh-CN" altLang="en-US" sz="2000" b="1" dirty="0" smtClean="0">
                <a:latin typeface="微軟正黑體" panose="020B0604030504040204" pitchFamily="34" charset="-120"/>
                <a:ea typeface="微軟正黑體" panose="020B0604030504040204" pitchFamily="34" charset="-120"/>
              </a:rPr>
              <a:t> </a:t>
            </a:r>
            <a:r>
              <a:rPr lang="ja-JP" altLang="en-US" sz="2000" b="1" dirty="0" smtClean="0">
                <a:latin typeface="微軟正黑體" panose="020B0604030504040204" pitchFamily="34" charset="-120"/>
                <a:ea typeface="微軟正黑體" panose="020B0604030504040204" pitchFamily="34" charset="-120"/>
              </a:rPr>
              <a:t>　</a:t>
            </a:r>
            <a:r>
              <a:rPr lang="zh-CN" altLang="en-US" sz="2000"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基幹理工學部</a:t>
            </a:r>
            <a:r>
              <a:rPr lang="zh-CN" altLang="en-US" b="1" dirty="0" smtClean="0">
                <a:latin typeface="微軟正黑體" panose="020B0604030504040204" pitchFamily="34" charset="-120"/>
                <a:ea typeface="微軟正黑體" panose="020B0604030504040204" pitchFamily="34" charset="-120"/>
              </a:rPr>
              <a:t> </a:t>
            </a:r>
            <a:r>
              <a:rPr lang="en-US" altLang="ja-JP" dirty="0">
                <a:latin typeface="微軟正黑體" panose="020B0604030504040204" pitchFamily="34" charset="-120"/>
                <a:ea typeface="微軟正黑體" panose="020B0604030504040204" pitchFamily="34" charset="-120"/>
              </a:rPr>
              <a:t>Fundamental S&amp;E</a:t>
            </a:r>
            <a:endParaRPr lang="zh-TW" altLang="en-US" dirty="0">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latin typeface="微軟正黑體" panose="020B0604030504040204" pitchFamily="34" charset="-120"/>
                <a:ea typeface="微軟正黑體" panose="020B0604030504040204" pitchFamily="34" charset="-120"/>
              </a:rPr>
              <a:t> </a:t>
            </a:r>
            <a:r>
              <a:rPr lang="ja-JP" altLang="en-US" b="1" dirty="0" smtClean="0">
                <a:latin typeface="微軟正黑體" panose="020B0604030504040204" pitchFamily="34" charset="-120"/>
                <a:ea typeface="微軟正黑體" panose="020B0604030504040204" pitchFamily="34" charset="-120"/>
              </a:rPr>
              <a:t>　</a:t>
            </a:r>
            <a:r>
              <a:rPr lang="zh-CN" altLang="en-US"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創造理工學部</a:t>
            </a:r>
            <a:r>
              <a:rPr lang="zh-CN" altLang="en-US" b="1" dirty="0" smtClean="0">
                <a:latin typeface="微軟正黑體" panose="020B0604030504040204" pitchFamily="34" charset="-120"/>
                <a:ea typeface="微軟正黑體" panose="020B0604030504040204" pitchFamily="34" charset="-120"/>
              </a:rPr>
              <a:t> </a:t>
            </a:r>
            <a:r>
              <a:rPr lang="en-US" altLang="ja-JP" dirty="0">
                <a:latin typeface="微軟正黑體" panose="020B0604030504040204" pitchFamily="34" charset="-120"/>
                <a:ea typeface="微軟正黑體" panose="020B0604030504040204" pitchFamily="34" charset="-120"/>
              </a:rPr>
              <a:t>Creative S&amp;E</a:t>
            </a:r>
            <a:endParaRPr lang="zh-TW" altLang="en-US" dirty="0">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latin typeface="微軟正黑體" panose="020B0604030504040204" pitchFamily="34" charset="-120"/>
                <a:ea typeface="微軟正黑體" panose="020B0604030504040204" pitchFamily="34" charset="-120"/>
              </a:rPr>
              <a:t> </a:t>
            </a:r>
            <a:r>
              <a:rPr lang="ja-JP" altLang="en-US" b="1" dirty="0" smtClean="0">
                <a:latin typeface="微軟正黑體" panose="020B0604030504040204" pitchFamily="34" charset="-120"/>
                <a:ea typeface="微軟正黑體" panose="020B0604030504040204" pitchFamily="34" charset="-120"/>
              </a:rPr>
              <a:t>　</a:t>
            </a:r>
            <a:r>
              <a:rPr lang="zh-CN" altLang="en-US"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先進理工學部</a:t>
            </a:r>
            <a:r>
              <a:rPr lang="zh-CN" altLang="en-US" b="1" dirty="0" smtClean="0">
                <a:latin typeface="微軟正黑體" panose="020B0604030504040204" pitchFamily="34" charset="-120"/>
                <a:ea typeface="微軟正黑體" panose="020B0604030504040204" pitchFamily="34" charset="-120"/>
              </a:rPr>
              <a:t> </a:t>
            </a:r>
            <a:r>
              <a:rPr lang="en-US" altLang="ja-JP" dirty="0">
                <a:latin typeface="微軟正黑體" panose="020B0604030504040204" pitchFamily="34" charset="-120"/>
                <a:ea typeface="微軟正黑體" panose="020B0604030504040204" pitchFamily="34" charset="-120"/>
              </a:rPr>
              <a:t>Advanced S&amp;E</a:t>
            </a:r>
            <a:endParaRPr lang="en-US" altLang="zh-TW" dirty="0">
              <a:latin typeface="微軟正黑體" panose="020B0604030504040204" pitchFamily="34" charset="-120"/>
              <a:ea typeface="微軟正黑體" panose="020B0604030504040204" pitchFamily="34" charset="-120"/>
            </a:endParaRPr>
          </a:p>
        </p:txBody>
      </p:sp>
      <p:sp>
        <p:nvSpPr>
          <p:cNvPr id="13" name="Rectangle 2"/>
          <p:cNvSpPr>
            <a:spLocks noChangeArrowheads="1"/>
          </p:cNvSpPr>
          <p:nvPr/>
        </p:nvSpPr>
        <p:spPr bwMode="auto">
          <a:xfrm>
            <a:off x="1115616" y="921367"/>
            <a:ext cx="8136904" cy="468598"/>
          </a:xfrm>
          <a:prstGeom prst="rect">
            <a:avLst/>
          </a:prstGeom>
          <a:noFill/>
          <a:ln w="9525">
            <a:noFill/>
            <a:miter lim="800000"/>
            <a:headEnd/>
            <a:tailEnd/>
          </a:ln>
        </p:spPr>
        <p:txBody>
          <a:bodyPr wrap="none" anchor="ctr"/>
          <a:lstStyle/>
          <a:p>
            <a:pPr algn="ctr"/>
            <a:r>
              <a:rPr lang="zh-TW" altLang="en-US" sz="2400" b="1" dirty="0" smtClean="0">
                <a:latin typeface="微軟正黑體" panose="020B0604030504040204" pitchFamily="34" charset="-120"/>
                <a:ea typeface="微軟正黑體" panose="020B0604030504040204" pitchFamily="34" charset="-120"/>
              </a:rPr>
              <a:t>全英語教學的學部   </a:t>
            </a:r>
            <a:r>
              <a:rPr lang="en-US" altLang="zh-CN" b="1" dirty="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報考</a:t>
            </a:r>
            <a:r>
              <a:rPr lang="zh-TW" altLang="en-US" b="1" dirty="0">
                <a:latin typeface="微軟正黑體" panose="020B0604030504040204" pitchFamily="34" charset="-120"/>
                <a:ea typeface="微軟正黑體" panose="020B0604030504040204" pitchFamily="34" charset="-120"/>
              </a:rPr>
              <a:t>時無日語</a:t>
            </a:r>
            <a:r>
              <a:rPr lang="zh-TW" altLang="en-US" b="1" dirty="0" smtClean="0">
                <a:latin typeface="微軟正黑體" panose="020B0604030504040204" pitchFamily="34" charset="-120"/>
                <a:ea typeface="微軟正黑體" panose="020B0604030504040204" pitchFamily="34" charset="-120"/>
              </a:rPr>
              <a:t>要求</a:t>
            </a:r>
            <a:r>
              <a:rPr lang="en-US" altLang="zh-CN" b="1" dirty="0" smtClean="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algn="ctr"/>
            <a:r>
              <a:rPr lang="en-US" altLang="ja-JP" sz="1600" b="1" dirty="0" smtClean="0">
                <a:latin typeface="微軟正黑體" panose="020B0604030504040204" pitchFamily="34" charset="-120"/>
                <a:ea typeface="微軟正黑體" panose="020B0604030504040204" pitchFamily="34" charset="-120"/>
              </a:rPr>
              <a:t>English </a:t>
            </a:r>
            <a:r>
              <a:rPr lang="en-US" altLang="ja-JP" sz="1600" b="1" dirty="0">
                <a:latin typeface="微軟正黑體" panose="020B0604030504040204" pitchFamily="34" charset="-120"/>
                <a:ea typeface="微軟正黑體" panose="020B0604030504040204" pitchFamily="34" charset="-120"/>
              </a:rPr>
              <a:t>based-curriculum </a:t>
            </a:r>
            <a:r>
              <a:rPr lang="en-US" altLang="ja-JP" sz="1600" b="1" dirty="0" smtClean="0">
                <a:latin typeface="微軟正黑體" panose="020B0604030504040204" pitchFamily="34" charset="-120"/>
                <a:ea typeface="微軟正黑體" panose="020B0604030504040204" pitchFamily="34" charset="-120"/>
              </a:rPr>
              <a:t>schools</a:t>
            </a:r>
            <a:r>
              <a:rPr lang="zh-CN" altLang="en-US" sz="1600" b="1" dirty="0" smtClean="0">
                <a:latin typeface="微軟正黑體" panose="020B0604030504040204" pitchFamily="34" charset="-120"/>
                <a:ea typeface="微軟正黑體" panose="020B0604030504040204" pitchFamily="34" charset="-120"/>
              </a:rPr>
              <a:t> </a:t>
            </a:r>
            <a:r>
              <a:rPr lang="en-US" altLang="ja-JP" sz="1600" b="1" dirty="0" smtClean="0">
                <a:latin typeface="微軟正黑體" panose="020B0604030504040204" pitchFamily="34" charset="-120"/>
                <a:ea typeface="微軟正黑體" panose="020B0604030504040204" pitchFamily="34" charset="-120"/>
              </a:rPr>
              <a:t>(</a:t>
            </a:r>
            <a:r>
              <a:rPr lang="en-US" altLang="ja-JP" sz="1600" b="1" dirty="0">
                <a:latin typeface="微軟正黑體" panose="020B0604030504040204" pitchFamily="34" charset="-120"/>
                <a:ea typeface="微軟正黑體" panose="020B0604030504040204" pitchFamily="34" charset="-120"/>
              </a:rPr>
              <a:t>for undergraduates : 4-year program</a:t>
            </a:r>
            <a:r>
              <a:rPr lang="en-US" altLang="ja-JP" sz="1600" b="1" dirty="0" smtClean="0">
                <a:latin typeface="微軟正黑體" panose="020B0604030504040204" pitchFamily="34" charset="-120"/>
                <a:ea typeface="微軟正黑體" panose="020B0604030504040204" pitchFamily="34" charset="-120"/>
              </a:rPr>
              <a:t>)</a:t>
            </a:r>
          </a:p>
          <a:p>
            <a:pPr algn="ctr"/>
            <a:endParaRPr lang="en-US" altLang="ja-JP" sz="4000" b="1" dirty="0" smtClean="0">
              <a:latin typeface="微軟正黑體" panose="020B0604030504040204" pitchFamily="34" charset="-120"/>
              <a:ea typeface="微軟正黑體" panose="020B0604030504040204" pitchFamily="34" charset="-120"/>
            </a:endParaRPr>
          </a:p>
        </p:txBody>
      </p:sp>
      <p:sp>
        <p:nvSpPr>
          <p:cNvPr id="8" name="Text Box 10"/>
          <p:cNvSpPr txBox="1">
            <a:spLocks noChangeArrowheads="1"/>
          </p:cNvSpPr>
          <p:nvPr/>
        </p:nvSpPr>
        <p:spPr bwMode="auto">
          <a:xfrm>
            <a:off x="1979712" y="1801267"/>
            <a:ext cx="6696744" cy="2616101"/>
          </a:xfrm>
          <a:prstGeom prst="rect">
            <a:avLst/>
          </a:prstGeom>
          <a:noFill/>
          <a:ln w="9525" algn="ctr">
            <a:noFill/>
            <a:miter lim="800000"/>
            <a:headEnd/>
            <a:tailEnd/>
          </a:ln>
        </p:spPr>
        <p:txBody>
          <a:bodyPr wrap="square">
            <a:spAutoFit/>
          </a:bodyPr>
          <a:lstStyle/>
          <a:p>
            <a:pPr marL="342900" indent="-342900">
              <a:spcBef>
                <a:spcPct val="50000"/>
              </a:spcBef>
            </a:pPr>
            <a:r>
              <a:rPr lang="en-US" altLang="ja-JP" sz="2000"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Arts </a:t>
            </a:r>
            <a:r>
              <a:rPr lang="en-US" altLang="ja-JP"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&amp; </a:t>
            </a:r>
            <a:r>
              <a:rPr lang="en-US" altLang="ja-JP" sz="2000"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Humanities</a:t>
            </a:r>
            <a:r>
              <a:rPr lang="ja-JP" altLang="en-US" sz="2000"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／文科</a:t>
            </a:r>
            <a:endParaRPr lang="en-US" altLang="ja-JP" sz="2000"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政治經濟學部 </a:t>
            </a:r>
            <a:r>
              <a:rPr lang="ja-JP" altLang="en-US" b="1" dirty="0" smtClean="0">
                <a:latin typeface="微軟正黑體" panose="020B0604030504040204" pitchFamily="34" charset="-120"/>
                <a:ea typeface="微軟正黑體" panose="020B0604030504040204" pitchFamily="34" charset="-120"/>
              </a:rPr>
              <a:t> </a:t>
            </a:r>
            <a:r>
              <a:rPr lang="en-US" altLang="ja-JP" dirty="0" smtClean="0">
                <a:latin typeface="微軟正黑體" panose="020B0604030504040204" pitchFamily="34" charset="-120"/>
                <a:ea typeface="微軟正黑體" panose="020B0604030504040204" pitchFamily="34" charset="-120"/>
              </a:rPr>
              <a:t>Political Science &amp; Economics </a:t>
            </a:r>
            <a:r>
              <a:rPr lang="ja-JP" altLang="en-US" b="1" dirty="0" smtClean="0">
                <a:latin typeface="微軟正黑體" panose="020B0604030504040204" pitchFamily="34" charset="-120"/>
                <a:ea typeface="微軟正黑體" panose="020B0604030504040204" pitchFamily="34" charset="-120"/>
              </a:rPr>
              <a:t>　</a:t>
            </a:r>
            <a:r>
              <a:rPr lang="zh-CN" altLang="en-US" b="1" dirty="0" smtClean="0">
                <a:latin typeface="微軟正黑體" panose="020B0604030504040204" pitchFamily="34" charset="-120"/>
                <a:ea typeface="微軟正黑體" panose="020B0604030504040204" pitchFamily="34" charset="-120"/>
              </a:rPr>
              <a:t> </a:t>
            </a:r>
            <a:r>
              <a:rPr lang="ja-JP" altLang="en-US" b="1" dirty="0" smtClean="0">
                <a:latin typeface="微軟正黑體" panose="020B0604030504040204" pitchFamily="34" charset="-120"/>
                <a:ea typeface="微軟正黑體" panose="020B0604030504040204" pitchFamily="34" charset="-120"/>
              </a:rPr>
              <a:t>　</a:t>
            </a:r>
            <a:endParaRPr lang="en-US" altLang="ja-JP" b="1" dirty="0" smtClean="0">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latin typeface="微軟正黑體" panose="020B0604030504040204" pitchFamily="34" charset="-120"/>
                <a:ea typeface="微軟正黑體" panose="020B0604030504040204" pitchFamily="34" charset="-120"/>
              </a:rPr>
              <a:t> 國際教養學部</a:t>
            </a:r>
            <a:r>
              <a:rPr lang="zh-TW" altLang="en-US" b="1" dirty="0" smtClean="0">
                <a:latin typeface="微軟正黑體" panose="020B0604030504040204" pitchFamily="34" charset="-120"/>
                <a:ea typeface="微軟正黑體" panose="020B0604030504040204" pitchFamily="34" charset="-120"/>
              </a:rPr>
              <a:t>  </a:t>
            </a:r>
            <a:r>
              <a:rPr lang="en-US" altLang="ja-JP" dirty="0" smtClean="0">
                <a:latin typeface="微軟正黑體" panose="020B0604030504040204" pitchFamily="34" charset="-120"/>
                <a:ea typeface="微軟正黑體" panose="020B0604030504040204" pitchFamily="34" charset="-120"/>
              </a:rPr>
              <a:t>International </a:t>
            </a:r>
            <a:r>
              <a:rPr lang="en-US" altLang="ja-JP" dirty="0">
                <a:latin typeface="微軟正黑體" panose="020B0604030504040204" pitchFamily="34" charset="-120"/>
                <a:ea typeface="微軟正黑體" panose="020B0604030504040204" pitchFamily="34" charset="-120"/>
              </a:rPr>
              <a:t>Liberal </a:t>
            </a:r>
            <a:r>
              <a:rPr lang="en-US" altLang="ja-JP" dirty="0" smtClean="0">
                <a:latin typeface="微軟正黑體" panose="020B0604030504040204" pitchFamily="34" charset="-120"/>
                <a:ea typeface="微軟正黑體" panose="020B0604030504040204" pitchFamily="34" charset="-120"/>
              </a:rPr>
              <a:t>Studies</a:t>
            </a:r>
            <a:endParaRPr lang="en-US" altLang="zh-TW" b="1" dirty="0" smtClean="0">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社會科學部</a:t>
            </a:r>
            <a:r>
              <a:rPr lang="zh-CN" altLang="en-US" b="1" dirty="0" smtClean="0">
                <a:latin typeface="微軟正黑體" panose="020B0604030504040204" pitchFamily="34" charset="-120"/>
                <a:ea typeface="微軟正黑體" panose="020B0604030504040204" pitchFamily="34" charset="-120"/>
              </a:rPr>
              <a:t>    </a:t>
            </a:r>
            <a:r>
              <a:rPr lang="en-US" altLang="ja-JP" dirty="0" smtClean="0">
                <a:latin typeface="微軟正黑體" panose="020B0604030504040204" pitchFamily="34" charset="-120"/>
                <a:ea typeface="微軟正黑體" panose="020B0604030504040204" pitchFamily="34" charset="-120"/>
              </a:rPr>
              <a:t>Social Sciences</a:t>
            </a:r>
          </a:p>
          <a:p>
            <a:pPr marL="342900" indent="-342900">
              <a:spcBef>
                <a:spcPct val="50000"/>
              </a:spcBef>
            </a:pPr>
            <a:r>
              <a:rPr lang="zh-CN" altLang="en-US" b="1" dirty="0" smtClean="0">
                <a:latin typeface="微軟正黑體" panose="020B0604030504040204" pitchFamily="34" charset="-120"/>
                <a:ea typeface="微軟正黑體" panose="020B0604030504040204" pitchFamily="34" charset="-120"/>
              </a:rPr>
              <a:t> 文化構想學部</a:t>
            </a:r>
            <a:r>
              <a:rPr lang="zh-CN" altLang="en-US" dirty="0" smtClean="0">
                <a:latin typeface="微軟正黑體" panose="020B0604030504040204" pitchFamily="34" charset="-120"/>
                <a:ea typeface="微軟正黑體" panose="020B0604030504040204" pitchFamily="34" charset="-120"/>
              </a:rPr>
              <a:t>    </a:t>
            </a:r>
            <a:r>
              <a:rPr lang="ja-JP" altLang="en-US" dirty="0" smtClean="0">
                <a:latin typeface="微軟正黑體" panose="020B0604030504040204" pitchFamily="34" charset="-120"/>
                <a:ea typeface="微軟正黑體" panose="020B0604030504040204" pitchFamily="34" charset="-120"/>
              </a:rPr>
              <a:t> </a:t>
            </a:r>
            <a:r>
              <a:rPr lang="en-US" altLang="ja-JP" dirty="0">
                <a:latin typeface="微軟正黑體" panose="020B0604030504040204" pitchFamily="34" charset="-120"/>
                <a:ea typeface="微軟正黑體" panose="020B0604030504040204" pitchFamily="34" charset="-120"/>
              </a:rPr>
              <a:t>Culture, Media &amp; Society</a:t>
            </a:r>
            <a:endParaRPr lang="ja-JP" altLang="en-US" dirty="0">
              <a:latin typeface="微軟正黑體" panose="020B0604030504040204" pitchFamily="34" charset="-120"/>
              <a:ea typeface="微軟正黑體" panose="020B0604030504040204" pitchFamily="34" charset="-120"/>
            </a:endParaRPr>
          </a:p>
          <a:p>
            <a:pPr marL="342900" indent="-342900">
              <a:spcBef>
                <a:spcPct val="50000"/>
              </a:spcBef>
            </a:pPr>
            <a:endParaRPr lang="en-US" altLang="ja-JP" sz="2000" dirty="0">
              <a:latin typeface="微軟正黑體" panose="020B0604030504040204" pitchFamily="34" charset="-120"/>
              <a:ea typeface="微軟正黑體" panose="020B0604030504040204" pitchFamily="34" charset="-120"/>
            </a:endParaRPr>
          </a:p>
        </p:txBody>
      </p:sp>
      <p:pic>
        <p:nvPicPr>
          <p:cNvPr id="135" name="図 1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386" y="4688079"/>
            <a:ext cx="469113" cy="469113"/>
          </a:xfrm>
          <a:prstGeom prst="rect">
            <a:avLst/>
          </a:prstGeom>
        </p:spPr>
      </p:pic>
      <p:pic>
        <p:nvPicPr>
          <p:cNvPr id="136" name="図 1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3386" y="5832354"/>
            <a:ext cx="476966" cy="476966"/>
          </a:xfrm>
          <a:prstGeom prst="rect">
            <a:avLst/>
          </a:prstGeom>
        </p:spPr>
      </p:pic>
      <p:pic>
        <p:nvPicPr>
          <p:cNvPr id="140" name="図 1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9706" y="2215393"/>
            <a:ext cx="469113" cy="466315"/>
          </a:xfrm>
          <a:prstGeom prst="rect">
            <a:avLst/>
          </a:prstGeom>
        </p:spPr>
      </p:pic>
      <p:pic>
        <p:nvPicPr>
          <p:cNvPr id="141" name="図 1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5875" y="3162017"/>
            <a:ext cx="474477" cy="473534"/>
          </a:xfrm>
          <a:prstGeom prst="rect">
            <a:avLst/>
          </a:prstGeom>
        </p:spPr>
      </p:pic>
      <p:pic>
        <p:nvPicPr>
          <p:cNvPr id="142" name="図 1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0043" y="2681708"/>
            <a:ext cx="480309" cy="480309"/>
          </a:xfrm>
          <a:prstGeom prst="rect">
            <a:avLst/>
          </a:prstGeom>
        </p:spPr>
      </p:pic>
      <p:pic>
        <p:nvPicPr>
          <p:cNvPr id="143" name="図 1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63386" y="5264780"/>
            <a:ext cx="470173" cy="468476"/>
          </a:xfrm>
          <a:prstGeom prst="rect">
            <a:avLst/>
          </a:prstGeom>
        </p:spPr>
      </p:pic>
      <p:pic>
        <p:nvPicPr>
          <p:cNvPr id="144" name="図 1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1790" y="3624524"/>
            <a:ext cx="468562" cy="468562"/>
          </a:xfrm>
          <a:prstGeom prst="rect">
            <a:avLst/>
          </a:prstGeom>
        </p:spPr>
      </p:pic>
    </p:spTree>
    <p:extLst>
      <p:ext uri="{BB962C8B-B14F-4D97-AF65-F5344CB8AC3E}">
        <p14:creationId xmlns:p14="http://schemas.microsoft.com/office/powerpoint/2010/main" val="1301215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4190"/>
            <a:ext cx="9144000" cy="6862190"/>
          </a:xfrm>
          <a:prstGeom prst="rect">
            <a:avLst/>
          </a:prstGeom>
          <a:noFill/>
          <a:ln w="9525">
            <a:noFill/>
            <a:miter lim="800000"/>
            <a:headEnd/>
            <a:tailEnd/>
          </a:ln>
        </p:spPr>
      </p:pic>
      <p:sp>
        <p:nvSpPr>
          <p:cNvPr id="16" name="テキスト ボックス 15"/>
          <p:cNvSpPr txBox="1"/>
          <p:nvPr/>
        </p:nvSpPr>
        <p:spPr>
          <a:xfrm>
            <a:off x="179512" y="3128518"/>
            <a:ext cx="8964488" cy="3729482"/>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nSpc>
                <a:spcPts val="7000"/>
              </a:lnSpc>
            </a:pPr>
            <a:r>
              <a:rPr kumimoji="1" lang="en-US" altLang="ja-JP" sz="80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S</a:t>
            </a:r>
            <a:r>
              <a:rPr kumimoji="1" lang="en-US" altLang="ja-JP" sz="54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chool of </a:t>
            </a:r>
          </a:p>
          <a:p>
            <a:pPr>
              <a:lnSpc>
                <a:spcPts val="7000"/>
              </a:lnSpc>
            </a:pPr>
            <a:r>
              <a:rPr kumimoji="1" lang="en-US" altLang="ja-JP" sz="80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I</a:t>
            </a:r>
            <a:r>
              <a:rPr kumimoji="1" lang="en-US" altLang="ja-JP" sz="54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nternational </a:t>
            </a:r>
          </a:p>
          <a:p>
            <a:pPr>
              <a:lnSpc>
                <a:spcPts val="7000"/>
              </a:lnSpc>
            </a:pPr>
            <a:r>
              <a:rPr kumimoji="1" lang="en-US" altLang="ja-JP" sz="80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L</a:t>
            </a:r>
            <a:r>
              <a:rPr kumimoji="1" lang="en-US" altLang="ja-JP" sz="54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iberal </a:t>
            </a:r>
          </a:p>
          <a:p>
            <a:pPr>
              <a:lnSpc>
                <a:spcPts val="7000"/>
              </a:lnSpc>
            </a:pPr>
            <a:r>
              <a:rPr kumimoji="1" lang="en-US" altLang="ja-JP" sz="80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S</a:t>
            </a:r>
            <a:r>
              <a:rPr kumimoji="1" lang="en-US" altLang="ja-JP" sz="54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tudies , Waseda University</a:t>
            </a:r>
            <a:endParaRPr kumimoji="1" lang="ja-JP" altLang="en-US" sz="5400"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p:txBody>
      </p:sp>
      <p:sp>
        <p:nvSpPr>
          <p:cNvPr id="3" name="スライド番号プレースホルダー 2"/>
          <p:cNvSpPr>
            <a:spLocks noGrp="1"/>
          </p:cNvSpPr>
          <p:nvPr>
            <p:ph type="sldNum" sz="quarter" idx="12"/>
          </p:nvPr>
        </p:nvSpPr>
        <p:spPr/>
        <p:txBody>
          <a:bodyPr/>
          <a:lstStyle/>
          <a:p>
            <a:pPr>
              <a:defRPr/>
            </a:pPr>
            <a:fld id="{03A43445-E37E-48E1-A650-49A5626E8C73}" type="slidenum">
              <a:rPr lang="en-US" altLang="ja-JP" smtClean="0"/>
              <a:pPr>
                <a:defRPr/>
              </a:pPr>
              <a:t>41</a:t>
            </a:fld>
            <a:endParaRPr lang="en-US" altLang="ja-JP" dirty="0"/>
          </a:p>
        </p:txBody>
      </p:sp>
      <p:sp>
        <p:nvSpPr>
          <p:cNvPr id="4" name="正方形/長方形 3"/>
          <p:cNvSpPr/>
          <p:nvPr/>
        </p:nvSpPr>
        <p:spPr>
          <a:xfrm>
            <a:off x="179512" y="1628800"/>
            <a:ext cx="4536504" cy="1446550"/>
          </a:xfrm>
          <a:prstGeom prst="rect">
            <a:avLst/>
          </a:prstGeom>
          <a:noFill/>
        </p:spPr>
        <p:txBody>
          <a:bodyPr wrap="square" lIns="91440" tIns="45720" rIns="91440" bIns="45720">
            <a:spAutoFit/>
          </a:bodyPr>
          <a:lstStyle/>
          <a:p>
            <a:r>
              <a:rPr lang="zh-TW" altLang="en-US" sz="4400" b="1" cap="none" spc="300" dirty="0" smtClean="0">
                <a:ln w="11430" cmpd="sng">
                  <a:noFill/>
                  <a:prstDash val="solid"/>
                  <a:miter lim="800000"/>
                </a:ln>
                <a:solidFill>
                  <a:srgbClr val="FF0000"/>
                </a:solidFill>
                <a:effectLst>
                  <a:glow rad="45500">
                    <a:schemeClr val="accent1">
                      <a:satMod val="220000"/>
                      <a:alpha val="35000"/>
                    </a:schemeClr>
                  </a:glow>
                </a:effectLst>
                <a:latin typeface="微軟正黑體" panose="020B0604030504040204" pitchFamily="34" charset="-120"/>
                <a:ea typeface="微軟正黑體" panose="020B0604030504040204" pitchFamily="34" charset="-120"/>
              </a:rPr>
              <a:t>早稻田大學</a:t>
            </a:r>
            <a:endParaRPr lang="en-US" altLang="zh-TW" sz="4400" b="1" cap="none" spc="300" dirty="0" smtClean="0">
              <a:ln w="11430" cmpd="sng">
                <a:noFill/>
                <a:prstDash val="solid"/>
                <a:miter lim="800000"/>
              </a:ln>
              <a:solidFill>
                <a:srgbClr val="FF0000"/>
              </a:solidFill>
              <a:effectLst>
                <a:glow rad="45500">
                  <a:schemeClr val="accent1">
                    <a:satMod val="220000"/>
                    <a:alpha val="35000"/>
                  </a:schemeClr>
                </a:glow>
              </a:effectLst>
              <a:latin typeface="微軟正黑體" panose="020B0604030504040204" pitchFamily="34" charset="-120"/>
              <a:ea typeface="微軟正黑體" panose="020B0604030504040204" pitchFamily="34" charset="-120"/>
            </a:endParaRPr>
          </a:p>
          <a:p>
            <a:r>
              <a:rPr lang="zh-CN" altLang="en-US" sz="4400" b="1" cap="none" spc="300" dirty="0" smtClean="0">
                <a:ln w="11430" cmpd="sng">
                  <a:noFill/>
                  <a:prstDash val="solid"/>
                  <a:miter lim="800000"/>
                </a:ln>
                <a:solidFill>
                  <a:srgbClr val="FF0000"/>
                </a:solidFill>
                <a:effectLst>
                  <a:glow rad="45500">
                    <a:schemeClr val="accent1">
                      <a:satMod val="220000"/>
                      <a:alpha val="35000"/>
                    </a:schemeClr>
                  </a:glow>
                </a:effectLst>
                <a:latin typeface="微軟正黑體" panose="020B0604030504040204" pitchFamily="34" charset="-120"/>
                <a:ea typeface="微軟正黑體" panose="020B0604030504040204" pitchFamily="34" charset="-120"/>
              </a:rPr>
              <a:t>國際教養學部</a:t>
            </a:r>
            <a:endParaRPr lang="ja-JP" altLang="en-US" sz="4400" b="1" cap="none" spc="300" dirty="0">
              <a:ln w="11430" cmpd="sng">
                <a:noFill/>
                <a:prstDash val="solid"/>
                <a:miter lim="800000"/>
              </a:ln>
              <a:solidFill>
                <a:srgbClr val="FF0000"/>
              </a:solidFill>
              <a:effectLst>
                <a:glow rad="45500">
                  <a:schemeClr val="accent1">
                    <a:satMod val="220000"/>
                    <a:alpha val="35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22572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5496" y="1501775"/>
            <a:ext cx="5759450" cy="738188"/>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altLang="ja-JP" sz="2200" b="1" dirty="0">
                <a:solidFill>
                  <a:prstClr val="white"/>
                </a:solidFill>
                <a:effectLst>
                  <a:outerShdw blurRad="38100" dist="38100" dir="2700000" algn="tl">
                    <a:srgbClr val="000000">
                      <a:alpha val="43137"/>
                    </a:srgbClr>
                  </a:outerShdw>
                </a:effectLst>
              </a:rPr>
              <a:t>Life, Environment, Matter and Information</a:t>
            </a:r>
          </a:p>
          <a:p>
            <a:pPr fontAlgn="base">
              <a:spcBef>
                <a:spcPct val="0"/>
              </a:spcBef>
              <a:spcAft>
                <a:spcPct val="0"/>
              </a:spcAft>
              <a:defRPr/>
            </a:pPr>
            <a:r>
              <a:rPr lang="ja-JP"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生命・環境・物質・</a:t>
            </a:r>
            <a:r>
              <a:rPr lang="zh-CN"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資訊</a:t>
            </a:r>
            <a:r>
              <a:rPr lang="ja-JP"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科学</a:t>
            </a:r>
            <a:endParaRPr lang="ja-JP"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endParaRPr>
          </a:p>
        </p:txBody>
      </p:sp>
      <p:sp>
        <p:nvSpPr>
          <p:cNvPr id="12" name="テキスト ボックス 11"/>
          <p:cNvSpPr txBox="1"/>
          <p:nvPr/>
        </p:nvSpPr>
        <p:spPr>
          <a:xfrm>
            <a:off x="35496" y="2271713"/>
            <a:ext cx="5759450" cy="738187"/>
          </a:xfrm>
          <a:prstGeom prst="rect">
            <a:avLst/>
          </a:prstGeom>
          <a:solidFill>
            <a:srgbClr val="FFC000"/>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altLang="ja-JP" sz="2200" b="1" dirty="0">
                <a:solidFill>
                  <a:prstClr val="white"/>
                </a:solidFill>
                <a:effectLst>
                  <a:outerShdw blurRad="38100" dist="38100" dir="2700000" algn="tl">
                    <a:srgbClr val="000000">
                      <a:alpha val="43137"/>
                    </a:srgbClr>
                  </a:outerShdw>
                </a:effectLst>
              </a:rPr>
              <a:t>Philosophy, Religion and History</a:t>
            </a:r>
          </a:p>
          <a:p>
            <a:pPr fontAlgn="base">
              <a:spcBef>
                <a:spcPct val="0"/>
              </a:spcBef>
              <a:spcAft>
                <a:spcPct val="0"/>
              </a:spcAft>
              <a:defRPr/>
            </a:pPr>
            <a:r>
              <a:rPr lang="ja-JP"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哲学・思想・歴史</a:t>
            </a:r>
            <a:endParaRPr lang="ja-JP"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endParaRPr>
          </a:p>
        </p:txBody>
      </p:sp>
      <p:sp>
        <p:nvSpPr>
          <p:cNvPr id="13" name="テキスト ボックス 12"/>
          <p:cNvSpPr txBox="1"/>
          <p:nvPr/>
        </p:nvSpPr>
        <p:spPr>
          <a:xfrm>
            <a:off x="35496" y="3035300"/>
            <a:ext cx="5759450" cy="73818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altLang="ja-JP" sz="2200" b="1" dirty="0">
                <a:solidFill>
                  <a:prstClr val="white"/>
                </a:solidFill>
                <a:effectLst>
                  <a:outerShdw blurRad="38100" dist="38100" dir="2700000" algn="tl">
                    <a:srgbClr val="000000">
                      <a:alpha val="43137"/>
                    </a:srgbClr>
                  </a:outerShdw>
                </a:effectLst>
              </a:rPr>
              <a:t>Economy and Business</a:t>
            </a:r>
          </a:p>
          <a:p>
            <a:pPr fontAlgn="base">
              <a:spcBef>
                <a:spcPct val="0"/>
              </a:spcBef>
              <a:spcAft>
                <a:spcPct val="0"/>
              </a:spcAft>
              <a:defRPr/>
            </a:pPr>
            <a:r>
              <a:rPr lang="zh-CN"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經濟</a:t>
            </a:r>
            <a:r>
              <a:rPr lang="ja-JP"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a:t>
            </a:r>
            <a:r>
              <a:rPr lang="zh-CN"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商業學</a:t>
            </a:r>
            <a:endParaRPr lang="ja-JP"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endParaRPr>
          </a:p>
        </p:txBody>
      </p:sp>
      <p:sp>
        <p:nvSpPr>
          <p:cNvPr id="14" name="テキスト ボックス 13"/>
          <p:cNvSpPr txBox="1"/>
          <p:nvPr/>
        </p:nvSpPr>
        <p:spPr>
          <a:xfrm>
            <a:off x="35496" y="3802063"/>
            <a:ext cx="5759450" cy="73818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altLang="ja-JP" sz="2200" b="1" dirty="0">
                <a:solidFill>
                  <a:prstClr val="white"/>
                </a:solidFill>
                <a:effectLst>
                  <a:outerShdw blurRad="38100" dist="38100" dir="2700000" algn="tl">
                    <a:srgbClr val="000000">
                      <a:alpha val="43137"/>
                    </a:srgbClr>
                  </a:outerShdw>
                </a:effectLst>
              </a:rPr>
              <a:t>Governance, Peace, Human Rights, and IR</a:t>
            </a:r>
          </a:p>
          <a:p>
            <a:pPr fontAlgn="base">
              <a:spcBef>
                <a:spcPct val="0"/>
              </a:spcBef>
              <a:spcAft>
                <a:spcPct val="0"/>
              </a:spcAft>
              <a:defRPr/>
            </a:pPr>
            <a:r>
              <a:rPr lang="ja-JP"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政治・</a:t>
            </a:r>
            <a:r>
              <a:rPr lang="zh-CN"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和平</a:t>
            </a:r>
            <a:r>
              <a:rPr lang="ja-JP"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・人権・国際関係</a:t>
            </a:r>
            <a:endParaRPr lang="ja-JP"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endParaRPr>
          </a:p>
        </p:txBody>
      </p:sp>
      <p:sp>
        <p:nvSpPr>
          <p:cNvPr id="15" name="テキスト ボックス 14"/>
          <p:cNvSpPr txBox="1"/>
          <p:nvPr/>
        </p:nvSpPr>
        <p:spPr>
          <a:xfrm>
            <a:off x="35496" y="4559300"/>
            <a:ext cx="5759450" cy="738188"/>
          </a:xfrm>
          <a:prstGeom prst="rect">
            <a:avLst/>
          </a:prstGeom>
          <a:solidFill>
            <a:srgbClr val="00B0F0"/>
          </a:solidFill>
        </p:spPr>
        <p:style>
          <a:lnRef idx="0">
            <a:schemeClr val="accent3"/>
          </a:lnRef>
          <a:fillRef idx="3">
            <a:schemeClr val="accent3"/>
          </a:fillRef>
          <a:effectRef idx="3">
            <a:schemeClr val="accent3"/>
          </a:effectRef>
          <a:fontRef idx="minor">
            <a:schemeClr val="lt1"/>
          </a:fontRef>
        </p:style>
        <p:txBody>
          <a:bodyPr>
            <a:spAutoFit/>
          </a:bodyPr>
          <a:lstStyle/>
          <a:p>
            <a:pPr fontAlgn="base">
              <a:spcBef>
                <a:spcPct val="0"/>
              </a:spcBef>
              <a:spcAft>
                <a:spcPct val="0"/>
              </a:spcAft>
              <a:defRPr/>
            </a:pPr>
            <a:r>
              <a:rPr lang="en-US" altLang="ja-JP" sz="2200" b="1" dirty="0">
                <a:solidFill>
                  <a:prstClr val="white"/>
                </a:solidFill>
                <a:effectLst>
                  <a:outerShdw blurRad="38100" dist="38100" dir="2700000" algn="tl">
                    <a:srgbClr val="000000">
                      <a:alpha val="43137"/>
                    </a:srgbClr>
                  </a:outerShdw>
                </a:effectLst>
              </a:rPr>
              <a:t>Communication</a:t>
            </a:r>
          </a:p>
          <a:p>
            <a:pPr fontAlgn="base">
              <a:spcBef>
                <a:spcPct val="0"/>
              </a:spcBef>
              <a:spcAft>
                <a:spcPct val="0"/>
              </a:spcAft>
              <a:defRPr/>
            </a:pPr>
            <a:r>
              <a:rPr lang="zh-CN"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交流</a:t>
            </a:r>
            <a:endParaRPr lang="ja-JP"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endParaRPr>
          </a:p>
        </p:txBody>
      </p:sp>
      <p:sp>
        <p:nvSpPr>
          <p:cNvPr id="16" name="テキスト ボックス 15"/>
          <p:cNvSpPr txBox="1"/>
          <p:nvPr/>
        </p:nvSpPr>
        <p:spPr>
          <a:xfrm>
            <a:off x="35496" y="5326063"/>
            <a:ext cx="5759450" cy="738187"/>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altLang="ja-JP" sz="2200" b="1" dirty="0">
                <a:solidFill>
                  <a:prstClr val="white"/>
                </a:solidFill>
                <a:effectLst>
                  <a:outerShdw blurRad="38100" dist="38100" dir="2700000" algn="tl">
                    <a:srgbClr val="000000">
                      <a:alpha val="43137"/>
                    </a:srgbClr>
                  </a:outerShdw>
                </a:effectLst>
              </a:rPr>
              <a:t>Expression</a:t>
            </a:r>
          </a:p>
          <a:p>
            <a:pPr>
              <a:defRPr/>
            </a:pPr>
            <a:r>
              <a:rPr lang="zh-CN"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表現</a:t>
            </a:r>
            <a:endParaRPr lang="ja-JP"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endParaRPr>
          </a:p>
        </p:txBody>
      </p:sp>
      <p:sp>
        <p:nvSpPr>
          <p:cNvPr id="17" name="テキスト ボックス 16"/>
          <p:cNvSpPr txBox="1"/>
          <p:nvPr/>
        </p:nvSpPr>
        <p:spPr>
          <a:xfrm>
            <a:off x="35496" y="6083300"/>
            <a:ext cx="5759450" cy="738188"/>
          </a:xfrm>
          <a:prstGeom prst="rect">
            <a:avLst/>
          </a:prstGeom>
          <a:solidFill>
            <a:srgbClr val="7030A0"/>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altLang="ja-JP" sz="2200" b="1" dirty="0">
                <a:solidFill>
                  <a:prstClr val="white"/>
                </a:solidFill>
                <a:effectLst>
                  <a:outerShdw blurRad="38100" dist="38100" dir="2700000" algn="tl">
                    <a:srgbClr val="000000">
                      <a:alpha val="43137"/>
                    </a:srgbClr>
                  </a:outerShdw>
                </a:effectLst>
              </a:rPr>
              <a:t>Culture, Mind and Body, and Community</a:t>
            </a:r>
          </a:p>
          <a:p>
            <a:pPr fontAlgn="base">
              <a:spcBef>
                <a:spcPct val="0"/>
              </a:spcBef>
              <a:spcAft>
                <a:spcPct val="0"/>
              </a:spcAft>
              <a:defRPr/>
            </a:pPr>
            <a:r>
              <a:rPr lang="zh-CN"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文化</a:t>
            </a:r>
            <a:r>
              <a:rPr lang="ja-JP"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a:t>
            </a:r>
            <a:r>
              <a:rPr lang="zh-CN"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身心</a:t>
            </a:r>
            <a:r>
              <a:rPr lang="ja-JP"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a:t>
            </a:r>
            <a:r>
              <a:rPr lang="zh-CN" altLang="en-US" sz="2000" b="1" dirty="0" smtClean="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rPr>
              <a:t>社會</a:t>
            </a:r>
            <a:endParaRPr lang="ja-JP" altLang="en-US" sz="2000" b="1" dirty="0">
              <a:solidFill>
                <a:prstClr val="white"/>
              </a:solidFill>
              <a:effectLst>
                <a:outerShdw blurRad="38100" dist="38100" dir="2700000" algn="tl">
                  <a:srgbClr val="000000">
                    <a:alpha val="43137"/>
                  </a:srgbClr>
                </a:outerShdw>
              </a:effectLst>
              <a:latin typeface="HGSｺﾞｼｯｸM" pitchFamily="50" charset="-128"/>
              <a:ea typeface="HGSｺﾞｼｯｸM" pitchFamily="50" charset="-128"/>
            </a:endParaRPr>
          </a:p>
        </p:txBody>
      </p:sp>
      <p:grpSp>
        <p:nvGrpSpPr>
          <p:cNvPr id="2" name="グループ化 1"/>
          <p:cNvGrpSpPr/>
          <p:nvPr/>
        </p:nvGrpSpPr>
        <p:grpSpPr>
          <a:xfrm>
            <a:off x="6084168" y="1383159"/>
            <a:ext cx="2736304" cy="2117849"/>
            <a:chOff x="5940152" y="1196752"/>
            <a:chExt cx="2736304" cy="2117849"/>
          </a:xfrm>
        </p:grpSpPr>
        <p:sp>
          <p:nvSpPr>
            <p:cNvPr id="19" name="テキスト ボックス 18"/>
            <p:cNvSpPr txBox="1"/>
            <p:nvPr/>
          </p:nvSpPr>
          <p:spPr>
            <a:xfrm>
              <a:off x="5940152" y="1196752"/>
              <a:ext cx="936104" cy="1938992"/>
            </a:xfrm>
            <a:prstGeom prst="rect">
              <a:avLst/>
            </a:prstGeom>
            <a:noFill/>
          </p:spPr>
          <p:txBody>
            <a:bodyPr wrap="square" rtlCol="0">
              <a:spAutoFit/>
            </a:bodyPr>
            <a:lstStyle/>
            <a:p>
              <a:pPr fontAlgn="base">
                <a:spcBef>
                  <a:spcPct val="0"/>
                </a:spcBef>
                <a:spcAft>
                  <a:spcPct val="0"/>
                </a:spcAft>
              </a:pPr>
              <a:r>
                <a:rPr lang="en-US" altLang="ja-JP" sz="12000" b="1" dirty="0" smtClean="0">
                  <a:solidFill>
                    <a:srgbClr val="009999"/>
                  </a:solidFill>
                  <a:effectLst>
                    <a:outerShdw blurRad="38100" dist="38100" dir="2700000" algn="tl">
                      <a:srgbClr val="000000">
                        <a:alpha val="43137"/>
                      </a:srgbClr>
                    </a:outerShdw>
                  </a:effectLst>
                </a:rPr>
                <a:t>7</a:t>
              </a:r>
              <a:endParaRPr lang="ja-JP" altLang="en-US" sz="12000" b="1" dirty="0">
                <a:solidFill>
                  <a:prstClr val="black"/>
                </a:solidFill>
                <a:effectLst>
                  <a:outerShdw blurRad="38100" dist="38100" dir="2700000" algn="tl">
                    <a:srgbClr val="000000">
                      <a:alpha val="43137"/>
                    </a:srgbClr>
                  </a:outerShdw>
                </a:effectLst>
              </a:endParaRPr>
            </a:p>
          </p:txBody>
        </p:sp>
        <p:cxnSp>
          <p:nvCxnSpPr>
            <p:cNvPr id="21" name="直線コネクタ 20"/>
            <p:cNvCxnSpPr/>
            <p:nvPr/>
          </p:nvCxnSpPr>
          <p:spPr>
            <a:xfrm>
              <a:off x="5940152" y="2852936"/>
              <a:ext cx="2555776" cy="0"/>
            </a:xfrm>
            <a:prstGeom prst="line">
              <a:avLst/>
            </a:prstGeom>
          </p:spPr>
          <p:style>
            <a:lnRef idx="1">
              <a:schemeClr val="accent2"/>
            </a:lnRef>
            <a:fillRef idx="0">
              <a:schemeClr val="accent2"/>
            </a:fillRef>
            <a:effectRef idx="0">
              <a:schemeClr val="accent2"/>
            </a:effectRef>
            <a:fontRef idx="minor">
              <a:schemeClr val="tx1"/>
            </a:fontRef>
          </p:style>
        </p:cxnSp>
        <p:sp>
          <p:nvSpPr>
            <p:cNvPr id="22" name="正方形/長方形 21"/>
            <p:cNvSpPr/>
            <p:nvPr/>
          </p:nvSpPr>
          <p:spPr>
            <a:xfrm>
              <a:off x="6511923" y="2852936"/>
              <a:ext cx="2164533" cy="461665"/>
            </a:xfrm>
            <a:prstGeom prst="rect">
              <a:avLst/>
            </a:prstGeom>
          </p:spPr>
          <p:txBody>
            <a:bodyPr wrap="square">
              <a:spAutoFit/>
            </a:bodyPr>
            <a:lstStyle/>
            <a:p>
              <a:pPr algn="r" fontAlgn="base">
                <a:spcBef>
                  <a:spcPct val="0"/>
                </a:spcBef>
                <a:spcAft>
                  <a:spcPct val="0"/>
                </a:spcAft>
              </a:pPr>
              <a:r>
                <a:rPr lang="en-US" altLang="ja-JP" sz="2400" dirty="0" smtClean="0">
                  <a:solidFill>
                    <a:prstClr val="black"/>
                  </a:solidFill>
                  <a:effectLst>
                    <a:outerShdw blurRad="38100" dist="38100" dir="2700000" algn="tl">
                      <a:srgbClr val="000000">
                        <a:alpha val="43137"/>
                      </a:srgbClr>
                    </a:outerShdw>
                  </a:effectLst>
                </a:rPr>
                <a:t>Study clusters </a:t>
              </a:r>
              <a:endParaRPr lang="ja-JP" altLang="en-US" sz="2400" dirty="0">
                <a:solidFill>
                  <a:prstClr val="black"/>
                </a:solidFill>
                <a:effectLst>
                  <a:outerShdw blurRad="38100" dist="38100" dir="2700000" algn="tl">
                    <a:srgbClr val="000000">
                      <a:alpha val="43137"/>
                    </a:srgbClr>
                  </a:outerShdw>
                </a:effectLst>
              </a:endParaRPr>
            </a:p>
          </p:txBody>
        </p:sp>
      </p:grpSp>
      <p:grpSp>
        <p:nvGrpSpPr>
          <p:cNvPr id="27" name="グループ化 26"/>
          <p:cNvGrpSpPr/>
          <p:nvPr/>
        </p:nvGrpSpPr>
        <p:grpSpPr>
          <a:xfrm>
            <a:off x="5993904" y="4163596"/>
            <a:ext cx="2736304" cy="2246188"/>
            <a:chOff x="5849888" y="1384901"/>
            <a:chExt cx="2736304" cy="2246188"/>
          </a:xfrm>
        </p:grpSpPr>
        <p:sp>
          <p:nvSpPr>
            <p:cNvPr id="28" name="テキスト ボックス 27"/>
            <p:cNvSpPr txBox="1"/>
            <p:nvPr/>
          </p:nvSpPr>
          <p:spPr>
            <a:xfrm>
              <a:off x="5849888" y="1384901"/>
              <a:ext cx="2736304" cy="1569660"/>
            </a:xfrm>
            <a:prstGeom prst="rect">
              <a:avLst/>
            </a:prstGeom>
            <a:noFill/>
          </p:spPr>
          <p:txBody>
            <a:bodyPr wrap="square" rtlCol="0">
              <a:spAutoFit/>
            </a:bodyPr>
            <a:lstStyle/>
            <a:p>
              <a:pPr fontAlgn="base">
                <a:spcBef>
                  <a:spcPct val="0"/>
                </a:spcBef>
                <a:spcAft>
                  <a:spcPct val="0"/>
                </a:spcAft>
              </a:pPr>
              <a:r>
                <a:rPr lang="en-US" altLang="ja-JP" sz="9600" b="1" dirty="0" smtClean="0">
                  <a:solidFill>
                    <a:srgbClr val="009999"/>
                  </a:solidFill>
                  <a:effectLst>
                    <a:outerShdw blurRad="38100" dist="38100" dir="2700000" algn="tl">
                      <a:srgbClr val="000000">
                        <a:alpha val="43137"/>
                      </a:srgbClr>
                    </a:outerShdw>
                  </a:effectLst>
                </a:rPr>
                <a:t>100</a:t>
              </a:r>
              <a:r>
                <a:rPr lang="en-US" altLang="ja-JP" sz="4400" b="1" dirty="0" smtClean="0">
                  <a:solidFill>
                    <a:prstClr val="black"/>
                  </a:solidFill>
                  <a:effectLst>
                    <a:outerShdw blurRad="38100" dist="38100" dir="2700000" algn="tl">
                      <a:srgbClr val="000000">
                        <a:alpha val="43137"/>
                      </a:srgbClr>
                    </a:outerShdw>
                  </a:effectLst>
                </a:rPr>
                <a:t>%</a:t>
              </a:r>
              <a:endParaRPr lang="ja-JP" altLang="en-US" sz="2800" b="1" dirty="0">
                <a:solidFill>
                  <a:prstClr val="black"/>
                </a:solidFill>
                <a:effectLst>
                  <a:outerShdw blurRad="38100" dist="38100" dir="2700000" algn="tl">
                    <a:srgbClr val="000000">
                      <a:alpha val="43137"/>
                    </a:srgbClr>
                  </a:outerShdw>
                </a:effectLst>
              </a:endParaRPr>
            </a:p>
          </p:txBody>
        </p:sp>
        <p:cxnSp>
          <p:nvCxnSpPr>
            <p:cNvPr id="29" name="直線コネクタ 28"/>
            <p:cNvCxnSpPr/>
            <p:nvPr/>
          </p:nvCxnSpPr>
          <p:spPr>
            <a:xfrm>
              <a:off x="5940152" y="2738537"/>
              <a:ext cx="2555776" cy="0"/>
            </a:xfrm>
            <a:prstGeom prst="line">
              <a:avLst/>
            </a:prstGeom>
          </p:spPr>
          <p:style>
            <a:lnRef idx="1">
              <a:schemeClr val="accent2"/>
            </a:lnRef>
            <a:fillRef idx="0">
              <a:schemeClr val="accent2"/>
            </a:fillRef>
            <a:effectRef idx="0">
              <a:schemeClr val="accent2"/>
            </a:effectRef>
            <a:fontRef idx="minor">
              <a:schemeClr val="tx1"/>
            </a:fontRef>
          </p:style>
        </p:cxnSp>
        <p:sp>
          <p:nvSpPr>
            <p:cNvPr id="30" name="正方形/長方形 29"/>
            <p:cNvSpPr/>
            <p:nvPr/>
          </p:nvSpPr>
          <p:spPr>
            <a:xfrm>
              <a:off x="5940152" y="2738537"/>
              <a:ext cx="2555776" cy="892552"/>
            </a:xfrm>
            <a:prstGeom prst="rect">
              <a:avLst/>
            </a:prstGeom>
          </p:spPr>
          <p:txBody>
            <a:bodyPr wrap="square">
              <a:spAutoFit/>
            </a:bodyPr>
            <a:lstStyle/>
            <a:p>
              <a:pPr algn="r" fontAlgn="base">
                <a:spcBef>
                  <a:spcPct val="0"/>
                </a:spcBef>
                <a:spcAft>
                  <a:spcPct val="0"/>
                </a:spcAft>
              </a:pPr>
              <a:r>
                <a:rPr lang="en-US" altLang="ja-JP" sz="2400" dirty="0" smtClean="0">
                  <a:solidFill>
                    <a:prstClr val="black"/>
                  </a:solidFill>
                  <a:effectLst>
                    <a:outerShdw blurRad="38100" dist="38100" dir="2700000" algn="tl">
                      <a:srgbClr val="000000">
                        <a:alpha val="43137"/>
                      </a:srgbClr>
                    </a:outerShdw>
                  </a:effectLst>
                </a:rPr>
                <a:t>Instruction</a:t>
              </a:r>
            </a:p>
            <a:p>
              <a:pPr algn="r" fontAlgn="base">
                <a:spcBef>
                  <a:spcPct val="0"/>
                </a:spcBef>
                <a:spcAft>
                  <a:spcPct val="0"/>
                </a:spcAft>
              </a:pPr>
              <a:r>
                <a:rPr lang="en-US" altLang="ja-JP" sz="2400" dirty="0">
                  <a:solidFill>
                    <a:prstClr val="black"/>
                  </a:solidFill>
                  <a:effectLst>
                    <a:outerShdw blurRad="38100" dist="38100" dir="2700000" algn="tl">
                      <a:srgbClr val="000000">
                        <a:alpha val="43137"/>
                      </a:srgbClr>
                    </a:outerShdw>
                  </a:effectLst>
                </a:rPr>
                <a:t>i</a:t>
              </a:r>
              <a:r>
                <a:rPr lang="en-US" altLang="ja-JP" sz="2400" dirty="0" smtClean="0">
                  <a:solidFill>
                    <a:prstClr val="black"/>
                  </a:solidFill>
                  <a:effectLst>
                    <a:outerShdw blurRad="38100" dist="38100" dir="2700000" algn="tl">
                      <a:srgbClr val="000000">
                        <a:alpha val="43137"/>
                      </a:srgbClr>
                    </a:outerShdw>
                  </a:effectLst>
                </a:rPr>
                <a:t>n </a:t>
              </a:r>
              <a:r>
                <a:rPr lang="en-US" altLang="ja-JP" sz="2800" b="1" dirty="0" smtClean="0">
                  <a:solidFill>
                    <a:prstClr val="black"/>
                  </a:solidFill>
                  <a:effectLst>
                    <a:outerShdw blurRad="38100" dist="38100" dir="2700000" algn="tl">
                      <a:srgbClr val="000000">
                        <a:alpha val="43137"/>
                      </a:srgbClr>
                    </a:outerShdw>
                  </a:effectLst>
                </a:rPr>
                <a:t>ENGLISH</a:t>
              </a:r>
              <a:endParaRPr lang="ja-JP" altLang="en-US" sz="2800" b="1" dirty="0">
                <a:solidFill>
                  <a:prstClr val="black"/>
                </a:solidFill>
                <a:effectLst>
                  <a:outerShdw blurRad="38100" dist="38100" dir="2700000" algn="tl">
                    <a:srgbClr val="000000">
                      <a:alpha val="43137"/>
                    </a:srgbClr>
                  </a:outerShdw>
                </a:effectLst>
              </a:endParaRPr>
            </a:p>
          </p:txBody>
        </p:sp>
      </p:grpSp>
      <p:sp>
        <p:nvSpPr>
          <p:cNvPr id="20" name="正方形/長方形 18"/>
          <p:cNvSpPr>
            <a:spLocks noChangeArrowheads="1"/>
          </p:cNvSpPr>
          <p:nvPr/>
        </p:nvSpPr>
        <p:spPr bwMode="auto">
          <a:xfrm>
            <a:off x="539552" y="951111"/>
            <a:ext cx="8359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fontAlgn="base">
              <a:spcBef>
                <a:spcPct val="0"/>
              </a:spcBef>
              <a:spcAft>
                <a:spcPct val="0"/>
              </a:spcAft>
            </a:pPr>
            <a:r>
              <a:rPr kumimoji="0" lang="en-US" altLang="ja-JP" sz="2400" b="1" dirty="0" smtClean="0">
                <a:solidFill>
                  <a:prstClr val="white"/>
                </a:solidFill>
                <a:latin typeface="Arial" pitchFamily="34" charset="0"/>
                <a:ea typeface="HGPｺﾞｼｯｸE" pitchFamily="50" charset="-128"/>
              </a:rPr>
              <a:t>The SILS</a:t>
            </a:r>
            <a:r>
              <a:rPr kumimoji="0" lang="ja-JP" altLang="en-US" sz="2400" b="1" dirty="0">
                <a:solidFill>
                  <a:prstClr val="white"/>
                </a:solidFill>
                <a:latin typeface="Arial" pitchFamily="34" charset="0"/>
                <a:ea typeface="HGPｺﾞｼｯｸE" pitchFamily="50" charset="-128"/>
              </a:rPr>
              <a:t> </a:t>
            </a:r>
            <a:r>
              <a:rPr kumimoji="0" lang="en-US" altLang="ja-JP" sz="2400" b="1" dirty="0" smtClean="0">
                <a:solidFill>
                  <a:srgbClr val="FF0000"/>
                </a:solidFill>
                <a:latin typeface="Arial" pitchFamily="34" charset="0"/>
                <a:ea typeface="HGPｺﾞｼｯｸE" pitchFamily="50" charset="-128"/>
              </a:rPr>
              <a:t>L</a:t>
            </a:r>
            <a:r>
              <a:rPr kumimoji="0" lang="en-US" altLang="ja-JP" sz="2400" b="1" dirty="0" smtClean="0">
                <a:solidFill>
                  <a:prstClr val="white"/>
                </a:solidFill>
                <a:latin typeface="Arial" pitchFamily="34" charset="0"/>
                <a:ea typeface="HGPｺﾞｼｯｸE" pitchFamily="50" charset="-128"/>
              </a:rPr>
              <a:t>earning Approach / </a:t>
            </a:r>
            <a:r>
              <a:rPr kumimoji="0" lang="zh-CN" altLang="en-US" sz="2400" b="1" dirty="0" smtClean="0">
                <a:solidFill>
                  <a:srgbClr val="CC0000"/>
                </a:solidFill>
                <a:latin typeface="Arial" pitchFamily="34" charset="0"/>
                <a:ea typeface="HGPｺﾞｼｯｸE" pitchFamily="50" charset="-128"/>
              </a:rPr>
              <a:t>全英文教學的通識教育課程</a:t>
            </a:r>
            <a:endParaRPr lang="ja-JP" altLang="en-US" sz="2400" dirty="0">
              <a:solidFill>
                <a:srgbClr val="CC0000"/>
              </a:solidFill>
              <a:latin typeface="Arial" pitchFamily="34" charset="0"/>
            </a:endParaRPr>
          </a:p>
        </p:txBody>
      </p:sp>
    </p:spTree>
    <p:extLst>
      <p:ext uri="{BB962C8B-B14F-4D97-AF65-F5344CB8AC3E}">
        <p14:creationId xmlns:p14="http://schemas.microsoft.com/office/powerpoint/2010/main" val="414965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74" y="201142"/>
            <a:ext cx="881650" cy="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正方形/長方形 35"/>
          <p:cNvSpPr/>
          <p:nvPr/>
        </p:nvSpPr>
        <p:spPr>
          <a:xfrm>
            <a:off x="2555776" y="1527778"/>
            <a:ext cx="8136904" cy="830997"/>
          </a:xfrm>
          <a:prstGeom prst="rect">
            <a:avLst/>
          </a:prstGeom>
        </p:spPr>
        <p:txBody>
          <a:bodyPr wrap="square">
            <a:spAutoFit/>
          </a:bodyPr>
          <a:lstStyle/>
          <a:p>
            <a:r>
              <a:rPr lang="zh-TW" altLang="en-US" sz="4800" b="1" dirty="0" smtClean="0">
                <a:solidFill>
                  <a:srgbClr val="C0504D">
                    <a:lumMod val="75000"/>
                  </a:srgbClr>
                </a:solidFill>
                <a:latin typeface="微軟正黑體" panose="020B0604030504040204" pitchFamily="34" charset="-120"/>
                <a:ea typeface="微軟正黑體" panose="020B0604030504040204" pitchFamily="34" charset="-120"/>
              </a:rPr>
              <a:t>主修制度 </a:t>
            </a:r>
            <a:endParaRPr kumimoji="0" lang="en-US" altLang="ja-JP" sz="4800" b="1" dirty="0" smtClean="0">
              <a:solidFill>
                <a:prstClr val="black"/>
              </a:solidFill>
              <a:latin typeface="微軟正黑體" panose="020B0604030504040204" pitchFamily="34" charset="-120"/>
              <a:ea typeface="微軟正黑體" panose="020B0604030504040204" pitchFamily="34" charset="-120"/>
            </a:endParaRPr>
          </a:p>
        </p:txBody>
      </p:sp>
      <p:cxnSp>
        <p:nvCxnSpPr>
          <p:cNvPr id="23" name="直線コネクタ 22"/>
          <p:cNvCxnSpPr/>
          <p:nvPr/>
        </p:nvCxnSpPr>
        <p:spPr>
          <a:xfrm>
            <a:off x="2674075" y="2348880"/>
            <a:ext cx="6469925" cy="0"/>
          </a:xfrm>
          <a:prstGeom prst="line">
            <a:avLst/>
          </a:prstGeom>
        </p:spPr>
        <p:style>
          <a:lnRef idx="1">
            <a:schemeClr val="accent2"/>
          </a:lnRef>
          <a:fillRef idx="0">
            <a:schemeClr val="accent2"/>
          </a:fillRef>
          <a:effectRef idx="0">
            <a:schemeClr val="accent2"/>
          </a:effectRef>
          <a:fontRef idx="minor">
            <a:schemeClr val="tx1"/>
          </a:fontRef>
        </p:style>
      </p:cxnSp>
      <p:sp>
        <p:nvSpPr>
          <p:cNvPr id="30" name="正方形/長方形 29"/>
          <p:cNvSpPr/>
          <p:nvPr/>
        </p:nvSpPr>
        <p:spPr>
          <a:xfrm>
            <a:off x="1187624" y="260648"/>
            <a:ext cx="7704856" cy="1077218"/>
          </a:xfrm>
          <a:prstGeom prst="rect">
            <a:avLst/>
          </a:prstGeom>
        </p:spPr>
        <p:txBody>
          <a:bodyPr wrap="square">
            <a:spAutoFit/>
          </a:bodyPr>
          <a:lstStyle/>
          <a:p>
            <a:r>
              <a:rPr kumimoji="0" lang="zh-TW" altLang="en-US" sz="4000" b="1" dirty="0" smtClean="0">
                <a:solidFill>
                  <a:prstClr val="black"/>
                </a:solidFill>
                <a:latin typeface="微軟正黑體" panose="020B0604030504040204" pitchFamily="34" charset="-120"/>
                <a:ea typeface="微軟正黑體" panose="020B0604030504040204" pitchFamily="34" charset="-120"/>
              </a:rPr>
              <a:t>通識教育</a:t>
            </a:r>
            <a:endParaRPr kumimoji="0" lang="ja-JP" altLang="en-US" sz="4000" b="1" dirty="0">
              <a:solidFill>
                <a:prstClr val="black"/>
              </a:solidFill>
              <a:latin typeface="微軟正黑體" panose="020B0604030504040204" pitchFamily="34" charset="-120"/>
              <a:ea typeface="微軟正黑體" panose="020B0604030504040204" pitchFamily="34" charset="-120"/>
            </a:endParaRPr>
          </a:p>
          <a:p>
            <a:r>
              <a:rPr kumimoji="0" lang="ja-JP" altLang="en-US" sz="2400" b="1" dirty="0" smtClean="0">
                <a:solidFill>
                  <a:prstClr val="black"/>
                </a:solidFill>
                <a:latin typeface="微軟正黑體" panose="020B0604030504040204" pitchFamily="34" charset="-120"/>
                <a:ea typeface="微軟正黑體" panose="020B0604030504040204" pitchFamily="34" charset="-120"/>
              </a:rPr>
              <a:t>      </a:t>
            </a:r>
            <a:r>
              <a:rPr kumimoji="0" lang="zh-TW" altLang="en-US" sz="2400" b="1" dirty="0">
                <a:solidFill>
                  <a:prstClr val="black"/>
                </a:solidFill>
                <a:latin typeface="微軟正黑體" panose="020B0604030504040204" pitchFamily="34" charset="-120"/>
                <a:ea typeface="微軟正黑體" panose="020B0604030504040204" pitchFamily="34" charset="-120"/>
              </a:rPr>
              <a:t> </a:t>
            </a:r>
            <a:r>
              <a:rPr kumimoji="0" lang="zh-TW" altLang="en-US" sz="2400" b="1" dirty="0" smtClean="0">
                <a:solidFill>
                  <a:prstClr val="black"/>
                </a:solidFill>
                <a:latin typeface="微軟正黑體" panose="020B0604030504040204" pitchFamily="34" charset="-120"/>
                <a:ea typeface="微軟正黑體" panose="020B0604030504040204" pitchFamily="34" charset="-120"/>
              </a:rPr>
              <a:t>                  </a:t>
            </a:r>
            <a:r>
              <a:rPr kumimoji="0" lang="ja-JP" altLang="en-US" sz="24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2400" b="1" dirty="0" smtClean="0">
                <a:solidFill>
                  <a:prstClr val="black"/>
                </a:solidFill>
                <a:latin typeface="微軟正黑體" panose="020B0604030504040204" pitchFamily="34" charset="-120"/>
                <a:ea typeface="微軟正黑體" panose="020B0604030504040204" pitchFamily="34" charset="-120"/>
              </a:rPr>
              <a:t>以</a:t>
            </a:r>
            <a:r>
              <a:rPr kumimoji="0" lang="ja-JP" altLang="en-US" sz="2400" b="1" dirty="0">
                <a:solidFill>
                  <a:prstClr val="black"/>
                </a:solidFill>
                <a:latin typeface="微軟正黑體" panose="020B0604030504040204" pitchFamily="34" charset="-120"/>
                <a:ea typeface="微軟正黑體" panose="020B0604030504040204" pitchFamily="34" charset="-120"/>
              </a:rPr>
              <a:t>」</a:t>
            </a:r>
            <a:r>
              <a:rPr kumimoji="0" lang="zh-TW" altLang="en-US" sz="2400" b="1" dirty="0" smtClean="0">
                <a:solidFill>
                  <a:prstClr val="black"/>
                </a:solidFill>
                <a:latin typeface="微軟正黑體" panose="020B0604030504040204" pitchFamily="34" charset="-120"/>
                <a:ea typeface="微軟正黑體" panose="020B0604030504040204" pitchFamily="34" charset="-120"/>
              </a:rPr>
              <a:t>英語學習</a:t>
            </a:r>
            <a:endParaRPr kumimoji="0" lang="ja-JP" altLang="en-US" sz="2400" b="1" dirty="0">
              <a:solidFill>
                <a:prstClr val="black"/>
              </a:solidFill>
              <a:latin typeface="微軟正黑體" panose="020B0604030504040204" pitchFamily="34" charset="-120"/>
              <a:ea typeface="微軟正黑體" panose="020B0604030504040204" pitchFamily="34" charset="-120"/>
            </a:endParaRPr>
          </a:p>
        </p:txBody>
      </p:sp>
      <p:sp>
        <p:nvSpPr>
          <p:cNvPr id="31" name="正方形/長方形 30"/>
          <p:cNvSpPr/>
          <p:nvPr/>
        </p:nvSpPr>
        <p:spPr>
          <a:xfrm>
            <a:off x="107504" y="2852936"/>
            <a:ext cx="8915400" cy="3231654"/>
          </a:xfrm>
          <a:prstGeom prst="rect">
            <a:avLst/>
          </a:prstGeom>
        </p:spPr>
        <p:txBody>
          <a:bodyPr wrap="square">
            <a:spAutoFit/>
          </a:bodyPr>
          <a:lstStyle/>
          <a:p>
            <a:r>
              <a:rPr kumimoji="0" lang="zh-TW" altLang="en-US" sz="2400" b="1" dirty="0" smtClean="0">
                <a:solidFill>
                  <a:prstClr val="black"/>
                </a:solidFill>
                <a:latin typeface="微軟正黑體" panose="020B0604030504040204" pitchFamily="34" charset="-120"/>
                <a:ea typeface="微軟正黑體" panose="020B0604030504040204" pitchFamily="34" charset="-120"/>
              </a:rPr>
              <a:t>如果學生修得指定科目課程中規定數量的學分數，則該位學生</a:t>
            </a:r>
            <a:endParaRPr kumimoji="0" lang="en-US" altLang="zh-TW" sz="2400" b="1" dirty="0" smtClean="0">
              <a:solidFill>
                <a:prstClr val="black"/>
              </a:solidFill>
              <a:latin typeface="微軟正黑體" panose="020B0604030504040204" pitchFamily="34" charset="-120"/>
              <a:ea typeface="微軟正黑體" panose="020B0604030504040204" pitchFamily="34" charset="-120"/>
            </a:endParaRPr>
          </a:p>
          <a:p>
            <a:r>
              <a:rPr kumimoji="0" lang="zh-TW" altLang="en-US" sz="2400" b="1" dirty="0" smtClean="0">
                <a:solidFill>
                  <a:prstClr val="black"/>
                </a:solidFill>
                <a:latin typeface="微軟正黑體" panose="020B0604030504040204" pitchFamily="34" charset="-120"/>
                <a:ea typeface="微軟正黑體" panose="020B0604030504040204" pitchFamily="34" charset="-120"/>
              </a:rPr>
              <a:t>可以獲得該領域</a:t>
            </a:r>
            <a:r>
              <a:rPr kumimoji="0" lang="en-US" altLang="zh-TW" sz="24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2400" b="1" dirty="0" smtClean="0">
                <a:solidFill>
                  <a:prstClr val="black"/>
                </a:solidFill>
                <a:latin typeface="微軟正黑體" panose="020B0604030504040204" pitchFamily="34" charset="-120"/>
                <a:ea typeface="微軟正黑體" panose="020B0604030504040204" pitchFamily="34" charset="-120"/>
              </a:rPr>
              <a:t>主修</a:t>
            </a:r>
            <a:r>
              <a:rPr kumimoji="0" lang="en-US" altLang="zh-TW" sz="24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2400" b="1" dirty="0" smtClean="0">
                <a:solidFill>
                  <a:prstClr val="black"/>
                </a:solidFill>
                <a:latin typeface="微軟正黑體" panose="020B0604030504040204" pitchFamily="34" charset="-120"/>
                <a:ea typeface="微軟正黑體" panose="020B0604030504040204" pitchFamily="34" charset="-120"/>
              </a:rPr>
              <a:t>的結業證書</a:t>
            </a:r>
            <a:r>
              <a:rPr kumimoji="0" lang="en-US" altLang="zh-TW" sz="24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2400" b="1" dirty="0">
                <a:solidFill>
                  <a:prstClr val="black"/>
                </a:solidFill>
                <a:latin typeface="微軟正黑體" panose="020B0604030504040204" pitchFamily="34" charset="-120"/>
                <a:ea typeface="微軟正黑體" panose="020B0604030504040204" pitchFamily="34" charset="-120"/>
              </a:rPr>
              <a:t>會</a:t>
            </a:r>
            <a:r>
              <a:rPr kumimoji="0" lang="zh-TW" altLang="en-US" sz="2400" b="1" dirty="0" smtClean="0">
                <a:solidFill>
                  <a:prstClr val="black"/>
                </a:solidFill>
                <a:latin typeface="微軟正黑體" panose="020B0604030504040204" pitchFamily="34" charset="-120"/>
                <a:ea typeface="微軟正黑體" panose="020B0604030504040204" pitchFamily="34" charset="-120"/>
              </a:rPr>
              <a:t>在畢業時一併頒發結業證書</a:t>
            </a:r>
            <a:r>
              <a:rPr kumimoji="0" lang="en-US" altLang="zh-TW" sz="24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2400" b="1" dirty="0" smtClean="0">
                <a:solidFill>
                  <a:prstClr val="black"/>
                </a:solidFill>
                <a:latin typeface="微軟正黑體" panose="020B0604030504040204" pitchFamily="34" charset="-120"/>
                <a:ea typeface="微軟正黑體" panose="020B0604030504040204" pitchFamily="34" charset="-120"/>
              </a:rPr>
              <a:t>。</a:t>
            </a:r>
            <a:endParaRPr kumimoji="0" lang="en-US" altLang="zh-TW" sz="2400" b="1" dirty="0" smtClean="0">
              <a:solidFill>
                <a:prstClr val="black"/>
              </a:solidFill>
              <a:latin typeface="微軟正黑體" panose="020B0604030504040204" pitchFamily="34" charset="-120"/>
              <a:ea typeface="微軟正黑體" panose="020B0604030504040204" pitchFamily="34" charset="-120"/>
            </a:endParaRPr>
          </a:p>
          <a:p>
            <a:endParaRPr kumimoji="0" lang="en-US" altLang="ja-JP" sz="2400" dirty="0" smtClean="0">
              <a:solidFill>
                <a:prstClr val="black"/>
              </a:solidFill>
              <a:latin typeface="微軟正黑體" panose="020B0604030504040204" pitchFamily="34" charset="-120"/>
              <a:ea typeface="微軟正黑體" panose="020B0604030504040204" pitchFamily="34" charset="-120"/>
            </a:endParaRPr>
          </a:p>
          <a:p>
            <a:r>
              <a:rPr kumimoji="0" lang="ja-JP" altLang="en-US" dirty="0" smtClean="0">
                <a:solidFill>
                  <a:prstClr val="black"/>
                </a:solidFill>
                <a:latin typeface="微軟正黑體" panose="020B0604030504040204" pitchFamily="34" charset="-120"/>
                <a:ea typeface="微軟正黑體" panose="020B0604030504040204" pitchFamily="34" charset="-120"/>
              </a:rPr>
              <a:t>＜</a:t>
            </a:r>
            <a:r>
              <a:rPr kumimoji="0" lang="en-US" altLang="ja-JP" dirty="0" smtClean="0">
                <a:solidFill>
                  <a:prstClr val="black"/>
                </a:solidFill>
                <a:latin typeface="微軟正黑體" panose="020B0604030504040204" pitchFamily="34" charset="-120"/>
                <a:ea typeface="微軟正黑體" panose="020B0604030504040204" pitchFamily="34" charset="-120"/>
              </a:rPr>
              <a:t>2018</a:t>
            </a:r>
            <a:r>
              <a:rPr kumimoji="0" lang="ja-JP" altLang="en-US" dirty="0" smtClean="0">
                <a:solidFill>
                  <a:prstClr val="black"/>
                </a:solidFill>
                <a:latin typeface="微軟正黑體" panose="020B0604030504040204" pitchFamily="34" charset="-120"/>
                <a:ea typeface="微軟正黑體" panose="020B0604030504040204" pitchFamily="34" charset="-120"/>
              </a:rPr>
              <a:t>年度設置</a:t>
            </a:r>
            <a:r>
              <a:rPr kumimoji="0" lang="zh-TW" altLang="en-US" dirty="0" smtClean="0">
                <a:solidFill>
                  <a:prstClr val="black"/>
                </a:solidFill>
                <a:latin typeface="微軟正黑體" panose="020B0604030504040204" pitchFamily="34" charset="-120"/>
                <a:ea typeface="微軟正黑體" panose="020B0604030504040204" pitchFamily="34" charset="-120"/>
              </a:rPr>
              <a:t>的主修課程</a:t>
            </a:r>
            <a:r>
              <a:rPr kumimoji="0" lang="ja-JP" altLang="en-US" dirty="0" smtClean="0">
                <a:solidFill>
                  <a:prstClr val="black"/>
                </a:solidFill>
                <a:latin typeface="微軟正黑體" panose="020B0604030504040204" pitchFamily="34" charset="-120"/>
                <a:ea typeface="微軟正黑體" panose="020B0604030504040204" pitchFamily="34" charset="-120"/>
              </a:rPr>
              <a:t>＞（</a:t>
            </a:r>
            <a:r>
              <a:rPr kumimoji="0" lang="en-US" altLang="ja-JP" dirty="0" smtClean="0">
                <a:solidFill>
                  <a:prstClr val="black"/>
                </a:solidFill>
                <a:latin typeface="微軟正黑體" panose="020B0604030504040204" pitchFamily="34" charset="-120"/>
                <a:ea typeface="微軟正黑體" panose="020B0604030504040204" pitchFamily="34" charset="-120"/>
              </a:rPr>
              <a:t>2018</a:t>
            </a:r>
            <a:r>
              <a:rPr kumimoji="0" lang="ja-JP" altLang="en-US" dirty="0" smtClean="0">
                <a:solidFill>
                  <a:prstClr val="black"/>
                </a:solidFill>
                <a:latin typeface="微軟正黑體" panose="020B0604030504040204" pitchFamily="34" charset="-120"/>
                <a:ea typeface="微軟正黑體" panose="020B0604030504040204" pitchFamily="34" charset="-120"/>
              </a:rPr>
              <a:t>年</a:t>
            </a:r>
            <a:r>
              <a:rPr kumimoji="0" lang="en-US" altLang="ja-JP" dirty="0" smtClean="0">
                <a:solidFill>
                  <a:prstClr val="black"/>
                </a:solidFill>
                <a:latin typeface="微軟正黑體" panose="020B0604030504040204" pitchFamily="34" charset="-120"/>
                <a:ea typeface="微軟正黑體" panose="020B0604030504040204" pitchFamily="34" charset="-120"/>
              </a:rPr>
              <a:t>4</a:t>
            </a:r>
            <a:r>
              <a:rPr kumimoji="0" lang="ja-JP" altLang="en-US" dirty="0" smtClean="0">
                <a:solidFill>
                  <a:prstClr val="black"/>
                </a:solidFill>
                <a:latin typeface="微軟正黑體" panose="020B0604030504040204" pitchFamily="34" charset="-120"/>
                <a:ea typeface="微軟正黑體" panose="020B0604030504040204" pitchFamily="34" charset="-120"/>
              </a:rPr>
              <a:t>月）</a:t>
            </a:r>
            <a:endParaRPr kumimoji="0" lang="en-US" altLang="ja-JP" dirty="0" smtClean="0">
              <a:solidFill>
                <a:prstClr val="black"/>
              </a:solidFill>
              <a:latin typeface="微軟正黑體" panose="020B0604030504040204" pitchFamily="34" charset="-120"/>
              <a:ea typeface="微軟正黑體" panose="020B0604030504040204" pitchFamily="34" charset="-120"/>
            </a:endParaRPr>
          </a:p>
          <a:p>
            <a:endParaRPr kumimoji="0" lang="ja-JP" altLang="en-US" dirty="0" smtClean="0">
              <a:solidFill>
                <a:prstClr val="black"/>
              </a:solidFill>
              <a:latin typeface="微軟正黑體" panose="020B0604030504040204" pitchFamily="34" charset="-120"/>
              <a:ea typeface="微軟正黑體" panose="020B0604030504040204" pitchFamily="34" charset="-120"/>
            </a:endParaRPr>
          </a:p>
          <a:p>
            <a:r>
              <a:rPr kumimoji="0" lang="ja-JP" altLang="ja-JP" sz="1600" dirty="0" smtClean="0">
                <a:solidFill>
                  <a:prstClr val="black"/>
                </a:solidFill>
                <a:latin typeface="微軟正黑體" panose="020B0604030504040204" pitchFamily="34" charset="-120"/>
                <a:ea typeface="微軟正黑體" panose="020B0604030504040204" pitchFamily="34" charset="-120"/>
              </a:rPr>
              <a:t>●</a:t>
            </a:r>
            <a:r>
              <a:rPr kumimoji="0" lang="en-US" altLang="ja-JP" sz="1600" dirty="0" smtClean="0">
                <a:solidFill>
                  <a:prstClr val="black"/>
                </a:solidFill>
                <a:latin typeface="微軟正黑體" panose="020B0604030504040204" pitchFamily="34" charset="-120"/>
                <a:ea typeface="微軟正黑體" panose="020B0604030504040204" pitchFamily="34" charset="-120"/>
              </a:rPr>
              <a:t>American Studies</a:t>
            </a:r>
            <a:r>
              <a:rPr kumimoji="0" lang="zh-TW" altLang="en-US" sz="1600" dirty="0" smtClean="0">
                <a:solidFill>
                  <a:prstClr val="black"/>
                </a:solidFill>
                <a:latin typeface="微軟正黑體" panose="020B0604030504040204" pitchFamily="34" charset="-120"/>
                <a:ea typeface="微軟正黑體" panose="020B0604030504040204" pitchFamily="34" charset="-120"/>
              </a:rPr>
              <a:t>美國研究</a:t>
            </a:r>
            <a:r>
              <a:rPr kumimoji="0" lang="en-US" altLang="ja-JP" sz="1600" dirty="0" smtClean="0">
                <a:solidFill>
                  <a:prstClr val="black"/>
                </a:solidFill>
                <a:latin typeface="微軟正黑體" panose="020B0604030504040204" pitchFamily="34" charset="-120"/>
                <a:ea typeface="微軟正黑體" panose="020B0604030504040204" pitchFamily="34" charset="-120"/>
              </a:rPr>
              <a:t> </a:t>
            </a:r>
            <a:r>
              <a:rPr kumimoji="0" lang="ja-JP" altLang="ja-JP" sz="1600" dirty="0" smtClean="0">
                <a:solidFill>
                  <a:prstClr val="black"/>
                </a:solidFill>
                <a:latin typeface="微軟正黑體" panose="020B0604030504040204" pitchFamily="34" charset="-120"/>
                <a:ea typeface="微軟正黑體" panose="020B0604030504040204" pitchFamily="34" charset="-120"/>
              </a:rPr>
              <a:t>　　　　　</a:t>
            </a:r>
            <a:r>
              <a:rPr kumimoji="0" lang="zh-TW" altLang="en-US" sz="1600" dirty="0" smtClean="0">
                <a:solidFill>
                  <a:prstClr val="black"/>
                </a:solidFill>
                <a:latin typeface="微軟正黑體" panose="020B0604030504040204" pitchFamily="34" charset="-120"/>
                <a:ea typeface="微軟正黑體" panose="020B0604030504040204" pitchFamily="34" charset="-120"/>
              </a:rPr>
              <a:t>          </a:t>
            </a:r>
            <a:r>
              <a:rPr kumimoji="0" lang="ja-JP" altLang="ja-JP" sz="1600" dirty="0" smtClean="0">
                <a:solidFill>
                  <a:prstClr val="black"/>
                </a:solidFill>
                <a:latin typeface="微軟正黑體" panose="020B0604030504040204" pitchFamily="34" charset="-120"/>
                <a:ea typeface="微軟正黑體" panose="020B0604030504040204" pitchFamily="34" charset="-120"/>
              </a:rPr>
              <a:t>●</a:t>
            </a:r>
            <a:r>
              <a:rPr kumimoji="0" lang="en-US" altLang="ja-JP" sz="1600" dirty="0" smtClean="0">
                <a:solidFill>
                  <a:prstClr val="black"/>
                </a:solidFill>
                <a:latin typeface="微軟正黑體" panose="020B0604030504040204" pitchFamily="34" charset="-120"/>
                <a:ea typeface="微軟正黑體" panose="020B0604030504040204" pitchFamily="34" charset="-120"/>
              </a:rPr>
              <a:t>Literature</a:t>
            </a:r>
            <a:r>
              <a:rPr kumimoji="0" lang="zh-TW" altLang="en-US" sz="1600" dirty="0" smtClean="0">
                <a:solidFill>
                  <a:prstClr val="black"/>
                </a:solidFill>
                <a:latin typeface="微軟正黑體" panose="020B0604030504040204" pitchFamily="34" charset="-120"/>
                <a:ea typeface="微軟正黑體" panose="020B0604030504040204" pitchFamily="34" charset="-120"/>
              </a:rPr>
              <a:t>文學</a:t>
            </a:r>
            <a:endParaRPr kumimoji="0" lang="ja-JP" altLang="ja-JP" sz="1600" dirty="0" smtClean="0">
              <a:solidFill>
                <a:prstClr val="black"/>
              </a:solidFill>
              <a:latin typeface="微軟正黑體" panose="020B0604030504040204" pitchFamily="34" charset="-120"/>
              <a:ea typeface="微軟正黑體" panose="020B0604030504040204" pitchFamily="34" charset="-120"/>
            </a:endParaRPr>
          </a:p>
          <a:p>
            <a:r>
              <a:rPr kumimoji="0" lang="ja-JP" altLang="ja-JP" sz="1600" dirty="0" smtClean="0">
                <a:solidFill>
                  <a:prstClr val="black"/>
                </a:solidFill>
                <a:latin typeface="微軟正黑體" panose="020B0604030504040204" pitchFamily="34" charset="-120"/>
                <a:ea typeface="微軟正黑體" panose="020B0604030504040204" pitchFamily="34" charset="-120"/>
              </a:rPr>
              <a:t>●</a:t>
            </a:r>
            <a:r>
              <a:rPr kumimoji="0" lang="en-US" altLang="ja-JP" sz="1600" dirty="0" smtClean="0">
                <a:solidFill>
                  <a:prstClr val="black"/>
                </a:solidFill>
                <a:latin typeface="微軟正黑體" panose="020B0604030504040204" pitchFamily="34" charset="-120"/>
                <a:ea typeface="微軟正黑體" panose="020B0604030504040204" pitchFamily="34" charset="-120"/>
              </a:rPr>
              <a:t>European Studies</a:t>
            </a:r>
            <a:r>
              <a:rPr kumimoji="0" lang="zh-TW" altLang="en-US" sz="1600" dirty="0" smtClean="0">
                <a:solidFill>
                  <a:prstClr val="black"/>
                </a:solidFill>
                <a:latin typeface="微軟正黑體" panose="020B0604030504040204" pitchFamily="34" charset="-120"/>
                <a:ea typeface="微軟正黑體" panose="020B0604030504040204" pitchFamily="34" charset="-120"/>
              </a:rPr>
              <a:t>歐洲研究</a:t>
            </a:r>
            <a:r>
              <a:rPr kumimoji="0" lang="ja-JP" altLang="ja-JP" sz="1600" dirty="0" smtClean="0">
                <a:solidFill>
                  <a:prstClr val="black"/>
                </a:solidFill>
                <a:latin typeface="微軟正黑體" panose="020B0604030504040204" pitchFamily="34" charset="-120"/>
                <a:ea typeface="微軟正黑體" panose="020B0604030504040204" pitchFamily="34" charset="-120"/>
              </a:rPr>
              <a:t>　　　　　</a:t>
            </a:r>
            <a:r>
              <a:rPr kumimoji="0" lang="zh-TW" altLang="en-US" sz="1600" dirty="0" smtClean="0">
                <a:solidFill>
                  <a:prstClr val="black"/>
                </a:solidFill>
                <a:latin typeface="微軟正黑體" panose="020B0604030504040204" pitchFamily="34" charset="-120"/>
                <a:ea typeface="微軟正黑體" panose="020B0604030504040204" pitchFamily="34" charset="-120"/>
              </a:rPr>
              <a:t>          </a:t>
            </a:r>
            <a:r>
              <a:rPr kumimoji="0" lang="ja-JP" altLang="ja-JP" sz="1600" dirty="0" smtClean="0">
                <a:solidFill>
                  <a:prstClr val="black"/>
                </a:solidFill>
                <a:latin typeface="微軟正黑體" panose="020B0604030504040204" pitchFamily="34" charset="-120"/>
                <a:ea typeface="微軟正黑體" panose="020B0604030504040204" pitchFamily="34" charset="-120"/>
              </a:rPr>
              <a:t> ●</a:t>
            </a:r>
            <a:r>
              <a:rPr kumimoji="0" lang="en-US" altLang="ja-JP" sz="1600" dirty="0" smtClean="0">
                <a:solidFill>
                  <a:prstClr val="black"/>
                </a:solidFill>
                <a:latin typeface="微軟正黑體" panose="020B0604030504040204" pitchFamily="34" charset="-120"/>
                <a:ea typeface="微軟正黑體" panose="020B0604030504040204" pitchFamily="34" charset="-120"/>
              </a:rPr>
              <a:t>Mathematical Sciences</a:t>
            </a:r>
            <a:r>
              <a:rPr kumimoji="0" lang="zh-TW" altLang="en-US" sz="1600" dirty="0" smtClean="0">
                <a:solidFill>
                  <a:prstClr val="black"/>
                </a:solidFill>
                <a:latin typeface="微軟正黑體" panose="020B0604030504040204" pitchFamily="34" charset="-120"/>
                <a:ea typeface="微軟正黑體" panose="020B0604030504040204" pitchFamily="34" charset="-120"/>
              </a:rPr>
              <a:t>數學科學</a:t>
            </a:r>
            <a:endParaRPr kumimoji="0" lang="ja-JP" altLang="ja-JP" sz="1600" dirty="0" smtClean="0">
              <a:solidFill>
                <a:prstClr val="black"/>
              </a:solidFill>
              <a:latin typeface="微軟正黑體" panose="020B0604030504040204" pitchFamily="34" charset="-120"/>
              <a:ea typeface="微軟正黑體" panose="020B0604030504040204" pitchFamily="34" charset="-120"/>
            </a:endParaRPr>
          </a:p>
          <a:p>
            <a:r>
              <a:rPr kumimoji="0" lang="ja-JP" altLang="ja-JP" sz="1600" dirty="0" smtClean="0">
                <a:solidFill>
                  <a:prstClr val="black"/>
                </a:solidFill>
                <a:latin typeface="微軟正黑體" panose="020B0604030504040204" pitchFamily="34" charset="-120"/>
                <a:ea typeface="微軟正黑體" panose="020B0604030504040204" pitchFamily="34" charset="-120"/>
              </a:rPr>
              <a:t>●</a:t>
            </a:r>
            <a:r>
              <a:rPr kumimoji="0" lang="en-US" altLang="ja-JP" sz="1600" dirty="0">
                <a:solidFill>
                  <a:prstClr val="black"/>
                </a:solidFill>
                <a:latin typeface="微軟正黑體" panose="020B0604030504040204" pitchFamily="34" charset="-120"/>
                <a:ea typeface="微軟正黑體" panose="020B0604030504040204" pitchFamily="34" charset="-120"/>
              </a:rPr>
              <a:t>Global </a:t>
            </a:r>
            <a:r>
              <a:rPr kumimoji="0" lang="en-US" altLang="ja-JP" sz="1600" dirty="0" smtClean="0">
                <a:solidFill>
                  <a:prstClr val="black"/>
                </a:solidFill>
                <a:latin typeface="微軟正黑體" panose="020B0604030504040204" pitchFamily="34" charset="-120"/>
                <a:ea typeface="微軟正黑體" panose="020B0604030504040204" pitchFamily="34" charset="-120"/>
              </a:rPr>
              <a:t>Governance</a:t>
            </a:r>
            <a:r>
              <a:rPr kumimoji="0" lang="zh-TW" altLang="en-US" sz="1600" dirty="0" smtClean="0">
                <a:solidFill>
                  <a:prstClr val="black"/>
                </a:solidFill>
                <a:latin typeface="微軟正黑體" panose="020B0604030504040204" pitchFamily="34" charset="-120"/>
                <a:ea typeface="微軟正黑體" panose="020B0604030504040204" pitchFamily="34" charset="-120"/>
              </a:rPr>
              <a:t>全球治理</a:t>
            </a:r>
            <a:r>
              <a:rPr kumimoji="0" lang="en-US" altLang="ja-JP" sz="1600" dirty="0" smtClean="0">
                <a:solidFill>
                  <a:prstClr val="black"/>
                </a:solidFill>
                <a:latin typeface="微軟正黑體" panose="020B0604030504040204" pitchFamily="34" charset="-120"/>
                <a:ea typeface="微軟正黑體" panose="020B0604030504040204" pitchFamily="34" charset="-120"/>
              </a:rPr>
              <a:t>             </a:t>
            </a:r>
            <a:r>
              <a:rPr kumimoji="0" lang="zh-TW" altLang="en-US" sz="1600" dirty="0" smtClean="0">
                <a:solidFill>
                  <a:prstClr val="black"/>
                </a:solidFill>
                <a:latin typeface="微軟正黑體" panose="020B0604030504040204" pitchFamily="34" charset="-120"/>
                <a:ea typeface="微軟正黑體" panose="020B0604030504040204" pitchFamily="34" charset="-120"/>
              </a:rPr>
              <a:t>          </a:t>
            </a:r>
            <a:r>
              <a:rPr kumimoji="0" lang="en-US" altLang="ja-JP" sz="1600" dirty="0" smtClean="0">
                <a:solidFill>
                  <a:prstClr val="black"/>
                </a:solidFill>
                <a:latin typeface="微軟正黑體" panose="020B0604030504040204" pitchFamily="34" charset="-120"/>
                <a:ea typeface="微軟正黑體" panose="020B0604030504040204" pitchFamily="34" charset="-120"/>
              </a:rPr>
              <a:t>  </a:t>
            </a:r>
            <a:r>
              <a:rPr kumimoji="0" lang="zh-TW" altLang="en-US" sz="1600" dirty="0" smtClean="0">
                <a:solidFill>
                  <a:prstClr val="black"/>
                </a:solidFill>
                <a:latin typeface="微軟正黑體" panose="020B0604030504040204" pitchFamily="34" charset="-120"/>
                <a:ea typeface="微軟正黑體" panose="020B0604030504040204" pitchFamily="34" charset="-120"/>
              </a:rPr>
              <a:t>   </a:t>
            </a:r>
            <a:r>
              <a:rPr kumimoji="0" lang="ja-JP" altLang="ja-JP" sz="1600" dirty="0" smtClean="0">
                <a:solidFill>
                  <a:prstClr val="black"/>
                </a:solidFill>
                <a:latin typeface="微軟正黑體" panose="020B0604030504040204" pitchFamily="34" charset="-120"/>
                <a:ea typeface="微軟正黑體" panose="020B0604030504040204" pitchFamily="34" charset="-120"/>
              </a:rPr>
              <a:t>●</a:t>
            </a:r>
            <a:r>
              <a:rPr kumimoji="0" lang="en-US" altLang="ja-JP" sz="1600" dirty="0" smtClean="0">
                <a:solidFill>
                  <a:prstClr val="black"/>
                </a:solidFill>
                <a:latin typeface="微軟正黑體" panose="020B0604030504040204" pitchFamily="34" charset="-120"/>
                <a:ea typeface="微軟正黑體" panose="020B0604030504040204" pitchFamily="34" charset="-120"/>
              </a:rPr>
              <a:t>History</a:t>
            </a:r>
            <a:r>
              <a:rPr kumimoji="0" lang="zh-TW" altLang="en-US" sz="1600" dirty="0">
                <a:solidFill>
                  <a:prstClr val="black"/>
                </a:solidFill>
                <a:latin typeface="微軟正黑體" panose="020B0604030504040204" pitchFamily="34" charset="-120"/>
                <a:ea typeface="微軟正黑體" panose="020B0604030504040204" pitchFamily="34" charset="-120"/>
              </a:rPr>
              <a:t>歷史</a:t>
            </a:r>
            <a:r>
              <a:rPr kumimoji="0" lang="ja-JP" altLang="ja-JP" sz="1600" dirty="0">
                <a:solidFill>
                  <a:prstClr val="black"/>
                </a:solidFill>
                <a:latin typeface="微軟正黑體" panose="020B0604030504040204" pitchFamily="34" charset="-120"/>
                <a:ea typeface="微軟正黑體" panose="020B0604030504040204" pitchFamily="34" charset="-120"/>
              </a:rPr>
              <a:t>　　　　　　　　　　　</a:t>
            </a:r>
          </a:p>
          <a:p>
            <a:r>
              <a:rPr kumimoji="0" lang="ja-JP" altLang="ja-JP" sz="1600" dirty="0">
                <a:solidFill>
                  <a:prstClr val="black"/>
                </a:solidFill>
                <a:latin typeface="微軟正黑體" panose="020B0604030504040204" pitchFamily="34" charset="-120"/>
                <a:ea typeface="微軟正黑體" panose="020B0604030504040204" pitchFamily="34" charset="-120"/>
              </a:rPr>
              <a:t>●</a:t>
            </a:r>
            <a:r>
              <a:rPr kumimoji="0" lang="en-US" altLang="ja-JP" sz="1600" dirty="0">
                <a:solidFill>
                  <a:prstClr val="black"/>
                </a:solidFill>
                <a:latin typeface="微軟正黑體" panose="020B0604030504040204" pitchFamily="34" charset="-120"/>
                <a:ea typeface="微軟正黑體" panose="020B0604030504040204" pitchFamily="34" charset="-120"/>
              </a:rPr>
              <a:t>International </a:t>
            </a:r>
            <a:r>
              <a:rPr kumimoji="0" lang="en-US" altLang="ja-JP" sz="1600" dirty="0" smtClean="0">
                <a:solidFill>
                  <a:prstClr val="black"/>
                </a:solidFill>
                <a:latin typeface="微軟正黑體" panose="020B0604030504040204" pitchFamily="34" charset="-120"/>
                <a:ea typeface="微軟正黑體" panose="020B0604030504040204" pitchFamily="34" charset="-120"/>
              </a:rPr>
              <a:t>Relations</a:t>
            </a:r>
            <a:r>
              <a:rPr kumimoji="0" lang="zh-TW" altLang="en-US" sz="1600" dirty="0" smtClean="0">
                <a:solidFill>
                  <a:prstClr val="black"/>
                </a:solidFill>
                <a:latin typeface="微軟正黑體" panose="020B0604030504040204" pitchFamily="34" charset="-120"/>
                <a:ea typeface="微軟正黑體" panose="020B0604030504040204" pitchFamily="34" charset="-120"/>
              </a:rPr>
              <a:t>國際關係</a:t>
            </a:r>
            <a:r>
              <a:rPr kumimoji="0" lang="ja-JP" altLang="ja-JP" sz="1600" dirty="0">
                <a:solidFill>
                  <a:prstClr val="black"/>
                </a:solidFill>
                <a:latin typeface="微軟正黑體" panose="020B0604030504040204" pitchFamily="34" charset="-120"/>
                <a:ea typeface="微軟正黑體" panose="020B0604030504040204" pitchFamily="34" charset="-120"/>
              </a:rPr>
              <a:t>　　</a:t>
            </a:r>
            <a:r>
              <a:rPr kumimoji="0" lang="zh-TW" altLang="en-US" sz="1600" dirty="0" smtClean="0">
                <a:solidFill>
                  <a:prstClr val="black"/>
                </a:solidFill>
                <a:latin typeface="微軟正黑體" panose="020B0604030504040204" pitchFamily="34" charset="-120"/>
                <a:ea typeface="微軟正黑體" panose="020B0604030504040204" pitchFamily="34" charset="-120"/>
              </a:rPr>
              <a:t>          </a:t>
            </a:r>
            <a:r>
              <a:rPr kumimoji="0" lang="ja-JP" altLang="ja-JP" sz="1600" dirty="0">
                <a:solidFill>
                  <a:prstClr val="black"/>
                </a:solidFill>
                <a:latin typeface="微軟正黑體" panose="020B0604030504040204" pitchFamily="34" charset="-120"/>
                <a:ea typeface="微軟正黑體" panose="020B0604030504040204" pitchFamily="34" charset="-120"/>
              </a:rPr>
              <a:t>　</a:t>
            </a:r>
            <a:r>
              <a:rPr kumimoji="0" lang="ja-JP" altLang="ja-JP" sz="1600" dirty="0" smtClean="0">
                <a:solidFill>
                  <a:prstClr val="black"/>
                </a:solidFill>
                <a:latin typeface="微軟正黑體" panose="020B0604030504040204" pitchFamily="34" charset="-120"/>
                <a:ea typeface="微軟正黑體" panose="020B0604030504040204" pitchFamily="34" charset="-120"/>
              </a:rPr>
              <a:t>●</a:t>
            </a:r>
            <a:r>
              <a:rPr kumimoji="0" lang="en-US" altLang="ja-JP" sz="1600" dirty="0">
                <a:solidFill>
                  <a:prstClr val="black"/>
                </a:solidFill>
                <a:latin typeface="微軟正黑體" panose="020B0604030504040204" pitchFamily="34" charset="-120"/>
                <a:ea typeface="微軟正黑體" panose="020B0604030504040204" pitchFamily="34" charset="-120"/>
              </a:rPr>
              <a:t>Media </a:t>
            </a:r>
            <a:r>
              <a:rPr kumimoji="0" lang="en-US" altLang="ja-JP" sz="1600" dirty="0" smtClean="0">
                <a:solidFill>
                  <a:prstClr val="black"/>
                </a:solidFill>
                <a:latin typeface="微軟正黑體" panose="020B0604030504040204" pitchFamily="34" charset="-120"/>
                <a:ea typeface="微軟正黑體" panose="020B0604030504040204" pitchFamily="34" charset="-120"/>
              </a:rPr>
              <a:t>Studies</a:t>
            </a:r>
            <a:r>
              <a:rPr kumimoji="0" lang="zh-TW" altLang="en-US" sz="1600" dirty="0" smtClean="0">
                <a:solidFill>
                  <a:prstClr val="black"/>
                </a:solidFill>
                <a:latin typeface="微軟正黑體" panose="020B0604030504040204" pitchFamily="34" charset="-120"/>
                <a:ea typeface="微軟正黑體" panose="020B0604030504040204" pitchFamily="34" charset="-120"/>
              </a:rPr>
              <a:t>媒體研究</a:t>
            </a:r>
            <a:endParaRPr kumimoji="0" lang="ja-JP" altLang="ja-JP" sz="1600" dirty="0">
              <a:solidFill>
                <a:prstClr val="black"/>
              </a:solidFill>
              <a:latin typeface="微軟正黑體" panose="020B0604030504040204" pitchFamily="34" charset="-120"/>
              <a:ea typeface="微軟正黑體" panose="020B0604030504040204" pitchFamily="34" charset="-120"/>
            </a:endParaRPr>
          </a:p>
          <a:p>
            <a:r>
              <a:rPr kumimoji="0" lang="ja-JP" altLang="ja-JP" sz="1600" dirty="0">
                <a:solidFill>
                  <a:prstClr val="black"/>
                </a:solidFill>
                <a:latin typeface="微軟正黑體" panose="020B0604030504040204" pitchFamily="34" charset="-120"/>
                <a:ea typeface="微軟正黑體" panose="020B0604030504040204" pitchFamily="34" charset="-120"/>
              </a:rPr>
              <a:t>●</a:t>
            </a:r>
            <a:r>
              <a:rPr kumimoji="0" lang="en-US" altLang="ja-JP" sz="1600" dirty="0" smtClean="0">
                <a:solidFill>
                  <a:prstClr val="black"/>
                </a:solidFill>
                <a:latin typeface="微軟正黑體" panose="020B0604030504040204" pitchFamily="34" charset="-120"/>
                <a:ea typeface="微軟正黑體" panose="020B0604030504040204" pitchFamily="34" charset="-120"/>
              </a:rPr>
              <a:t>Linguistics</a:t>
            </a:r>
            <a:r>
              <a:rPr kumimoji="0" lang="zh-TW" altLang="en-US" sz="1600" dirty="0" smtClean="0">
                <a:solidFill>
                  <a:prstClr val="black"/>
                </a:solidFill>
                <a:latin typeface="微軟正黑體" panose="020B0604030504040204" pitchFamily="34" charset="-120"/>
                <a:ea typeface="微軟正黑體" panose="020B0604030504040204" pitchFamily="34" charset="-120"/>
              </a:rPr>
              <a:t>語言學                                                </a:t>
            </a:r>
            <a:r>
              <a:rPr kumimoji="0" lang="ja-JP" altLang="ja-JP" sz="1600" dirty="0" smtClean="0">
                <a:solidFill>
                  <a:prstClr val="black"/>
                </a:solidFill>
                <a:latin typeface="微軟正黑體" panose="020B0604030504040204" pitchFamily="34" charset="-120"/>
                <a:ea typeface="微軟正黑體" panose="020B0604030504040204" pitchFamily="34" charset="-120"/>
              </a:rPr>
              <a:t>●</a:t>
            </a:r>
            <a:r>
              <a:rPr kumimoji="0" lang="en-US" altLang="ja-JP" sz="1600" dirty="0" smtClean="0">
                <a:solidFill>
                  <a:prstClr val="black"/>
                </a:solidFill>
                <a:latin typeface="微軟正黑體" panose="020B0604030504040204" pitchFamily="34" charset="-120"/>
                <a:ea typeface="微軟正黑體" panose="020B0604030504040204" pitchFamily="34" charset="-120"/>
              </a:rPr>
              <a:t>Economics</a:t>
            </a:r>
            <a:r>
              <a:rPr kumimoji="0" lang="zh-TW" altLang="en-US" sz="1600" dirty="0" smtClean="0">
                <a:solidFill>
                  <a:prstClr val="black"/>
                </a:solidFill>
                <a:latin typeface="微軟正黑體" panose="020B0604030504040204" pitchFamily="34" charset="-120"/>
                <a:ea typeface="微軟正黑體" panose="020B0604030504040204" pitchFamily="34" charset="-120"/>
              </a:rPr>
              <a:t>經濟</a:t>
            </a:r>
            <a:endParaRPr kumimoji="0" lang="en-US" altLang="zh-TW" sz="1600" dirty="0">
              <a:solidFill>
                <a:prstClr val="black"/>
              </a:solidFill>
              <a:latin typeface="微軟正黑體" panose="020B0604030504040204" pitchFamily="34" charset="-120"/>
              <a:ea typeface="微軟正黑體" panose="020B0604030504040204" pitchFamily="34" charset="-120"/>
            </a:endParaRPr>
          </a:p>
          <a:p>
            <a:r>
              <a:rPr kumimoji="0" lang="ja-JP" altLang="ja-JP" sz="1600" dirty="0" smtClean="0">
                <a:solidFill>
                  <a:prstClr val="black"/>
                </a:solidFill>
                <a:latin typeface="微軟正黑體" panose="020B0604030504040204" pitchFamily="34" charset="-120"/>
                <a:ea typeface="微軟正黑體" panose="020B0604030504040204" pitchFamily="34" charset="-120"/>
              </a:rPr>
              <a:t>●</a:t>
            </a:r>
            <a:r>
              <a:rPr kumimoji="0" lang="en-US" altLang="ja-JP" sz="1600" dirty="0">
                <a:solidFill>
                  <a:prstClr val="black"/>
                </a:solidFill>
                <a:latin typeface="微軟正黑體" panose="020B0604030504040204" pitchFamily="34" charset="-120"/>
                <a:ea typeface="微軟正黑體" panose="020B0604030504040204" pitchFamily="34" charset="-120"/>
              </a:rPr>
              <a:t>Political Economy of International Development</a:t>
            </a:r>
            <a:r>
              <a:rPr kumimoji="0" lang="zh-TW" altLang="en-US" sz="1600" dirty="0">
                <a:solidFill>
                  <a:prstClr val="black"/>
                </a:solidFill>
                <a:latin typeface="微軟正黑體" panose="020B0604030504040204" pitchFamily="34" charset="-120"/>
                <a:ea typeface="微軟正黑體" panose="020B0604030504040204" pitchFamily="34" charset="-120"/>
              </a:rPr>
              <a:t>國際政治經濟發展</a:t>
            </a:r>
            <a:endParaRPr kumimoji="0" lang="ja-JP" altLang="ja-JP" sz="16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6503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200" y="209381"/>
            <a:ext cx="864096" cy="8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1187624" y="169476"/>
            <a:ext cx="7956376" cy="461665"/>
          </a:xfrm>
          <a:prstGeom prst="rect">
            <a:avLst/>
          </a:prstGeom>
        </p:spPr>
        <p:txBody>
          <a:bodyPr wrap="square">
            <a:spAutoFit/>
          </a:bodyPr>
          <a:lstStyle/>
          <a:p>
            <a:r>
              <a:rPr kumimoji="0" lang="zh-TW" altLang="en-US" sz="2400" b="1" dirty="0" smtClean="0">
                <a:solidFill>
                  <a:prstClr val="black"/>
                </a:solidFill>
                <a:latin typeface="微軟正黑體" panose="020B0604030504040204" pitchFamily="34" charset="-120"/>
                <a:ea typeface="微軟正黑體" panose="020B0604030504040204" pitchFamily="34" charset="-120"/>
              </a:rPr>
              <a:t>為應對國際化演進而設計之強化語言能力的課程</a:t>
            </a:r>
            <a:endParaRPr kumimoji="0" lang="en-US" altLang="ja-JP" sz="2400" b="1" dirty="0" smtClean="0">
              <a:solidFill>
                <a:prstClr val="black"/>
              </a:solidFill>
              <a:latin typeface="微軟正黑體" panose="020B0604030504040204" pitchFamily="34" charset="-120"/>
              <a:ea typeface="微軟正黑體" panose="020B0604030504040204" pitchFamily="34" charset="-120"/>
            </a:endParaRPr>
          </a:p>
        </p:txBody>
      </p:sp>
      <p:grpSp>
        <p:nvGrpSpPr>
          <p:cNvPr id="3" name="グループ化 2"/>
          <p:cNvGrpSpPr/>
          <p:nvPr/>
        </p:nvGrpSpPr>
        <p:grpSpPr>
          <a:xfrm>
            <a:off x="1392239" y="573305"/>
            <a:ext cx="7681664" cy="1261884"/>
            <a:chOff x="1403648" y="842516"/>
            <a:chExt cx="7681664" cy="1261884"/>
          </a:xfrm>
        </p:grpSpPr>
        <p:cxnSp>
          <p:nvCxnSpPr>
            <p:cNvPr id="11" name="直線コネクタ 10"/>
            <p:cNvCxnSpPr/>
            <p:nvPr/>
          </p:nvCxnSpPr>
          <p:spPr>
            <a:xfrm>
              <a:off x="2123728" y="1775718"/>
              <a:ext cx="6961584" cy="0"/>
            </a:xfrm>
            <a:prstGeom prst="line">
              <a:avLst/>
            </a:prstGeom>
          </p:spPr>
          <p:style>
            <a:lnRef idx="1">
              <a:schemeClr val="accent2"/>
            </a:lnRef>
            <a:fillRef idx="0">
              <a:schemeClr val="accent2"/>
            </a:fillRef>
            <a:effectRef idx="0">
              <a:schemeClr val="accent2"/>
            </a:effectRef>
            <a:fontRef idx="minor">
              <a:schemeClr val="tx1"/>
            </a:fontRef>
          </p:style>
        </p:cxnSp>
        <p:sp>
          <p:nvSpPr>
            <p:cNvPr id="22" name="テキスト ボックス 21"/>
            <p:cNvSpPr txBox="1"/>
            <p:nvPr/>
          </p:nvSpPr>
          <p:spPr>
            <a:xfrm>
              <a:off x="1403648" y="842516"/>
              <a:ext cx="7596336" cy="1261884"/>
            </a:xfrm>
            <a:prstGeom prst="rect">
              <a:avLst/>
            </a:prstGeom>
            <a:noFill/>
          </p:spPr>
          <p:txBody>
            <a:bodyPr wrap="square" rtlCol="0">
              <a:spAutoFit/>
            </a:bodyPr>
            <a:lstStyle/>
            <a:p>
              <a:pPr algn="r"/>
              <a:r>
                <a:rPr lang="en-US" altLang="ja-JP" sz="4000" b="1" dirty="0" smtClean="0">
                  <a:solidFill>
                    <a:srgbClr val="C0504D">
                      <a:lumMod val="75000"/>
                    </a:srgbClr>
                  </a:solidFill>
                  <a:latin typeface="微軟正黑體" panose="020B0604030504040204" pitchFamily="34" charset="-120"/>
                  <a:ea typeface="微軟正黑體" panose="020B0604030504040204" pitchFamily="34" charset="-120"/>
                </a:rPr>
                <a:t>APM </a:t>
              </a:r>
              <a:r>
                <a:rPr lang="zh-TW" altLang="en-US" sz="3600" dirty="0" smtClean="0">
                  <a:solidFill>
                    <a:srgbClr val="C0504D">
                      <a:lumMod val="75000"/>
                    </a:srgbClr>
                  </a:solidFill>
                  <a:latin typeface="微軟正黑體" panose="020B0604030504040204" pitchFamily="34" charset="-120"/>
                  <a:ea typeface="微軟正黑體" panose="020B0604030504040204" pitchFamily="34" charset="-120"/>
                </a:rPr>
                <a:t>課程</a:t>
              </a:r>
              <a:endParaRPr lang="en-US" altLang="zh-TW" sz="7200" b="1" dirty="0">
                <a:solidFill>
                  <a:srgbClr val="C0504D">
                    <a:lumMod val="75000"/>
                  </a:srgbClr>
                </a:solidFill>
                <a:latin typeface="微軟正黑體" panose="020B0604030504040204" pitchFamily="34" charset="-120"/>
                <a:ea typeface="微軟正黑體" panose="020B0604030504040204" pitchFamily="34" charset="-120"/>
              </a:endParaRPr>
            </a:p>
            <a:p>
              <a:pPr algn="r"/>
              <a:r>
                <a:rPr lang="zh-TW" altLang="en-US" sz="2000" b="1" dirty="0" smtClean="0">
                  <a:solidFill>
                    <a:srgbClr val="C0504D">
                      <a:lumMod val="75000"/>
                    </a:srgbClr>
                  </a:solidFill>
                  <a:latin typeface="微軟正黑體" panose="020B0604030504040204" pitchFamily="34" charset="-120"/>
                  <a:ea typeface="微軟正黑體" panose="020B0604030504040204" pitchFamily="34" charset="-120"/>
                </a:rPr>
                <a:t>區域研究與多語言</a:t>
              </a:r>
              <a:r>
                <a:rPr lang="en-US" altLang="zh-TW" sz="2000" b="1" dirty="0" smtClean="0">
                  <a:solidFill>
                    <a:srgbClr val="C0504D">
                      <a:lumMod val="75000"/>
                    </a:srgbClr>
                  </a:solidFill>
                  <a:latin typeface="微軟正黑體" panose="020B0604030504040204" pitchFamily="34" charset="-120"/>
                  <a:ea typeface="微軟正黑體" panose="020B0604030504040204" pitchFamily="34" charset="-120"/>
                </a:rPr>
                <a:t>/</a:t>
              </a:r>
              <a:r>
                <a:rPr lang="zh-TW" altLang="en-US" sz="2000" b="1" dirty="0" smtClean="0">
                  <a:solidFill>
                    <a:srgbClr val="C0504D">
                      <a:lumMod val="75000"/>
                    </a:srgbClr>
                  </a:solidFill>
                  <a:latin typeface="微軟正黑體" panose="020B0604030504040204" pitchFamily="34" charset="-120"/>
                  <a:ea typeface="微軟正黑體" panose="020B0604030504040204" pitchFamily="34" charset="-120"/>
                </a:rPr>
                <a:t>多文化教育課程</a:t>
              </a:r>
              <a:r>
                <a:rPr lang="en-US" altLang="ja-JP" sz="2000" b="1" dirty="0">
                  <a:solidFill>
                    <a:srgbClr val="C0504D">
                      <a:lumMod val="75000"/>
                    </a:srgbClr>
                  </a:solidFill>
                  <a:latin typeface="微軟正黑體" panose="020B0604030504040204" pitchFamily="34" charset="-120"/>
                  <a:ea typeface="微軟正黑體" panose="020B0604030504040204" pitchFamily="34" charset="-120"/>
                </a:rPr>
                <a:t> </a:t>
              </a:r>
              <a:endParaRPr lang="en-US" altLang="ja-JP" sz="2000" b="1" dirty="0" smtClean="0">
                <a:solidFill>
                  <a:srgbClr val="C0504D">
                    <a:lumMod val="75000"/>
                  </a:srgbClr>
                </a:solidFill>
                <a:latin typeface="微軟正黑體" panose="020B0604030504040204" pitchFamily="34" charset="-120"/>
                <a:ea typeface="微軟正黑體" panose="020B0604030504040204" pitchFamily="34" charset="-120"/>
              </a:endParaRPr>
            </a:p>
            <a:p>
              <a:pPr algn="r"/>
              <a:r>
                <a:rPr lang="en-US" altLang="ja-JP" sz="1600" b="1" dirty="0" smtClean="0">
                  <a:solidFill>
                    <a:srgbClr val="C0504D">
                      <a:lumMod val="75000"/>
                    </a:srgbClr>
                  </a:solidFill>
                  <a:latin typeface="微軟正黑體" panose="020B0604030504040204" pitchFamily="34" charset="-120"/>
                  <a:ea typeface="微軟正黑體" panose="020B0604030504040204" pitchFamily="34" charset="-120"/>
                </a:rPr>
                <a:t>Area </a:t>
              </a:r>
              <a:r>
                <a:rPr lang="en-US" altLang="ja-JP" sz="1600" b="1" dirty="0">
                  <a:solidFill>
                    <a:srgbClr val="C0504D">
                      <a:lumMod val="75000"/>
                    </a:srgbClr>
                  </a:solidFill>
                  <a:latin typeface="微軟正黑體" panose="020B0604030504040204" pitchFamily="34" charset="-120"/>
                  <a:ea typeface="微軟正黑體" panose="020B0604030504040204" pitchFamily="34" charset="-120"/>
                </a:rPr>
                <a:t>Studies and </a:t>
              </a:r>
              <a:r>
                <a:rPr lang="en-US" altLang="ja-JP" sz="1600" b="1" dirty="0" err="1" smtClean="0">
                  <a:solidFill>
                    <a:srgbClr val="C0504D">
                      <a:lumMod val="75000"/>
                    </a:srgbClr>
                  </a:solidFill>
                  <a:latin typeface="微軟正黑體" panose="020B0604030504040204" pitchFamily="34" charset="-120"/>
                  <a:ea typeface="微軟正黑體" panose="020B0604030504040204" pitchFamily="34" charset="-120"/>
                </a:rPr>
                <a:t>Plurilingual</a:t>
              </a:r>
              <a:r>
                <a:rPr lang="en-US" altLang="ja-JP" sz="1600" b="1" dirty="0" smtClean="0">
                  <a:solidFill>
                    <a:srgbClr val="C0504D">
                      <a:lumMod val="75000"/>
                    </a:srgbClr>
                  </a:solidFill>
                  <a:latin typeface="微軟正黑體" panose="020B0604030504040204" pitchFamily="34" charset="-120"/>
                  <a:ea typeface="微軟正黑體" panose="020B0604030504040204" pitchFamily="34" charset="-120"/>
                </a:rPr>
                <a:t>/Multicultural Education program</a:t>
              </a:r>
              <a:endParaRPr lang="en-US" altLang="ja-JP" sz="1600" dirty="0" smtClean="0">
                <a:solidFill>
                  <a:srgbClr val="C0504D">
                    <a:lumMod val="75000"/>
                  </a:srgbClr>
                </a:solidFill>
                <a:latin typeface="微軟正黑體" panose="020B0604030504040204" pitchFamily="34" charset="-120"/>
                <a:ea typeface="微軟正黑體" panose="020B0604030504040204" pitchFamily="34" charset="-120"/>
              </a:endParaRPr>
            </a:p>
          </p:txBody>
        </p:sp>
      </p:grpSp>
      <p:sp>
        <p:nvSpPr>
          <p:cNvPr id="10" name="角丸四角形 9"/>
          <p:cNvSpPr/>
          <p:nvPr/>
        </p:nvSpPr>
        <p:spPr>
          <a:xfrm>
            <a:off x="3727181" y="4466538"/>
            <a:ext cx="1743690" cy="62995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0000FF"/>
                </a:solidFill>
                <a:ea typeface="HGPｺﾞｼｯｸE" panose="020B0900000000000000" pitchFamily="50" charset="-128"/>
              </a:rPr>
              <a:t>留學</a:t>
            </a:r>
            <a:endParaRPr lang="ja-JP" altLang="en-US" sz="2400" b="1" dirty="0">
              <a:solidFill>
                <a:srgbClr val="0000FF"/>
              </a:solidFill>
              <a:ea typeface="HGPｺﾞｼｯｸE" panose="020B0900000000000000" pitchFamily="50" charset="-128"/>
            </a:endParaRPr>
          </a:p>
        </p:txBody>
      </p:sp>
      <p:sp>
        <p:nvSpPr>
          <p:cNvPr id="12" name="角丸四角形 11"/>
          <p:cNvSpPr/>
          <p:nvPr/>
        </p:nvSpPr>
        <p:spPr>
          <a:xfrm>
            <a:off x="82447" y="3284984"/>
            <a:ext cx="3588224" cy="288032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2000" b="1" u="sng" dirty="0" smtClean="0">
                <a:solidFill>
                  <a:prstClr val="black"/>
                </a:solidFill>
                <a:ea typeface="HGPｺﾞｼｯｸE" panose="020B0900000000000000" pitchFamily="50" charset="-128"/>
              </a:rPr>
              <a:t>準備期間</a:t>
            </a:r>
            <a:endParaRPr lang="en-US" altLang="ja-JP" sz="2000" b="1" u="sng" dirty="0" smtClean="0">
              <a:solidFill>
                <a:prstClr val="black"/>
              </a:solidFill>
              <a:ea typeface="HGPｺﾞｼｯｸE" panose="020B0900000000000000" pitchFamily="50" charset="-128"/>
            </a:endParaRPr>
          </a:p>
          <a:p>
            <a:pPr algn="ctr"/>
            <a:endParaRPr lang="en-US" altLang="ja-JP" sz="1200" b="1" dirty="0">
              <a:solidFill>
                <a:srgbClr val="0000FF"/>
              </a:solidFill>
              <a:ea typeface="HGPｺﾞｼｯｸE" panose="020B0900000000000000" pitchFamily="50" charset="-128"/>
            </a:endParaRPr>
          </a:p>
          <a:p>
            <a:pPr algn="ctr"/>
            <a:endParaRPr lang="en-US" altLang="ja-JP" sz="1200" b="1" dirty="0" smtClean="0">
              <a:solidFill>
                <a:srgbClr val="0000FF"/>
              </a:solidFill>
              <a:ea typeface="HGPｺﾞｼｯｸE" panose="020B0900000000000000" pitchFamily="50" charset="-128"/>
            </a:endParaRPr>
          </a:p>
          <a:p>
            <a:pPr algn="ctr"/>
            <a:r>
              <a:rPr kumimoji="0" lang="ja-JP" altLang="en-US" sz="2000" b="1" dirty="0" smtClean="0">
                <a:solidFill>
                  <a:srgbClr val="0000FF"/>
                </a:solidFill>
                <a:latin typeface="HGP創英角ｺﾞｼｯｸUB" panose="020B0900000000000000" pitchFamily="50" charset="-128"/>
                <a:ea typeface="HGP創英角ｺﾞｼｯｸUB" panose="020B0900000000000000" pitchFamily="50" charset="-128"/>
              </a:rPr>
              <a:t>＜入門科目＞</a:t>
            </a:r>
            <a:endParaRPr kumimoji="0" lang="en-US" altLang="ja-JP" sz="2000" b="1" dirty="0" smtClean="0">
              <a:solidFill>
                <a:srgbClr val="0000FF"/>
              </a:solidFill>
              <a:latin typeface="HGP創英角ｺﾞｼｯｸUB" panose="020B0900000000000000" pitchFamily="50" charset="-128"/>
              <a:ea typeface="HGP創英角ｺﾞｼｯｸUB" panose="020B0900000000000000" pitchFamily="50" charset="-128"/>
            </a:endParaRPr>
          </a:p>
          <a:p>
            <a:pPr algn="ctr"/>
            <a:r>
              <a:rPr kumimoji="0" lang="zh-TW" altLang="en-US" dirty="0" smtClean="0">
                <a:solidFill>
                  <a:srgbClr val="0000FF"/>
                </a:solidFill>
                <a:ea typeface="HGPｺﾞｼｯｸE" panose="020B0900000000000000" pitchFamily="50" charset="-128"/>
              </a:rPr>
              <a:t>用英文上課</a:t>
            </a:r>
            <a:endParaRPr kumimoji="0" lang="en-US" altLang="ja-JP" dirty="0">
              <a:solidFill>
                <a:srgbClr val="0000FF"/>
              </a:solidFill>
              <a:ea typeface="HGPｺﾞｼｯｸE" panose="020B0900000000000000" pitchFamily="50" charset="-128"/>
            </a:endParaRPr>
          </a:p>
          <a:p>
            <a:pPr algn="ctr"/>
            <a:endParaRPr kumimoji="0" lang="en-US" altLang="ja-JP" b="1" dirty="0" smtClean="0">
              <a:solidFill>
                <a:srgbClr val="0000FF"/>
              </a:solidFill>
              <a:ea typeface="HGPｺﾞｼｯｸE" panose="020B0900000000000000" pitchFamily="50" charset="-128"/>
            </a:endParaRPr>
          </a:p>
          <a:p>
            <a:pPr algn="ctr"/>
            <a:r>
              <a:rPr lang="ja-JP" altLang="en-US" sz="2000" b="1" dirty="0" smtClean="0">
                <a:solidFill>
                  <a:srgbClr val="0000FF"/>
                </a:solidFill>
                <a:latin typeface="HGP創英角ｺﾞｼｯｸUB" panose="020B0900000000000000" pitchFamily="50" charset="-128"/>
                <a:ea typeface="HGP創英角ｺﾞｼｯｸUB" panose="020B0900000000000000" pitchFamily="50" charset="-128"/>
              </a:rPr>
              <a:t>＜</a:t>
            </a:r>
            <a:r>
              <a:rPr lang="en-US" altLang="ja-JP" sz="2000" b="1" dirty="0" smtClean="0">
                <a:solidFill>
                  <a:srgbClr val="0000FF"/>
                </a:solidFill>
                <a:latin typeface="Arial Unicode MS" panose="020B0604020202020204" pitchFamily="34" charset="-120"/>
                <a:ea typeface="Arial Unicode MS" panose="020B0604020202020204" pitchFamily="34" charset="-120"/>
                <a:cs typeface="Arial Unicode MS" panose="020B0604020202020204" pitchFamily="34" charset="-120"/>
              </a:rPr>
              <a:t>CLIL</a:t>
            </a:r>
            <a:r>
              <a:rPr lang="ja-JP" altLang="en-US" sz="2000" b="1" dirty="0" smtClean="0">
                <a:solidFill>
                  <a:srgbClr val="0000FF"/>
                </a:solidFill>
                <a:latin typeface="HGP創英角ｺﾞｼｯｸUB" panose="020B0900000000000000" pitchFamily="50" charset="-128"/>
                <a:ea typeface="HGP創英角ｺﾞｼｯｸUB" panose="020B0900000000000000" pitchFamily="50" charset="-128"/>
              </a:rPr>
              <a:t>型 中級科目＞</a:t>
            </a:r>
            <a:endParaRPr lang="en-US" altLang="ja-JP" sz="2000" b="1" dirty="0" smtClean="0">
              <a:solidFill>
                <a:srgbClr val="0000FF"/>
              </a:solidFill>
              <a:latin typeface="HGP創英角ｺﾞｼｯｸUB" panose="020B0900000000000000" pitchFamily="50" charset="-128"/>
              <a:ea typeface="HGP創英角ｺﾞｼｯｸUB" panose="020B0900000000000000" pitchFamily="50" charset="-128"/>
            </a:endParaRPr>
          </a:p>
          <a:p>
            <a:pPr algn="ctr"/>
            <a:r>
              <a:rPr kumimoji="0" lang="zh-TW" altLang="en-US" dirty="0" smtClean="0">
                <a:solidFill>
                  <a:srgbClr val="0000FF"/>
                </a:solidFill>
                <a:ea typeface="HGPｺﾞｼｯｸE" panose="020B0900000000000000" pitchFamily="50" charset="-128"/>
              </a:rPr>
              <a:t>用英語以及第三國語言</a:t>
            </a:r>
            <a:r>
              <a:rPr kumimoji="0" lang="en-US" altLang="zh-TW" dirty="0" smtClean="0">
                <a:solidFill>
                  <a:srgbClr val="0000FF"/>
                </a:solidFill>
                <a:ea typeface="HGPｺﾞｼｯｸE" panose="020B0900000000000000" pitchFamily="50" charset="-128"/>
              </a:rPr>
              <a:t>(</a:t>
            </a:r>
            <a:r>
              <a:rPr kumimoji="0" lang="zh-TW" altLang="en-US" dirty="0" smtClean="0">
                <a:solidFill>
                  <a:srgbClr val="0000FF"/>
                </a:solidFill>
                <a:ea typeface="HGPｺﾞｼｯｸE" panose="020B0900000000000000" pitchFamily="50" charset="-128"/>
              </a:rPr>
              <a:t>法文、西班牙文、中文、韓文</a:t>
            </a:r>
            <a:r>
              <a:rPr kumimoji="0" lang="en-US" altLang="zh-TW" dirty="0" smtClean="0">
                <a:solidFill>
                  <a:srgbClr val="0000FF"/>
                </a:solidFill>
                <a:ea typeface="HGPｺﾞｼｯｸE" panose="020B0900000000000000" pitchFamily="50" charset="-128"/>
              </a:rPr>
              <a:t>)</a:t>
            </a:r>
            <a:r>
              <a:rPr kumimoji="0" lang="zh-TW" altLang="en-US" dirty="0" smtClean="0">
                <a:solidFill>
                  <a:srgbClr val="0000FF"/>
                </a:solidFill>
                <a:ea typeface="HGPｺﾞｼｯｸE" panose="020B0900000000000000" pitchFamily="50" charset="-128"/>
              </a:rPr>
              <a:t>上課</a:t>
            </a:r>
            <a:endParaRPr kumimoji="0" lang="en-US" altLang="ja-JP" dirty="0" smtClean="0">
              <a:solidFill>
                <a:srgbClr val="0000FF"/>
              </a:solidFill>
              <a:ea typeface="HGPｺﾞｼｯｸE" panose="020B0900000000000000" pitchFamily="50" charset="-128"/>
            </a:endParaRPr>
          </a:p>
          <a:p>
            <a:pPr algn="ctr"/>
            <a:endParaRPr lang="en-US" altLang="ja-JP" dirty="0" smtClean="0">
              <a:solidFill>
                <a:srgbClr val="0000FF"/>
              </a:solidFill>
              <a:ea typeface="HGPｺﾞｼｯｸE" panose="020B0900000000000000" pitchFamily="50" charset="-128"/>
            </a:endParaRPr>
          </a:p>
        </p:txBody>
      </p:sp>
      <p:sp>
        <p:nvSpPr>
          <p:cNvPr id="13" name="角丸四角形 12"/>
          <p:cNvSpPr/>
          <p:nvPr/>
        </p:nvSpPr>
        <p:spPr>
          <a:xfrm>
            <a:off x="5470870" y="3284984"/>
            <a:ext cx="3603033" cy="288032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zh-TW" altLang="en-US" b="1" u="sng" dirty="0">
                <a:solidFill>
                  <a:prstClr val="black"/>
                </a:solidFill>
                <a:ea typeface="HGPｺﾞｼｯｸE" panose="020B0900000000000000" pitchFamily="50" charset="-128"/>
              </a:rPr>
              <a:t>持</a:t>
            </a:r>
            <a:r>
              <a:rPr lang="zh-TW" altLang="en-US" b="1" u="sng" dirty="0" smtClean="0">
                <a:solidFill>
                  <a:prstClr val="black"/>
                </a:solidFill>
                <a:ea typeface="HGPｺﾞｼｯｸE" panose="020B0900000000000000" pitchFamily="50" charset="-128"/>
              </a:rPr>
              <a:t>續加強</a:t>
            </a:r>
            <a:endParaRPr lang="en-US" altLang="ja-JP" b="1" u="sng" dirty="0" smtClean="0">
              <a:solidFill>
                <a:prstClr val="black"/>
              </a:solidFill>
              <a:ea typeface="HGPｺﾞｼｯｸE" panose="020B0900000000000000" pitchFamily="50" charset="-128"/>
            </a:endParaRPr>
          </a:p>
          <a:p>
            <a:pPr algn="ctr"/>
            <a:endParaRPr lang="en-US" altLang="ja-JP" sz="1200" b="1" u="sng" dirty="0" smtClean="0">
              <a:solidFill>
                <a:srgbClr val="0000FF"/>
              </a:solidFill>
              <a:ea typeface="HGPｺﾞｼｯｸE" panose="020B0900000000000000" pitchFamily="50" charset="-128"/>
            </a:endParaRPr>
          </a:p>
          <a:p>
            <a:pPr algn="ctr"/>
            <a:r>
              <a:rPr lang="ja-JP" altLang="en-US" b="1" dirty="0" smtClean="0">
                <a:solidFill>
                  <a:srgbClr val="0000FF"/>
                </a:solidFill>
                <a:latin typeface="HGP創英角ｺﾞｼｯｸUB" panose="020B0900000000000000" pitchFamily="50" charset="-128"/>
                <a:ea typeface="HGP創英角ｺﾞｼｯｸUB" panose="020B0900000000000000" pitchFamily="50" charset="-128"/>
              </a:rPr>
              <a:t>＜中級科目＞</a:t>
            </a:r>
            <a:endParaRPr lang="en-US" altLang="ja-JP" b="1" dirty="0" smtClean="0">
              <a:solidFill>
                <a:srgbClr val="0000FF"/>
              </a:solidFill>
              <a:latin typeface="HGP創英角ｺﾞｼｯｸUB" panose="020B0900000000000000" pitchFamily="50" charset="-128"/>
              <a:ea typeface="HGP創英角ｺﾞｼｯｸUB" panose="020B0900000000000000" pitchFamily="50" charset="-128"/>
            </a:endParaRPr>
          </a:p>
          <a:p>
            <a:pPr algn="ctr"/>
            <a:r>
              <a:rPr kumimoji="0" lang="zh-TW" altLang="en-US" sz="1600" dirty="0" smtClean="0">
                <a:solidFill>
                  <a:srgbClr val="0000FF"/>
                </a:solidFill>
                <a:ea typeface="HGPｺﾞｼｯｸE" panose="020B0900000000000000" pitchFamily="50" charset="-128"/>
              </a:rPr>
              <a:t>以第三國</a:t>
            </a:r>
            <a:r>
              <a:rPr kumimoji="0" lang="zh-TW" altLang="en-US" sz="1600" dirty="0">
                <a:solidFill>
                  <a:srgbClr val="0000FF"/>
                </a:solidFill>
                <a:ea typeface="HGPｺﾞｼｯｸE" panose="020B0900000000000000" pitchFamily="50" charset="-128"/>
              </a:rPr>
              <a:t>語言</a:t>
            </a:r>
            <a:r>
              <a:rPr kumimoji="0" lang="en-US" altLang="zh-TW" sz="1600" dirty="0">
                <a:solidFill>
                  <a:srgbClr val="0000FF"/>
                </a:solidFill>
                <a:ea typeface="HGPｺﾞｼｯｸE" panose="020B0900000000000000" pitchFamily="50" charset="-128"/>
              </a:rPr>
              <a:t>(</a:t>
            </a:r>
            <a:r>
              <a:rPr kumimoji="0" lang="zh-TW" altLang="en-US" sz="1600" dirty="0">
                <a:solidFill>
                  <a:srgbClr val="0000FF"/>
                </a:solidFill>
                <a:ea typeface="HGPｺﾞｼｯｸE" panose="020B0900000000000000" pitchFamily="50" charset="-128"/>
              </a:rPr>
              <a:t>法文、西班牙文、中文、韓文</a:t>
            </a:r>
            <a:r>
              <a:rPr kumimoji="0" lang="en-US" altLang="zh-TW" sz="1600" dirty="0">
                <a:solidFill>
                  <a:srgbClr val="0000FF"/>
                </a:solidFill>
                <a:ea typeface="HGPｺﾞｼｯｸE" panose="020B0900000000000000" pitchFamily="50" charset="-128"/>
              </a:rPr>
              <a:t>)</a:t>
            </a:r>
            <a:r>
              <a:rPr kumimoji="0" lang="zh-TW" altLang="en-US" sz="1600" dirty="0">
                <a:solidFill>
                  <a:srgbClr val="0000FF"/>
                </a:solidFill>
                <a:ea typeface="HGPｺﾞｼｯｸE" panose="020B0900000000000000" pitchFamily="50" charset="-128"/>
              </a:rPr>
              <a:t>上課</a:t>
            </a:r>
          </a:p>
          <a:p>
            <a:pPr algn="ctr"/>
            <a:endParaRPr lang="en-US" altLang="ja-JP" sz="1100" b="1" dirty="0">
              <a:solidFill>
                <a:srgbClr val="0000FF"/>
              </a:solidFill>
              <a:ea typeface="HGPｺﾞｼｯｸE" panose="020B0900000000000000" pitchFamily="50" charset="-128"/>
            </a:endParaRPr>
          </a:p>
          <a:p>
            <a:pPr algn="ctr"/>
            <a:r>
              <a:rPr kumimoji="0" lang="ja-JP" altLang="en-US" b="1" dirty="0" smtClean="0">
                <a:solidFill>
                  <a:srgbClr val="0000FF"/>
                </a:solidFill>
                <a:latin typeface="HGP創英角ｺﾞｼｯｸUB" panose="020B0900000000000000" pitchFamily="50" charset="-128"/>
                <a:ea typeface="HGP創英角ｺﾞｼｯｸUB" panose="020B0900000000000000" pitchFamily="50" charset="-128"/>
              </a:rPr>
              <a:t>＜上級科目＞</a:t>
            </a:r>
            <a:endParaRPr kumimoji="0" lang="en-US" altLang="ja-JP" b="1" dirty="0" smtClean="0">
              <a:solidFill>
                <a:srgbClr val="0000FF"/>
              </a:solidFill>
              <a:latin typeface="HGP創英角ｺﾞｼｯｸUB" panose="020B0900000000000000" pitchFamily="50" charset="-128"/>
              <a:ea typeface="HGP創英角ｺﾞｼｯｸUB" panose="020B0900000000000000" pitchFamily="50" charset="-128"/>
            </a:endParaRPr>
          </a:p>
          <a:p>
            <a:pPr algn="ctr"/>
            <a:r>
              <a:rPr kumimoji="0" lang="zh-TW" altLang="en-US" sz="1600" dirty="0" smtClean="0">
                <a:solidFill>
                  <a:srgbClr val="0000FF"/>
                </a:solidFill>
                <a:ea typeface="HGPｺﾞｼｯｸE" panose="020B0900000000000000" pitchFamily="50" charset="-128"/>
              </a:rPr>
              <a:t>用英文上課</a:t>
            </a:r>
            <a:endParaRPr kumimoji="0" lang="en-US" altLang="ja-JP" sz="1600" dirty="0" smtClean="0">
              <a:solidFill>
                <a:srgbClr val="0000FF"/>
              </a:solidFill>
              <a:ea typeface="HGPｺﾞｼｯｸE" panose="020B0900000000000000" pitchFamily="50" charset="-128"/>
            </a:endParaRPr>
          </a:p>
          <a:p>
            <a:pPr algn="ctr"/>
            <a:r>
              <a:rPr kumimoji="0" lang="ja-JP" altLang="en-US" b="1" dirty="0" smtClean="0">
                <a:solidFill>
                  <a:srgbClr val="0000FF"/>
                </a:solidFill>
                <a:latin typeface="HGP創英角ｺﾞｼｯｸUB" panose="020B0900000000000000" pitchFamily="50" charset="-128"/>
                <a:ea typeface="HGP創英角ｺﾞｼｯｸUB" panose="020B0900000000000000" pitchFamily="50" charset="-128"/>
              </a:rPr>
              <a:t>＜</a:t>
            </a:r>
            <a:r>
              <a:rPr kumimoji="0" lang="ja-JP" altLang="en-US" b="1" dirty="0">
                <a:solidFill>
                  <a:srgbClr val="0000FF"/>
                </a:solidFill>
                <a:latin typeface="HGP創英角ｺﾞｼｯｸUB" panose="020B0900000000000000" pitchFamily="50" charset="-128"/>
                <a:ea typeface="HGP創英角ｺﾞｼｯｸUB" panose="020B0900000000000000" pitchFamily="50" charset="-128"/>
              </a:rPr>
              <a:t>上級科目＞</a:t>
            </a:r>
            <a:endParaRPr kumimoji="0" lang="en-US" altLang="ja-JP" b="1" dirty="0">
              <a:solidFill>
                <a:srgbClr val="0000FF"/>
              </a:solidFill>
              <a:latin typeface="HGP創英角ｺﾞｼｯｸUB" panose="020B0900000000000000" pitchFamily="50" charset="-128"/>
              <a:ea typeface="HGP創英角ｺﾞｼｯｸUB" panose="020B0900000000000000" pitchFamily="50" charset="-128"/>
            </a:endParaRPr>
          </a:p>
          <a:p>
            <a:pPr algn="ctr"/>
            <a:r>
              <a:rPr lang="zh-TW" altLang="en-US" sz="1600" dirty="0" smtClean="0">
                <a:solidFill>
                  <a:srgbClr val="0000FF"/>
                </a:solidFill>
                <a:ea typeface="HGPｺﾞｼｯｸE" panose="020B0900000000000000" pitchFamily="50" charset="-128"/>
              </a:rPr>
              <a:t>第三國</a:t>
            </a:r>
            <a:r>
              <a:rPr lang="zh-TW" altLang="en-US" sz="1600" dirty="0">
                <a:solidFill>
                  <a:srgbClr val="0000FF"/>
                </a:solidFill>
                <a:ea typeface="HGPｺﾞｼｯｸE" panose="020B0900000000000000" pitchFamily="50" charset="-128"/>
              </a:rPr>
              <a:t>語言</a:t>
            </a:r>
            <a:r>
              <a:rPr lang="en-US" altLang="zh-TW" sz="1600" dirty="0">
                <a:solidFill>
                  <a:srgbClr val="0000FF"/>
                </a:solidFill>
                <a:ea typeface="HGPｺﾞｼｯｸE" panose="020B0900000000000000" pitchFamily="50" charset="-128"/>
              </a:rPr>
              <a:t>(</a:t>
            </a:r>
            <a:r>
              <a:rPr lang="zh-TW" altLang="en-US" sz="1600" dirty="0">
                <a:solidFill>
                  <a:srgbClr val="0000FF"/>
                </a:solidFill>
                <a:ea typeface="HGPｺﾞｼｯｸE" panose="020B0900000000000000" pitchFamily="50" charset="-128"/>
              </a:rPr>
              <a:t>法文、西班牙文、中文、韓文</a:t>
            </a:r>
            <a:r>
              <a:rPr lang="en-US" altLang="zh-TW" sz="1600" dirty="0">
                <a:solidFill>
                  <a:srgbClr val="0000FF"/>
                </a:solidFill>
                <a:ea typeface="HGPｺﾞｼｯｸE" panose="020B0900000000000000" pitchFamily="50" charset="-128"/>
              </a:rPr>
              <a:t>)</a:t>
            </a:r>
            <a:r>
              <a:rPr lang="zh-TW" altLang="en-US" sz="1600" dirty="0">
                <a:solidFill>
                  <a:srgbClr val="0000FF"/>
                </a:solidFill>
                <a:ea typeface="HGPｺﾞｼｯｸE" panose="020B0900000000000000" pitchFamily="50" charset="-128"/>
              </a:rPr>
              <a:t>上課</a:t>
            </a:r>
          </a:p>
          <a:p>
            <a:pPr algn="ctr"/>
            <a:endParaRPr lang="en-US" altLang="ja-JP" sz="1600" dirty="0">
              <a:solidFill>
                <a:srgbClr val="0000FF"/>
              </a:solidFill>
              <a:ea typeface="HGPｺﾞｼｯｸE" panose="020B0900000000000000" pitchFamily="50" charset="-128"/>
            </a:endParaRPr>
          </a:p>
        </p:txBody>
      </p:sp>
      <p:sp>
        <p:nvSpPr>
          <p:cNvPr id="14" name="右矢印 13"/>
          <p:cNvSpPr/>
          <p:nvPr/>
        </p:nvSpPr>
        <p:spPr>
          <a:xfrm>
            <a:off x="3382639" y="4469157"/>
            <a:ext cx="576064" cy="6299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右矢印 14"/>
          <p:cNvSpPr/>
          <p:nvPr/>
        </p:nvSpPr>
        <p:spPr>
          <a:xfrm>
            <a:off x="5193125" y="4466540"/>
            <a:ext cx="576064" cy="6299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7" name="Picture 7" descr="留学　フリー素材 に対する画像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411" y="3356992"/>
            <a:ext cx="1168723" cy="106353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89390" y="1988237"/>
            <a:ext cx="8109236" cy="1231106"/>
          </a:xfrm>
          <a:prstGeom prst="rect">
            <a:avLst/>
          </a:prstGeom>
          <a:noFill/>
        </p:spPr>
        <p:txBody>
          <a:bodyPr wrap="square" rtlCol="0">
            <a:spAutoFit/>
          </a:bodyPr>
          <a:lstStyle/>
          <a:p>
            <a:r>
              <a:rPr lang="zh-TW" altLang="en-US" b="1" dirty="0" smtClean="0">
                <a:solidFill>
                  <a:prstClr val="black"/>
                </a:solidFill>
                <a:latin typeface="微軟正黑體" panose="020B0604030504040204" pitchFamily="34" charset="-120"/>
                <a:ea typeface="微軟正黑體" panose="020B0604030504040204" pitchFamily="34" charset="-120"/>
              </a:rPr>
              <a:t>以法文、西班牙文、中文、韓文為課程焦點，全方位地了解使用該語言的國家之文化、歷史、經濟等等面向</a:t>
            </a:r>
            <a:endParaRPr lang="en-US" altLang="zh-TW" b="1" dirty="0" smtClean="0">
              <a:solidFill>
                <a:prstClr val="black"/>
              </a:solidFill>
              <a:latin typeface="微軟正黑體" panose="020B0604030504040204" pitchFamily="34" charset="-120"/>
              <a:ea typeface="微軟正黑體" panose="020B0604030504040204" pitchFamily="34" charset="-120"/>
            </a:endParaRPr>
          </a:p>
          <a:p>
            <a:endParaRPr lang="en-US" altLang="ja-JP" b="1" dirty="0" smtClean="0">
              <a:solidFill>
                <a:prstClr val="black"/>
              </a:solidFill>
              <a:latin typeface="微軟正黑體" panose="020B0604030504040204" pitchFamily="34" charset="-120"/>
              <a:ea typeface="微軟正黑體" panose="020B0604030504040204" pitchFamily="34" charset="-120"/>
            </a:endParaRPr>
          </a:p>
          <a:p>
            <a:r>
              <a:rPr lang="zh-TW" altLang="en-US" sz="2000" b="1" dirty="0" smtClean="0">
                <a:solidFill>
                  <a:prstClr val="black"/>
                </a:solidFill>
                <a:latin typeface="微軟正黑體" panose="020B0604030504040204" pitchFamily="34" charset="-120"/>
                <a:ea typeface="微軟正黑體" panose="020B0604030504040204" pitchFamily="34" charset="-120"/>
              </a:rPr>
              <a:t>施行</a:t>
            </a:r>
            <a:r>
              <a:rPr lang="en-US" altLang="ja-JP" sz="2000" b="1" u="sng" dirty="0" smtClean="0">
                <a:solidFill>
                  <a:srgbClr val="FF0000"/>
                </a:solidFill>
                <a:latin typeface="微軟正黑體" panose="020B0604030504040204" pitchFamily="34" charset="-120"/>
                <a:ea typeface="微軟正黑體" panose="020B0604030504040204" pitchFamily="34" charset="-120"/>
              </a:rPr>
              <a:t>CLIL</a:t>
            </a:r>
            <a:r>
              <a:rPr lang="ja-JP" altLang="en-US" sz="2000" b="1" u="sng" dirty="0" smtClean="0">
                <a:solidFill>
                  <a:srgbClr val="FF0000"/>
                </a:solidFill>
                <a:latin typeface="微軟正黑體" panose="020B0604030504040204" pitchFamily="34" charset="-120"/>
                <a:ea typeface="微軟正黑體" panose="020B0604030504040204" pitchFamily="34" charset="-120"/>
              </a:rPr>
              <a:t>（</a:t>
            </a:r>
            <a:r>
              <a:rPr lang="en-US" altLang="ja-JP" sz="2000" b="1" u="sng" dirty="0" smtClean="0">
                <a:solidFill>
                  <a:srgbClr val="FF0000"/>
                </a:solidFill>
                <a:latin typeface="微軟正黑體" panose="020B0604030504040204" pitchFamily="34" charset="-120"/>
                <a:ea typeface="微軟正黑體" panose="020B0604030504040204" pitchFamily="34" charset="-120"/>
              </a:rPr>
              <a:t>Content and Language Integrated Learning</a:t>
            </a:r>
            <a:r>
              <a:rPr lang="ja-JP" altLang="en-US" sz="2000" b="1" u="sng" dirty="0" smtClean="0">
                <a:solidFill>
                  <a:srgbClr val="FF0000"/>
                </a:solidFill>
                <a:latin typeface="微軟正黑體" panose="020B0604030504040204" pitchFamily="34" charset="-120"/>
                <a:ea typeface="微軟正黑體" panose="020B0604030504040204" pitchFamily="34" charset="-120"/>
              </a:rPr>
              <a:t>）教育</a:t>
            </a:r>
            <a:endParaRPr lang="en-US" altLang="ja-JP" b="1" dirty="0" smtClean="0">
              <a:solidFill>
                <a:prstClr val="black"/>
              </a:solidFill>
              <a:latin typeface="微軟正黑體" panose="020B0604030504040204" pitchFamily="34" charset="-120"/>
              <a:ea typeface="微軟正黑體" panose="020B0604030504040204" pitchFamily="34" charset="-120"/>
            </a:endParaRPr>
          </a:p>
        </p:txBody>
      </p:sp>
      <p:sp>
        <p:nvSpPr>
          <p:cNvPr id="16" name="正方形/長方形 15"/>
          <p:cNvSpPr/>
          <p:nvPr/>
        </p:nvSpPr>
        <p:spPr>
          <a:xfrm>
            <a:off x="1570242" y="6309320"/>
            <a:ext cx="2880320" cy="456643"/>
          </a:xfrm>
          <a:prstGeom prst="rect">
            <a:avLst/>
          </a:pr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TW" altLang="en-US" sz="2000"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運</a:t>
            </a:r>
            <a:r>
              <a:rPr lang="zh-TW" altLang="en-US" sz="20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用</a:t>
            </a:r>
            <a:r>
              <a:rPr lang="zh-TW" altLang="en-US" sz="2000"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多國語言的能力</a:t>
            </a:r>
            <a:endParaRPr lang="en-US" altLang="ja-JP" sz="20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正方形/長方形 18"/>
          <p:cNvSpPr/>
          <p:nvPr/>
        </p:nvSpPr>
        <p:spPr>
          <a:xfrm>
            <a:off x="4644008" y="6318352"/>
            <a:ext cx="2808312" cy="447611"/>
          </a:xfrm>
          <a:prstGeom prst="rect">
            <a:avLst/>
          </a:pr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TW" altLang="en-US" sz="2000"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理解多元文化的能力</a:t>
            </a:r>
            <a:endParaRPr lang="en-US" altLang="ja-JP" sz="2000"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4" name="ストライプ矢印 23"/>
          <p:cNvSpPr/>
          <p:nvPr/>
        </p:nvSpPr>
        <p:spPr>
          <a:xfrm rot="5400000">
            <a:off x="4334164" y="5287590"/>
            <a:ext cx="479838" cy="1515829"/>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286015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43"/>
          <p:cNvGrpSpPr/>
          <p:nvPr/>
        </p:nvGrpSpPr>
        <p:grpSpPr>
          <a:xfrm rot="382462">
            <a:off x="-435169" y="978775"/>
            <a:ext cx="9287533" cy="3773904"/>
            <a:chOff x="-353498" y="273024"/>
            <a:chExt cx="9287533" cy="3773904"/>
          </a:xfrm>
          <a:solidFill>
            <a:schemeClr val="accent2">
              <a:lumMod val="20000"/>
              <a:lumOff val="80000"/>
            </a:schemeClr>
          </a:solidFill>
        </p:grpSpPr>
        <p:sp>
          <p:nvSpPr>
            <p:cNvPr id="43" name="右矢印 42"/>
            <p:cNvSpPr/>
            <p:nvPr/>
          </p:nvSpPr>
          <p:spPr>
            <a:xfrm rot="19414896">
              <a:off x="-353498" y="3667662"/>
              <a:ext cx="9190248" cy="379266"/>
            </a:xfrm>
            <a:prstGeom prst="rightArrow">
              <a:avLst>
                <a:gd name="adj1" fmla="val 50000"/>
                <a:gd name="adj2" fmla="val 5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grpSp>
          <p:nvGrpSpPr>
            <p:cNvPr id="3" name="グループ化 19"/>
            <p:cNvGrpSpPr/>
            <p:nvPr/>
          </p:nvGrpSpPr>
          <p:grpSpPr>
            <a:xfrm rot="19297166">
              <a:off x="7665502" y="273024"/>
              <a:ext cx="1268533" cy="1117852"/>
              <a:chOff x="3563888" y="2564904"/>
              <a:chExt cx="2016224" cy="1719808"/>
            </a:xfrm>
            <a:grpFill/>
          </p:grpSpPr>
          <p:sp>
            <p:nvSpPr>
              <p:cNvPr id="21" name="円/楕円 20"/>
              <p:cNvSpPr/>
              <p:nvPr/>
            </p:nvSpPr>
            <p:spPr>
              <a:xfrm>
                <a:off x="3635896" y="3284984"/>
                <a:ext cx="1944216" cy="288032"/>
              </a:xfrm>
              <a:prstGeom prst="ellipse">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sp>
            <p:nvSpPr>
              <p:cNvPr id="26" name="平行四辺形 25"/>
              <p:cNvSpPr/>
              <p:nvPr/>
            </p:nvSpPr>
            <p:spPr>
              <a:xfrm flipH="1">
                <a:off x="4139952" y="2564904"/>
                <a:ext cx="792088" cy="792088"/>
              </a:xfrm>
              <a:prstGeom prst="parallelogram">
                <a:avLst>
                  <a:gd name="adj" fmla="val 57905"/>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sp>
            <p:nvSpPr>
              <p:cNvPr id="29" name="平行四辺形 28"/>
              <p:cNvSpPr/>
              <p:nvPr/>
            </p:nvSpPr>
            <p:spPr>
              <a:xfrm flipH="1" flipV="1">
                <a:off x="4139952" y="3501008"/>
                <a:ext cx="792088" cy="783704"/>
              </a:xfrm>
              <a:prstGeom prst="parallelogram">
                <a:avLst>
                  <a:gd name="adj" fmla="val 57905"/>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sp>
            <p:nvSpPr>
              <p:cNvPr id="33" name="平行四辺形 32"/>
              <p:cNvSpPr/>
              <p:nvPr/>
            </p:nvSpPr>
            <p:spPr>
              <a:xfrm flipH="1">
                <a:off x="3563888" y="2996952"/>
                <a:ext cx="576064" cy="504056"/>
              </a:xfrm>
              <a:prstGeom prst="parallelogram">
                <a:avLst>
                  <a:gd name="adj" fmla="val 66028"/>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sp>
            <p:nvSpPr>
              <p:cNvPr id="34" name="平行四辺形 33"/>
              <p:cNvSpPr/>
              <p:nvPr/>
            </p:nvSpPr>
            <p:spPr>
              <a:xfrm flipH="1" flipV="1">
                <a:off x="3563888" y="3356992"/>
                <a:ext cx="576064" cy="495672"/>
              </a:xfrm>
              <a:prstGeom prst="parallelogram">
                <a:avLst>
                  <a:gd name="adj" fmla="val 66028"/>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sp>
            <p:nvSpPr>
              <p:cNvPr id="36" name="角丸四角形 35"/>
              <p:cNvSpPr/>
              <p:nvPr/>
            </p:nvSpPr>
            <p:spPr>
              <a:xfrm>
                <a:off x="4572000" y="2780928"/>
                <a:ext cx="144016" cy="72008"/>
              </a:xfrm>
              <a:prstGeom prst="roundRect">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sp>
            <p:nvSpPr>
              <p:cNvPr id="37" name="角丸四角形 36"/>
              <p:cNvSpPr/>
              <p:nvPr/>
            </p:nvSpPr>
            <p:spPr>
              <a:xfrm>
                <a:off x="4716016" y="2996952"/>
                <a:ext cx="144016" cy="72008"/>
              </a:xfrm>
              <a:prstGeom prst="roundRect">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sp>
            <p:nvSpPr>
              <p:cNvPr id="38" name="角丸四角形 37"/>
              <p:cNvSpPr/>
              <p:nvPr/>
            </p:nvSpPr>
            <p:spPr>
              <a:xfrm>
                <a:off x="4716016" y="3789040"/>
                <a:ext cx="144016" cy="72008"/>
              </a:xfrm>
              <a:prstGeom prst="roundRect">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sp>
            <p:nvSpPr>
              <p:cNvPr id="39" name="角丸四角形 38"/>
              <p:cNvSpPr/>
              <p:nvPr/>
            </p:nvSpPr>
            <p:spPr>
              <a:xfrm>
                <a:off x="4572000" y="4005064"/>
                <a:ext cx="144016" cy="72008"/>
              </a:xfrm>
              <a:prstGeom prst="roundRect">
                <a:avLst/>
              </a:prstGeom>
              <a:grp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endParaRPr lang="ja-JP" altLang="en-US">
                  <a:solidFill>
                    <a:srgbClr val="C00000"/>
                  </a:solidFill>
                </a:endParaRPr>
              </a:p>
            </p:txBody>
          </p:sp>
        </p:grpSp>
      </p:grpSp>
      <p:sp>
        <p:nvSpPr>
          <p:cNvPr id="10" name="テキスト ボックス 9"/>
          <p:cNvSpPr txBox="1"/>
          <p:nvPr/>
        </p:nvSpPr>
        <p:spPr>
          <a:xfrm>
            <a:off x="0" y="1364575"/>
            <a:ext cx="1907704" cy="1200329"/>
          </a:xfrm>
          <a:prstGeom prst="rect">
            <a:avLst/>
          </a:prstGeom>
          <a:noFill/>
        </p:spPr>
        <p:txBody>
          <a:bodyPr wrap="square" rtlCol="0">
            <a:spAutoFit/>
          </a:bodyPr>
          <a:lstStyle/>
          <a:p>
            <a:pPr fontAlgn="base">
              <a:spcBef>
                <a:spcPct val="0"/>
              </a:spcBef>
              <a:spcAft>
                <a:spcPct val="0"/>
              </a:spcAft>
            </a:pPr>
            <a:r>
              <a:rPr lang="en-US" altLang="ja-JP" sz="7200" b="1" dirty="0" smtClean="0">
                <a:solidFill>
                  <a:srgbClr val="FFC000"/>
                </a:solidFill>
                <a:effectLst>
                  <a:outerShdw blurRad="38100" dist="38100" dir="2700000" algn="tl">
                    <a:srgbClr val="000000">
                      <a:alpha val="43137"/>
                    </a:srgbClr>
                  </a:outerShdw>
                </a:effectLst>
              </a:rPr>
              <a:t>500</a:t>
            </a:r>
            <a:endParaRPr lang="ja-JP" altLang="en-US" sz="7200" b="1" dirty="0">
              <a:solidFill>
                <a:srgbClr val="FFC000"/>
              </a:solidFill>
              <a:effectLst>
                <a:outerShdw blurRad="38100" dist="38100" dir="2700000" algn="tl">
                  <a:srgbClr val="000000">
                    <a:alpha val="43137"/>
                  </a:srgbClr>
                </a:outerShdw>
              </a:effectLst>
            </a:endParaRPr>
          </a:p>
        </p:txBody>
      </p:sp>
      <p:cxnSp>
        <p:nvCxnSpPr>
          <p:cNvPr id="12" name="直線コネクタ 11"/>
          <p:cNvCxnSpPr/>
          <p:nvPr/>
        </p:nvCxnSpPr>
        <p:spPr>
          <a:xfrm flipV="1">
            <a:off x="0" y="2348880"/>
            <a:ext cx="4644008" cy="1"/>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8" name="正方形/長方形 17"/>
          <p:cNvSpPr/>
          <p:nvPr/>
        </p:nvSpPr>
        <p:spPr>
          <a:xfrm>
            <a:off x="1547664" y="1948770"/>
            <a:ext cx="3096344" cy="707886"/>
          </a:xfrm>
          <a:prstGeom prst="rect">
            <a:avLst/>
          </a:prstGeom>
        </p:spPr>
        <p:txBody>
          <a:bodyPr wrap="square">
            <a:spAutoFit/>
          </a:bodyPr>
          <a:lstStyle/>
          <a:p>
            <a:pPr algn="ctr" fontAlgn="base">
              <a:spcBef>
                <a:spcPct val="0"/>
              </a:spcBef>
              <a:spcAft>
                <a:spcPct val="0"/>
              </a:spcAft>
            </a:pPr>
            <a:r>
              <a:rPr lang="zh-TW" altLang="en-US" sz="2000" b="1" dirty="0" smtClean="0">
                <a:solidFill>
                  <a:prstClr val="black"/>
                </a:solidFill>
                <a:latin typeface="微軟正黑體" panose="020B0604030504040204" pitchFamily="34" charset="-120"/>
                <a:ea typeface="微軟正黑體" panose="020B0604030504040204" pitchFamily="34" charset="-120"/>
              </a:rPr>
              <a:t>在</a:t>
            </a:r>
            <a:r>
              <a:rPr lang="zh-TW" altLang="en-US" sz="2000" b="1" dirty="0">
                <a:solidFill>
                  <a:prstClr val="black"/>
                </a:solidFill>
                <a:latin typeface="微軟正黑體" panose="020B0604030504040204" pitchFamily="34" charset="-120"/>
                <a:ea typeface="微軟正黑體" panose="020B0604030504040204" pitchFamily="34" charset="-120"/>
              </a:rPr>
              <a:t>海外學習的學生</a:t>
            </a:r>
          </a:p>
          <a:p>
            <a:pPr algn="ctr" fontAlgn="base">
              <a:spcBef>
                <a:spcPct val="0"/>
              </a:spcBef>
              <a:spcAft>
                <a:spcPct val="0"/>
              </a:spcAft>
            </a:pPr>
            <a:endParaRPr lang="ja-JP" altLang="en-US" sz="2000" b="1" dirty="0">
              <a:solidFill>
                <a:prstClr val="black"/>
              </a:solidFill>
              <a:latin typeface="微軟正黑體" panose="020B0604030504040204" pitchFamily="34" charset="-120"/>
              <a:ea typeface="微軟正黑體" panose="020B0604030504040204" pitchFamily="34" charset="-120"/>
            </a:endParaRPr>
          </a:p>
        </p:txBody>
      </p:sp>
      <p:sp>
        <p:nvSpPr>
          <p:cNvPr id="14" name="テキスト ボックス 13"/>
          <p:cNvSpPr txBox="1"/>
          <p:nvPr/>
        </p:nvSpPr>
        <p:spPr>
          <a:xfrm>
            <a:off x="2243620" y="2276872"/>
            <a:ext cx="3456384" cy="1107996"/>
          </a:xfrm>
          <a:prstGeom prst="rect">
            <a:avLst/>
          </a:prstGeom>
          <a:noFill/>
        </p:spPr>
        <p:txBody>
          <a:bodyPr wrap="square" rtlCol="0">
            <a:spAutoFit/>
          </a:bodyPr>
          <a:lstStyle/>
          <a:p>
            <a:pPr fontAlgn="base">
              <a:spcBef>
                <a:spcPct val="0"/>
              </a:spcBef>
              <a:spcAft>
                <a:spcPct val="0"/>
              </a:spcAft>
            </a:pPr>
            <a:r>
              <a:rPr lang="en-US" altLang="ja-JP" sz="6600" b="1" dirty="0" smtClean="0">
                <a:solidFill>
                  <a:srgbClr val="009999"/>
                </a:solidFill>
                <a:effectLst>
                  <a:outerShdw blurRad="38100" dist="38100" dir="2700000" algn="tl">
                    <a:srgbClr val="000000">
                      <a:alpha val="43137"/>
                    </a:srgbClr>
                  </a:outerShdw>
                </a:effectLst>
              </a:rPr>
              <a:t>Optional</a:t>
            </a:r>
            <a:endParaRPr lang="ja-JP" altLang="en-US" sz="6600" b="1" dirty="0">
              <a:solidFill>
                <a:srgbClr val="009999"/>
              </a:solidFill>
              <a:effectLst>
                <a:outerShdw blurRad="38100" dist="38100" dir="2700000" algn="tl">
                  <a:srgbClr val="000000">
                    <a:alpha val="43137"/>
                  </a:srgbClr>
                </a:outerShdw>
              </a:effectLst>
            </a:endParaRPr>
          </a:p>
        </p:txBody>
      </p:sp>
      <p:cxnSp>
        <p:nvCxnSpPr>
          <p:cNvPr id="15" name="直線コネクタ 14"/>
          <p:cNvCxnSpPr/>
          <p:nvPr/>
        </p:nvCxnSpPr>
        <p:spPr>
          <a:xfrm>
            <a:off x="2399416" y="3309084"/>
            <a:ext cx="6553884"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6" name="正方形/長方形 15"/>
          <p:cNvSpPr/>
          <p:nvPr/>
        </p:nvSpPr>
        <p:spPr>
          <a:xfrm>
            <a:off x="5666483" y="2908974"/>
            <a:ext cx="3262432" cy="400110"/>
          </a:xfrm>
          <a:prstGeom prst="rect">
            <a:avLst/>
          </a:prstGeom>
        </p:spPr>
        <p:txBody>
          <a:bodyPr wrap="none">
            <a:spAutoFit/>
          </a:bodyPr>
          <a:lstStyle/>
          <a:p>
            <a:pPr algn="ctr" fontAlgn="base">
              <a:spcBef>
                <a:spcPct val="0"/>
              </a:spcBef>
              <a:spcAft>
                <a:spcPct val="0"/>
              </a:spcAft>
            </a:pPr>
            <a:r>
              <a:rPr lang="zh-TW" altLang="en-US" sz="2000" b="1" dirty="0" smtClean="0">
                <a:latin typeface="微軟正黑體" panose="020B0604030504040204" pitchFamily="34" charset="-120"/>
                <a:ea typeface="微軟正黑體" panose="020B0604030504040204" pitchFamily="34" charset="-120"/>
              </a:rPr>
              <a:t>非</a:t>
            </a:r>
            <a:r>
              <a:rPr lang="zh-TW" altLang="en-US" sz="2000" b="1" dirty="0">
                <a:latin typeface="微軟正黑體" panose="020B0604030504040204" pitchFamily="34" charset="-120"/>
                <a:ea typeface="微軟正黑體" panose="020B0604030504040204" pitchFamily="34" charset="-120"/>
              </a:rPr>
              <a:t>日籍學生可選擇是否</a:t>
            </a:r>
            <a:r>
              <a:rPr lang="zh-TW" altLang="en-US" sz="2000" b="1" dirty="0" smtClean="0">
                <a:latin typeface="微軟正黑體" panose="020B0604030504040204" pitchFamily="34" charset="-120"/>
                <a:ea typeface="微軟正黑體" panose="020B0604030504040204" pitchFamily="34" charset="-120"/>
              </a:rPr>
              <a:t>交換</a:t>
            </a:r>
            <a:endParaRPr lang="ja-JP" altLang="en-US" sz="2000" b="1" dirty="0">
              <a:latin typeface="微軟正黑體" panose="020B0604030504040204" pitchFamily="34" charset="-120"/>
              <a:ea typeface="微軟正黑體" panose="020B0604030504040204" pitchFamily="34" charset="-120"/>
            </a:endParaRPr>
          </a:p>
        </p:txBody>
      </p:sp>
      <p:sp>
        <p:nvSpPr>
          <p:cNvPr id="23" name="テキスト ボックス 22"/>
          <p:cNvSpPr txBox="1"/>
          <p:nvPr/>
        </p:nvSpPr>
        <p:spPr>
          <a:xfrm>
            <a:off x="-36512" y="3236783"/>
            <a:ext cx="2699792" cy="1200329"/>
          </a:xfrm>
          <a:prstGeom prst="rect">
            <a:avLst/>
          </a:prstGeom>
          <a:noFill/>
        </p:spPr>
        <p:txBody>
          <a:bodyPr wrap="square" rtlCol="0">
            <a:spAutoFit/>
          </a:bodyPr>
          <a:lstStyle/>
          <a:p>
            <a:pPr fontAlgn="base">
              <a:spcBef>
                <a:spcPct val="0"/>
              </a:spcBef>
              <a:spcAft>
                <a:spcPct val="0"/>
              </a:spcAft>
            </a:pPr>
            <a:r>
              <a:rPr lang="en-US" altLang="ja-JP" sz="7200" b="1" dirty="0" smtClean="0">
                <a:solidFill>
                  <a:srgbClr val="92D050"/>
                </a:solidFill>
                <a:effectLst>
                  <a:outerShdw blurRad="38100" dist="38100" dir="2700000" algn="tl">
                    <a:srgbClr val="000000">
                      <a:alpha val="43137"/>
                    </a:srgbClr>
                  </a:outerShdw>
                </a:effectLst>
              </a:rPr>
              <a:t>1</a:t>
            </a:r>
            <a:r>
              <a:rPr lang="ja-JP" altLang="en-US" sz="7200" b="1" dirty="0" smtClean="0">
                <a:solidFill>
                  <a:srgbClr val="92D050"/>
                </a:solidFill>
                <a:effectLst>
                  <a:outerShdw blurRad="38100" dist="38100" dir="2700000" algn="tl">
                    <a:srgbClr val="000000">
                      <a:alpha val="43137"/>
                    </a:srgbClr>
                  </a:outerShdw>
                </a:effectLst>
              </a:rPr>
              <a:t> </a:t>
            </a:r>
            <a:r>
              <a:rPr lang="en-US" altLang="ja-JP" sz="7200" b="1" dirty="0" smtClean="0">
                <a:solidFill>
                  <a:srgbClr val="92D050"/>
                </a:solidFill>
                <a:effectLst>
                  <a:outerShdw blurRad="38100" dist="38100" dir="2700000" algn="tl">
                    <a:srgbClr val="000000">
                      <a:alpha val="43137"/>
                    </a:srgbClr>
                  </a:outerShdw>
                </a:effectLst>
              </a:rPr>
              <a:t>Year</a:t>
            </a:r>
            <a:endParaRPr lang="ja-JP" altLang="en-US" sz="7200" b="1" dirty="0">
              <a:solidFill>
                <a:srgbClr val="92D050"/>
              </a:solidFill>
              <a:effectLst>
                <a:outerShdw blurRad="38100" dist="38100" dir="2700000" algn="tl">
                  <a:srgbClr val="000000">
                    <a:alpha val="43137"/>
                  </a:srgbClr>
                </a:outerShdw>
              </a:effectLst>
            </a:endParaRPr>
          </a:p>
        </p:txBody>
      </p:sp>
      <p:cxnSp>
        <p:nvCxnSpPr>
          <p:cNvPr id="24" name="直線コネクタ 23"/>
          <p:cNvCxnSpPr/>
          <p:nvPr/>
        </p:nvCxnSpPr>
        <p:spPr>
          <a:xfrm>
            <a:off x="80615" y="4221088"/>
            <a:ext cx="8564095"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25" name="正方形/長方形 24"/>
          <p:cNvSpPr/>
          <p:nvPr/>
        </p:nvSpPr>
        <p:spPr>
          <a:xfrm>
            <a:off x="2539726" y="3833149"/>
            <a:ext cx="4232248" cy="707886"/>
          </a:xfrm>
          <a:prstGeom prst="rect">
            <a:avLst/>
          </a:prstGeom>
        </p:spPr>
        <p:txBody>
          <a:bodyPr wrap="none">
            <a:spAutoFit/>
          </a:bodyPr>
          <a:lstStyle/>
          <a:p>
            <a:pPr algn="ctr" fontAlgn="base">
              <a:spcBef>
                <a:spcPct val="0"/>
              </a:spcBef>
              <a:spcAft>
                <a:spcPct val="0"/>
              </a:spcAft>
            </a:pPr>
            <a:r>
              <a:rPr lang="en-US" altLang="zh-TW" sz="2000" b="1" dirty="0">
                <a:latin typeface="微軟正黑體" panose="020B0604030504040204" pitchFamily="34" charset="-120"/>
                <a:ea typeface="微軟正黑體" panose="020B0604030504040204" pitchFamily="34" charset="-120"/>
              </a:rPr>
              <a:t>9</a:t>
            </a:r>
            <a:r>
              <a:rPr lang="zh-TW" altLang="en-US" sz="2000" b="1" dirty="0">
                <a:latin typeface="微軟正黑體" panose="020B0604030504040204" pitchFamily="34" charset="-120"/>
                <a:ea typeface="微軟正黑體" panose="020B0604030504040204" pitchFamily="34" charset="-120"/>
              </a:rPr>
              <a:t>月入學</a:t>
            </a:r>
            <a:r>
              <a:rPr lang="zh-TW" altLang="en-US" sz="2000" b="1" dirty="0" smtClean="0">
                <a:latin typeface="微軟正黑體" panose="020B0604030504040204" pitchFamily="34" charset="-120"/>
                <a:ea typeface="微軟正黑體" panose="020B0604030504040204" pitchFamily="34" charset="-120"/>
              </a:rPr>
              <a:t>者在第</a:t>
            </a:r>
            <a:r>
              <a:rPr lang="en-US" altLang="zh-TW" sz="2000" b="1" dirty="0" smtClean="0">
                <a:latin typeface="微軟正黑體" panose="020B0604030504040204" pitchFamily="34" charset="-120"/>
                <a:ea typeface="微軟正黑體" panose="020B0604030504040204" pitchFamily="34" charset="-120"/>
              </a:rPr>
              <a:t>5</a:t>
            </a:r>
            <a:r>
              <a:rPr lang="zh-TW" altLang="en-US" sz="2000" b="1" dirty="0" smtClean="0">
                <a:latin typeface="微軟正黑體" panose="020B0604030504040204" pitchFamily="34" charset="-120"/>
                <a:ea typeface="微軟正黑體" panose="020B0604030504040204" pitchFamily="34" charset="-120"/>
              </a:rPr>
              <a:t>學期及第</a:t>
            </a:r>
            <a:r>
              <a:rPr lang="en-US" altLang="zh-TW" sz="2000" b="1" dirty="0">
                <a:latin typeface="微軟正黑體" panose="020B0604030504040204" pitchFamily="34" charset="-120"/>
                <a:ea typeface="微軟正黑體" panose="020B0604030504040204" pitchFamily="34" charset="-120"/>
              </a:rPr>
              <a:t>6</a:t>
            </a:r>
            <a:r>
              <a:rPr lang="zh-TW" altLang="en-US" sz="2000" b="1" dirty="0">
                <a:latin typeface="微軟正黑體" panose="020B0604030504040204" pitchFamily="34" charset="-120"/>
                <a:ea typeface="微軟正黑體" panose="020B0604030504040204" pitchFamily="34" charset="-120"/>
              </a:rPr>
              <a:t>學期交換</a:t>
            </a:r>
            <a:endParaRPr lang="ja-JP" altLang="en-US" sz="2000" b="1" dirty="0">
              <a:latin typeface="微軟正黑體" panose="020B0604030504040204" pitchFamily="34" charset="-120"/>
              <a:ea typeface="微軟正黑體" panose="020B0604030504040204" pitchFamily="34" charset="-120"/>
            </a:endParaRPr>
          </a:p>
          <a:p>
            <a:pPr algn="ctr" fontAlgn="base">
              <a:spcBef>
                <a:spcPct val="0"/>
              </a:spcBef>
              <a:spcAft>
                <a:spcPct val="0"/>
              </a:spcAft>
            </a:pPr>
            <a:endParaRPr lang="ja-JP" altLang="en-US" sz="2000" dirty="0">
              <a:solidFill>
                <a:prstClr val="black"/>
              </a:solidFill>
              <a:effectLst>
                <a:outerShdw blurRad="38100" dist="38100" dir="2700000" algn="tl">
                  <a:srgbClr val="000000">
                    <a:alpha val="43137"/>
                  </a:srgbClr>
                </a:outerShdw>
              </a:effectLst>
            </a:endParaRPr>
          </a:p>
        </p:txBody>
      </p:sp>
      <p:sp>
        <p:nvSpPr>
          <p:cNvPr id="30" name="テキスト ボックス 29"/>
          <p:cNvSpPr txBox="1"/>
          <p:nvPr/>
        </p:nvSpPr>
        <p:spPr>
          <a:xfrm>
            <a:off x="3095836" y="4195653"/>
            <a:ext cx="1934567" cy="1200329"/>
          </a:xfrm>
          <a:prstGeom prst="rect">
            <a:avLst/>
          </a:prstGeom>
          <a:noFill/>
        </p:spPr>
        <p:txBody>
          <a:bodyPr wrap="square" rtlCol="0">
            <a:spAutoFit/>
          </a:bodyPr>
          <a:lstStyle/>
          <a:p>
            <a:pPr fontAlgn="base">
              <a:spcBef>
                <a:spcPct val="0"/>
              </a:spcBef>
              <a:spcAft>
                <a:spcPct val="0"/>
              </a:spcAft>
            </a:pPr>
            <a:r>
              <a:rPr lang="en-US" altLang="ja-JP" sz="7200" b="1" dirty="0" smtClean="0">
                <a:solidFill>
                  <a:srgbClr val="C0504D">
                    <a:lumMod val="75000"/>
                  </a:srgbClr>
                </a:solidFill>
                <a:effectLst>
                  <a:outerShdw blurRad="38100" dist="38100" dir="2700000" algn="tl">
                    <a:srgbClr val="000000">
                      <a:alpha val="43137"/>
                    </a:srgbClr>
                  </a:outerShdw>
                </a:effectLst>
              </a:rPr>
              <a:t>400</a:t>
            </a:r>
            <a:endParaRPr lang="ja-JP" altLang="en-US" sz="7200" b="1" dirty="0">
              <a:solidFill>
                <a:srgbClr val="C0504D">
                  <a:lumMod val="75000"/>
                </a:srgbClr>
              </a:solidFill>
              <a:effectLst>
                <a:outerShdw blurRad="38100" dist="38100" dir="2700000" algn="tl">
                  <a:srgbClr val="000000">
                    <a:alpha val="43137"/>
                  </a:srgbClr>
                </a:outerShdw>
              </a:effectLst>
            </a:endParaRPr>
          </a:p>
        </p:txBody>
      </p:sp>
      <p:cxnSp>
        <p:nvCxnSpPr>
          <p:cNvPr id="31" name="直線コネクタ 30"/>
          <p:cNvCxnSpPr/>
          <p:nvPr/>
        </p:nvCxnSpPr>
        <p:spPr>
          <a:xfrm>
            <a:off x="3095836" y="5200744"/>
            <a:ext cx="5824839"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35" name="正方形/長方形 34"/>
          <p:cNvSpPr/>
          <p:nvPr/>
        </p:nvSpPr>
        <p:spPr>
          <a:xfrm>
            <a:off x="4561059" y="4838514"/>
            <a:ext cx="3804582" cy="707886"/>
          </a:xfrm>
          <a:prstGeom prst="rect">
            <a:avLst/>
          </a:prstGeom>
        </p:spPr>
        <p:txBody>
          <a:bodyPr wrap="square">
            <a:spAutoFit/>
          </a:bodyPr>
          <a:lstStyle/>
          <a:p>
            <a:pPr fontAlgn="base">
              <a:spcBef>
                <a:spcPct val="0"/>
              </a:spcBef>
              <a:spcAft>
                <a:spcPct val="0"/>
              </a:spcAft>
            </a:pPr>
            <a:r>
              <a:rPr lang="zh-TW" altLang="en-US" sz="2000" b="1" dirty="0" smtClean="0">
                <a:solidFill>
                  <a:prstClr val="black"/>
                </a:solidFill>
                <a:latin typeface="微軟正黑體" panose="020B0604030504040204" pitchFamily="34" charset="-120"/>
                <a:ea typeface="微軟正黑體" panose="020B0604030504040204" pitchFamily="34" charset="-120"/>
              </a:rPr>
              <a:t>間</a:t>
            </a:r>
            <a:r>
              <a:rPr lang="zh-TW" altLang="en-US" sz="2000" b="1" dirty="0">
                <a:solidFill>
                  <a:prstClr val="black"/>
                </a:solidFill>
                <a:latin typeface="微軟正黑體" panose="020B0604030504040204" pitchFamily="34" charset="-120"/>
                <a:ea typeface="微軟正黑體" panose="020B0604030504040204" pitchFamily="34" charset="-120"/>
              </a:rPr>
              <a:t>合作大學</a:t>
            </a:r>
          </a:p>
          <a:p>
            <a:pPr fontAlgn="base">
              <a:spcBef>
                <a:spcPct val="0"/>
              </a:spcBef>
              <a:spcAft>
                <a:spcPct val="0"/>
              </a:spcAft>
            </a:pPr>
            <a:endParaRPr lang="ja-JP" altLang="en-US" sz="2000" b="1" dirty="0">
              <a:solidFill>
                <a:prstClr val="black"/>
              </a:solidFill>
              <a:latin typeface="微軟正黑體" panose="020B0604030504040204" pitchFamily="34" charset="-120"/>
              <a:ea typeface="微軟正黑體" panose="020B0604030504040204" pitchFamily="34" charset="-120"/>
            </a:endParaRPr>
          </a:p>
        </p:txBody>
      </p:sp>
      <p:sp>
        <p:nvSpPr>
          <p:cNvPr id="40" name="正方形/長方形 8"/>
          <p:cNvSpPr>
            <a:spLocks noChangeArrowheads="1"/>
          </p:cNvSpPr>
          <p:nvPr/>
        </p:nvSpPr>
        <p:spPr bwMode="auto">
          <a:xfrm>
            <a:off x="886359" y="889556"/>
            <a:ext cx="76460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kumimoji="0" lang="en-US" altLang="ja-JP" sz="2800" b="1" dirty="0">
                <a:solidFill>
                  <a:prstClr val="white"/>
                </a:solidFill>
                <a:latin typeface="Arial" pitchFamily="34" charset="0"/>
                <a:ea typeface="HGPｺﾞｼｯｸE" pitchFamily="50" charset="-128"/>
                <a:cs typeface="Arial" pitchFamily="34" charset="0"/>
              </a:rPr>
              <a:t>Study </a:t>
            </a:r>
            <a:r>
              <a:rPr kumimoji="0" lang="en-US" altLang="ja-JP" sz="2800" b="1" dirty="0">
                <a:solidFill>
                  <a:srgbClr val="FF0000"/>
                </a:solidFill>
                <a:latin typeface="Arial" pitchFamily="34" charset="0"/>
                <a:ea typeface="HGPｺﾞｼｯｸE" pitchFamily="50" charset="-128"/>
                <a:cs typeface="Arial" pitchFamily="34" charset="0"/>
              </a:rPr>
              <a:t>A</a:t>
            </a:r>
            <a:r>
              <a:rPr kumimoji="0" lang="en-US" altLang="ja-JP" sz="2800" b="1" dirty="0">
                <a:solidFill>
                  <a:prstClr val="white"/>
                </a:solidFill>
                <a:latin typeface="Arial" pitchFamily="34" charset="0"/>
                <a:ea typeface="HGPｺﾞｼｯｸE" pitchFamily="50" charset="-128"/>
                <a:cs typeface="Arial" pitchFamily="34" charset="0"/>
              </a:rPr>
              <a:t>broad </a:t>
            </a:r>
            <a:r>
              <a:rPr kumimoji="0" lang="en-US" altLang="ja-JP" sz="2800" b="1" dirty="0" smtClean="0">
                <a:solidFill>
                  <a:prstClr val="white"/>
                </a:solidFill>
                <a:latin typeface="Arial" pitchFamily="34" charset="0"/>
                <a:ea typeface="HGPｺﾞｼｯｸE" pitchFamily="50" charset="-128"/>
                <a:cs typeface="Arial" pitchFamily="34" charset="0"/>
              </a:rPr>
              <a:t>Program / </a:t>
            </a:r>
            <a:r>
              <a:rPr kumimoji="0" lang="zh-CN" altLang="en-US" sz="2800" b="1" dirty="0" smtClean="0">
                <a:solidFill>
                  <a:srgbClr val="CC0000"/>
                </a:solidFill>
                <a:latin typeface="Arial" pitchFamily="34" charset="0"/>
                <a:ea typeface="HGPｺﾞｼｯｸE" pitchFamily="50" charset="-128"/>
                <a:cs typeface="Arial" pitchFamily="34" charset="0"/>
              </a:rPr>
              <a:t>一年的海外留學制度</a:t>
            </a:r>
            <a:endParaRPr kumimoji="0" lang="ja-JP" altLang="en-US" sz="2800" dirty="0">
              <a:solidFill>
                <a:srgbClr val="CC0000"/>
              </a:solidFill>
              <a:latin typeface="Arial" pitchFamily="34" charset="0"/>
              <a:ea typeface="DFKai-SB" pitchFamily="65" charset="-120"/>
              <a:cs typeface="Arial" pitchFamily="34" charset="0"/>
            </a:endParaRPr>
          </a:p>
        </p:txBody>
      </p:sp>
      <p:cxnSp>
        <p:nvCxnSpPr>
          <p:cNvPr id="41" name="直線コネクタ 40"/>
          <p:cNvCxnSpPr/>
          <p:nvPr/>
        </p:nvCxnSpPr>
        <p:spPr>
          <a:xfrm>
            <a:off x="2275523" y="6431286"/>
            <a:ext cx="4392457"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42" name="テキスト ボックス 41"/>
          <p:cNvSpPr txBox="1"/>
          <p:nvPr/>
        </p:nvSpPr>
        <p:spPr>
          <a:xfrm>
            <a:off x="2275523" y="5446986"/>
            <a:ext cx="851721" cy="1200329"/>
          </a:xfrm>
          <a:prstGeom prst="rect">
            <a:avLst/>
          </a:prstGeom>
          <a:noFill/>
        </p:spPr>
        <p:txBody>
          <a:bodyPr wrap="square" rtlCol="0">
            <a:spAutoFit/>
          </a:bodyPr>
          <a:lstStyle/>
          <a:p>
            <a:pPr fontAlgn="base">
              <a:spcBef>
                <a:spcPct val="0"/>
              </a:spcBef>
              <a:spcAft>
                <a:spcPct val="0"/>
              </a:spcAft>
            </a:pPr>
            <a:r>
              <a:rPr lang="en-US" altLang="ja-JP" sz="7200" b="1" dirty="0" smtClean="0">
                <a:solidFill>
                  <a:srgbClr val="FF00FF"/>
                </a:solidFill>
                <a:effectLst>
                  <a:outerShdw blurRad="38100" dist="38100" dir="2700000" algn="tl">
                    <a:srgbClr val="000000">
                      <a:alpha val="43137"/>
                    </a:srgbClr>
                  </a:outerShdw>
                </a:effectLst>
              </a:rPr>
              <a:t>9</a:t>
            </a:r>
            <a:endParaRPr lang="ja-JP" altLang="en-US" sz="7200" b="1" dirty="0">
              <a:solidFill>
                <a:srgbClr val="FF00FF"/>
              </a:solidFill>
              <a:effectLst>
                <a:outerShdw blurRad="38100" dist="38100" dir="2700000" algn="tl">
                  <a:srgbClr val="000000">
                    <a:alpha val="43137"/>
                  </a:srgbClr>
                </a:outerShdw>
              </a:effectLst>
            </a:endParaRPr>
          </a:p>
        </p:txBody>
      </p:sp>
      <p:sp>
        <p:nvSpPr>
          <p:cNvPr id="5" name="矩形 4"/>
          <p:cNvSpPr/>
          <p:nvPr/>
        </p:nvSpPr>
        <p:spPr>
          <a:xfrm>
            <a:off x="3048000" y="5252917"/>
            <a:ext cx="6096000" cy="307777"/>
          </a:xfrm>
          <a:prstGeom prst="rect">
            <a:avLst/>
          </a:prstGeom>
        </p:spPr>
        <p:txBody>
          <a:bodyPr wrap="square">
            <a:spAutoFit/>
          </a:bodyPr>
          <a:lstStyle/>
          <a:p>
            <a:r>
              <a:rPr lang="zh-CN" altLang="en-US" sz="1400" b="1" dirty="0" smtClean="0">
                <a:latin typeface="微軟正黑體" panose="020B0604030504040204" pitchFamily="34" charset="-120"/>
                <a:ea typeface="微軟正黑體" panose="020B0604030504040204" pitchFamily="34" charset="-120"/>
              </a:rPr>
              <a:t>哥倫比亞</a:t>
            </a:r>
            <a:r>
              <a:rPr lang="zh-CN" altLang="en-US" sz="1400" b="1" dirty="0">
                <a:latin typeface="微軟正黑體" panose="020B0604030504040204" pitchFamily="34" charset="-120"/>
                <a:ea typeface="微軟正黑體" panose="020B0604030504040204" pitchFamily="34" charset="-120"/>
              </a:rPr>
              <a:t>大學</a:t>
            </a:r>
            <a:r>
              <a:rPr lang="zh-CN" altLang="en-US" sz="1400" b="1" dirty="0" smtClean="0">
                <a:latin typeface="微軟正黑體" panose="020B0604030504040204" pitchFamily="34" charset="-120"/>
                <a:ea typeface="微軟正黑體" panose="020B0604030504040204" pitchFamily="34" charset="-120"/>
              </a:rPr>
              <a:t>，</a:t>
            </a:r>
            <a:r>
              <a:rPr lang="zh-TW" altLang="en-US" sz="1400" b="1" dirty="0" smtClean="0">
                <a:latin typeface="微軟正黑體" panose="020B0604030504040204" pitchFamily="34" charset="-120"/>
                <a:ea typeface="微軟正黑體" panose="020B0604030504040204" pitchFamily="34" charset="-120"/>
              </a:rPr>
              <a:t>賓州大學，</a:t>
            </a:r>
            <a:r>
              <a:rPr lang="zh-CN" altLang="en-US" sz="1400" b="1" dirty="0" smtClean="0">
                <a:latin typeface="微軟正黑體" panose="020B0604030504040204" pitchFamily="34" charset="-120"/>
                <a:ea typeface="微軟正黑體" panose="020B0604030504040204" pitchFamily="34" charset="-120"/>
              </a:rPr>
              <a:t>牛津大學，</a:t>
            </a:r>
            <a:r>
              <a:rPr lang="zh-TW" altLang="en-US" sz="1400" b="1" dirty="0" smtClean="0">
                <a:latin typeface="微軟正黑體" panose="020B0604030504040204" pitchFamily="34" charset="-120"/>
                <a:ea typeface="微軟正黑體" panose="020B0604030504040204" pitchFamily="34" charset="-120"/>
              </a:rPr>
              <a:t>大學，</a:t>
            </a:r>
            <a:r>
              <a:rPr lang="zh-CN" altLang="en-US" sz="1400" b="1" dirty="0" smtClean="0">
                <a:latin typeface="微軟正黑體" panose="020B0604030504040204" pitchFamily="34" charset="-120"/>
                <a:ea typeface="微軟正黑體" panose="020B0604030504040204" pitchFamily="34" charset="-120"/>
              </a:rPr>
              <a:t>北京大學</a:t>
            </a:r>
            <a:r>
              <a:rPr lang="zh-TW" altLang="en-US" sz="1400" b="1" dirty="0" smtClean="0">
                <a:latin typeface="微軟正黑體" panose="020B0604030504040204" pitchFamily="34" charset="-120"/>
                <a:ea typeface="微軟正黑體" panose="020B0604030504040204" pitchFamily="34" charset="-120"/>
              </a:rPr>
              <a:t>，朱拉隆功大學</a:t>
            </a:r>
            <a:r>
              <a:rPr lang="zh-CN" altLang="en-US" sz="1400" b="1" dirty="0" smtClean="0">
                <a:latin typeface="微軟正黑體" panose="020B0604030504040204" pitchFamily="34" charset="-120"/>
                <a:ea typeface="微軟正黑體" panose="020B0604030504040204" pitchFamily="34" charset="-120"/>
              </a:rPr>
              <a:t>等</a:t>
            </a:r>
            <a:endParaRPr lang="ja-JP" altLang="en-US" sz="1600" b="1" dirty="0">
              <a:latin typeface="微軟正黑體" panose="020B0604030504040204" pitchFamily="34" charset="-120"/>
              <a:ea typeface="微軟正黑體" panose="020B0604030504040204" pitchFamily="34" charset="-120"/>
            </a:endParaRPr>
          </a:p>
        </p:txBody>
      </p:sp>
      <p:sp>
        <p:nvSpPr>
          <p:cNvPr id="44" name="正方形/長方形 56"/>
          <p:cNvSpPr/>
          <p:nvPr/>
        </p:nvSpPr>
        <p:spPr>
          <a:xfrm>
            <a:off x="2796394" y="6042429"/>
            <a:ext cx="4155392" cy="370093"/>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b="1" i="0" u="none" strike="noStrike" kern="0" cap="none" spc="0" normalizeH="0" baseline="0" noProof="0" dirty="0" smtClean="0">
                <a:ln>
                  <a:noFill/>
                </a:ln>
                <a:solidFill>
                  <a:prstClr val="black"/>
                </a:solidFill>
                <a:uLnTx/>
                <a:uFillTx/>
                <a:latin typeface="微軟正黑體" panose="020B0604030504040204" pitchFamily="34" charset="-120"/>
                <a:ea typeface="微軟正黑體" panose="020B0604030504040204" pitchFamily="34" charset="-120"/>
              </a:rPr>
              <a:t> </a:t>
            </a:r>
            <a:r>
              <a:rPr kumimoji="0" lang="zh-TW" altLang="en-US" b="1" i="0" u="none" strike="noStrike" kern="0" cap="none" spc="0" normalizeH="0" baseline="0" noProof="0" dirty="0" smtClean="0">
                <a:ln>
                  <a:noFill/>
                </a:ln>
                <a:solidFill>
                  <a:prstClr val="black"/>
                </a:solidFill>
                <a:uLnTx/>
                <a:uFillTx/>
                <a:latin typeface="微軟正黑體" panose="020B0604030504040204" pitchFamily="34" charset="-120"/>
                <a:ea typeface="微軟正黑體" panose="020B0604030504040204" pitchFamily="34" charset="-120"/>
              </a:rPr>
              <a:t>間選擇僅與國際教養學部簽訂合作協議</a:t>
            </a:r>
            <a:endParaRPr kumimoji="0" lang="ja-JP" altLang="en-US" b="1" i="0" u="none" strike="noStrike" kern="0" cap="none" spc="0" normalizeH="0" baseline="0" noProof="0" dirty="0" smtClean="0">
              <a:ln>
                <a:noFill/>
              </a:ln>
              <a:solidFill>
                <a:prstClr val="black"/>
              </a:solidFill>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4882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p:cTn id="41" dur="500" fill="hold"/>
                                        <p:tgtEl>
                                          <p:spTgt spid="41"/>
                                        </p:tgtEl>
                                        <p:attrNameLst>
                                          <p:attrName>ppt_w</p:attrName>
                                        </p:attrNameLst>
                                      </p:cBhvr>
                                      <p:tavLst>
                                        <p:tav tm="0">
                                          <p:val>
                                            <p:fltVal val="0"/>
                                          </p:val>
                                        </p:tav>
                                        <p:tav tm="100000">
                                          <p:val>
                                            <p:strVal val="#ppt_w"/>
                                          </p:val>
                                        </p:tav>
                                      </p:tavLst>
                                    </p:anim>
                                    <p:anim calcmode="lin" valueType="num">
                                      <p:cBhvr>
                                        <p:cTn id="42" dur="500" fill="hold"/>
                                        <p:tgtEl>
                                          <p:spTgt spid="41"/>
                                        </p:tgtEl>
                                        <p:attrNameLst>
                                          <p:attrName>ppt_h</p:attrName>
                                        </p:attrNameLst>
                                      </p:cBhvr>
                                      <p:tavLst>
                                        <p:tav tm="0">
                                          <p:val>
                                            <p:fltVal val="0"/>
                                          </p:val>
                                        </p:tav>
                                        <p:tav tm="100000">
                                          <p:val>
                                            <p:strVal val="#ppt_h"/>
                                          </p:val>
                                        </p:tav>
                                      </p:tavLst>
                                    </p:anim>
                                    <p:animEffect transition="in" filter="fade">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08520" y="1772816"/>
            <a:ext cx="9000994" cy="1067346"/>
            <a:chOff x="5790507" y="1700808"/>
            <a:chExt cx="2874694" cy="1067346"/>
          </a:xfrm>
        </p:grpSpPr>
        <p:sp>
          <p:nvSpPr>
            <p:cNvPr id="8" name="テキスト ボックス 7"/>
            <p:cNvSpPr txBox="1"/>
            <p:nvPr/>
          </p:nvSpPr>
          <p:spPr>
            <a:xfrm>
              <a:off x="5790507" y="1700808"/>
              <a:ext cx="2725049" cy="707886"/>
            </a:xfrm>
            <a:prstGeom prst="rect">
              <a:avLst/>
            </a:prstGeom>
            <a:noFill/>
          </p:spPr>
          <p:txBody>
            <a:bodyPr wrap="square" rtlCol="0">
              <a:spAutoFit/>
            </a:bodyPr>
            <a:lstStyle/>
            <a:p>
              <a:pPr algn="ctr" fontAlgn="base">
                <a:spcBef>
                  <a:spcPct val="0"/>
                </a:spcBef>
                <a:spcAft>
                  <a:spcPct val="0"/>
                </a:spcAft>
              </a:pPr>
              <a:r>
                <a:rPr lang="en-US" altLang="ja-JP" sz="4000" dirty="0" smtClean="0">
                  <a:solidFill>
                    <a:prstClr val="black"/>
                  </a:solidFill>
                  <a:effectLst>
                    <a:outerShdw blurRad="38100" dist="38100" dir="2700000" algn="tl">
                      <a:srgbClr val="000000">
                        <a:alpha val="43137"/>
                      </a:srgbClr>
                    </a:outerShdw>
                  </a:effectLst>
                </a:rPr>
                <a:t>4 Year </a:t>
              </a:r>
              <a:r>
                <a:rPr lang="en-US" altLang="ja-JP" sz="4000" dirty="0">
                  <a:solidFill>
                    <a:srgbClr val="009999"/>
                  </a:solidFill>
                  <a:effectLst>
                    <a:outerShdw blurRad="38100" dist="38100" dir="2700000" algn="tl">
                      <a:srgbClr val="000000">
                        <a:alpha val="43137"/>
                      </a:srgbClr>
                    </a:outerShdw>
                  </a:effectLst>
                </a:rPr>
                <a:t>Model</a:t>
              </a:r>
              <a:r>
                <a:rPr lang="en-US" altLang="ja-JP" sz="4000" dirty="0">
                  <a:solidFill>
                    <a:prstClr val="black"/>
                  </a:solidFill>
                  <a:effectLst>
                    <a:outerShdw blurRad="38100" dist="38100" dir="2700000" algn="tl">
                      <a:srgbClr val="000000">
                        <a:alpha val="43137"/>
                      </a:srgbClr>
                    </a:outerShdw>
                  </a:effectLst>
                </a:rPr>
                <a:t> Plan </a:t>
              </a:r>
              <a:r>
                <a:rPr lang="en-US" altLang="ja-JP" sz="4000" dirty="0" smtClean="0">
                  <a:solidFill>
                    <a:prstClr val="black"/>
                  </a:solidFill>
                  <a:effectLst>
                    <a:outerShdw blurRad="38100" dist="38100" dir="2700000" algn="tl">
                      <a:srgbClr val="000000">
                        <a:alpha val="43137"/>
                      </a:srgbClr>
                    </a:outerShdw>
                  </a:effectLst>
                </a:rPr>
                <a:t>(9</a:t>
              </a:r>
              <a:r>
                <a:rPr lang="zh-CN" altLang="en-US" sz="4000" dirty="0" smtClean="0">
                  <a:solidFill>
                    <a:prstClr val="black"/>
                  </a:solidFill>
                  <a:effectLst>
                    <a:outerShdw blurRad="38100" dist="38100" dir="2700000" algn="tl">
                      <a:srgbClr val="000000">
                        <a:alpha val="43137"/>
                      </a:srgbClr>
                    </a:outerShdw>
                  </a:effectLst>
                  <a:ea typeface="ＭＳ Ｐゴシック" pitchFamily="50" charset="-128"/>
                </a:rPr>
                <a:t>月入學</a:t>
              </a:r>
              <a:r>
                <a:rPr lang="en-US" altLang="ja-JP" sz="4000" dirty="0" smtClean="0">
                  <a:solidFill>
                    <a:prstClr val="black"/>
                  </a:solidFill>
                  <a:effectLst>
                    <a:outerShdw blurRad="38100" dist="38100" dir="2700000" algn="tl">
                      <a:srgbClr val="000000">
                        <a:alpha val="43137"/>
                      </a:srgbClr>
                    </a:outerShdw>
                  </a:effectLst>
                </a:rPr>
                <a:t>) </a:t>
              </a:r>
              <a:endParaRPr lang="ja-JP" altLang="en-US" sz="4000" dirty="0">
                <a:solidFill>
                  <a:prstClr val="black"/>
                </a:solidFill>
                <a:effectLst>
                  <a:outerShdw blurRad="38100" dist="38100" dir="2700000" algn="tl">
                    <a:srgbClr val="000000">
                      <a:alpha val="43137"/>
                    </a:srgbClr>
                  </a:outerShdw>
                </a:effectLst>
              </a:endParaRPr>
            </a:p>
          </p:txBody>
        </p:sp>
        <p:cxnSp>
          <p:nvCxnSpPr>
            <p:cNvPr id="9" name="直線コネクタ 8"/>
            <p:cNvCxnSpPr/>
            <p:nvPr/>
          </p:nvCxnSpPr>
          <p:spPr>
            <a:xfrm>
              <a:off x="5940152" y="2378497"/>
              <a:ext cx="2518073"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正方形/長方形 9"/>
            <p:cNvSpPr/>
            <p:nvPr/>
          </p:nvSpPr>
          <p:spPr>
            <a:xfrm>
              <a:off x="6126113" y="2306489"/>
              <a:ext cx="2539088" cy="461665"/>
            </a:xfrm>
            <a:prstGeom prst="rect">
              <a:avLst/>
            </a:prstGeom>
          </p:spPr>
          <p:txBody>
            <a:bodyPr wrap="square">
              <a:spAutoFit/>
            </a:bodyPr>
            <a:lstStyle/>
            <a:p>
              <a:pPr algn="ctr" fontAlgn="base">
                <a:spcBef>
                  <a:spcPct val="0"/>
                </a:spcBef>
                <a:spcAft>
                  <a:spcPct val="0"/>
                </a:spcAft>
              </a:pPr>
              <a:endParaRPr lang="ja-JP" altLang="en-US" sz="2400" dirty="0">
                <a:solidFill>
                  <a:prstClr val="black"/>
                </a:solidFill>
                <a:effectLst>
                  <a:outerShdw blurRad="38100" dist="38100" dir="2700000" algn="tl">
                    <a:srgbClr val="000000">
                      <a:alpha val="43137"/>
                    </a:srgbClr>
                  </a:outerShdw>
                </a:effectLst>
                <a:latin typeface="Arial" pitchFamily="34" charset="0"/>
              </a:endParaRPr>
            </a:p>
          </p:txBody>
        </p:sp>
      </p:grpSp>
      <p:sp>
        <p:nvSpPr>
          <p:cNvPr id="3" name="スライド番号プレースホルダー 2"/>
          <p:cNvSpPr>
            <a:spLocks noGrp="1"/>
          </p:cNvSpPr>
          <p:nvPr>
            <p:ph type="sldNum" sz="quarter" idx="12"/>
          </p:nvPr>
        </p:nvSpPr>
        <p:spPr/>
        <p:txBody>
          <a:bodyPr/>
          <a:lstStyle/>
          <a:p>
            <a:pPr>
              <a:defRPr/>
            </a:pPr>
            <a:fld id="{F2305CD4-0503-4537-BA63-5026B8BB0712}" type="slidenum">
              <a:rPr lang="en-US" altLang="ja-JP" smtClean="0">
                <a:solidFill>
                  <a:prstClr val="black">
                    <a:tint val="75000"/>
                  </a:prstClr>
                </a:solidFill>
              </a:rPr>
              <a:pPr>
                <a:defRPr/>
              </a:pPr>
              <a:t>46</a:t>
            </a:fld>
            <a:endParaRPr lang="en-US" altLang="ja-JP">
              <a:solidFill>
                <a:prstClr val="black">
                  <a:tint val="75000"/>
                </a:prstClr>
              </a:solidFill>
            </a:endParaRPr>
          </a:p>
        </p:txBody>
      </p:sp>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20094"/>
            <a:ext cx="91440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8"/>
          <p:cNvSpPr>
            <a:spLocks noChangeArrowheads="1"/>
          </p:cNvSpPr>
          <p:nvPr/>
        </p:nvSpPr>
        <p:spPr bwMode="auto">
          <a:xfrm>
            <a:off x="1331640" y="836712"/>
            <a:ext cx="6682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fontAlgn="base">
              <a:spcBef>
                <a:spcPct val="0"/>
              </a:spcBef>
              <a:spcAft>
                <a:spcPct val="0"/>
              </a:spcAft>
            </a:pPr>
            <a:r>
              <a:rPr kumimoji="0" lang="en-US" altLang="ja-JP" sz="2800" b="1" dirty="0" smtClean="0">
                <a:solidFill>
                  <a:prstClr val="white"/>
                </a:solidFill>
                <a:latin typeface="Arial" pitchFamily="34" charset="0"/>
                <a:ea typeface="HGPｺﾞｼｯｸE" pitchFamily="50" charset="-128"/>
              </a:rPr>
              <a:t>The SILS</a:t>
            </a:r>
            <a:r>
              <a:rPr kumimoji="0" lang="ja-JP" altLang="en-US" sz="2800" b="1" dirty="0">
                <a:solidFill>
                  <a:prstClr val="white"/>
                </a:solidFill>
                <a:latin typeface="Arial" pitchFamily="34" charset="0"/>
                <a:ea typeface="HGPｺﾞｼｯｸE" pitchFamily="50" charset="-128"/>
              </a:rPr>
              <a:t> </a:t>
            </a:r>
            <a:r>
              <a:rPr kumimoji="0" lang="en-US" altLang="ja-JP" sz="2800" b="1" dirty="0" smtClean="0">
                <a:solidFill>
                  <a:srgbClr val="FF0000"/>
                </a:solidFill>
                <a:latin typeface="Arial" pitchFamily="34" charset="0"/>
                <a:ea typeface="HGPｺﾞｼｯｸE" pitchFamily="50" charset="-128"/>
              </a:rPr>
              <a:t>L</a:t>
            </a:r>
            <a:r>
              <a:rPr kumimoji="0" lang="en-US" altLang="ja-JP" sz="2800" b="1" dirty="0" smtClean="0">
                <a:solidFill>
                  <a:prstClr val="white"/>
                </a:solidFill>
                <a:latin typeface="Arial" pitchFamily="34" charset="0"/>
                <a:ea typeface="HGPｺﾞｼｯｸE" pitchFamily="50" charset="-128"/>
              </a:rPr>
              <a:t>earning Approach / </a:t>
            </a:r>
            <a:r>
              <a:rPr kumimoji="0" lang="en-US" altLang="zh-CN" sz="2800" b="1" dirty="0" smtClean="0">
                <a:solidFill>
                  <a:srgbClr val="CC0000"/>
                </a:solidFill>
                <a:latin typeface="Arial" pitchFamily="34" charset="0"/>
                <a:ea typeface="HGPｺﾞｼｯｸE" pitchFamily="50" charset="-128"/>
              </a:rPr>
              <a:t>4</a:t>
            </a:r>
            <a:r>
              <a:rPr kumimoji="0" lang="zh-CN" altLang="en-US" sz="2800" b="1" dirty="0" smtClean="0">
                <a:solidFill>
                  <a:srgbClr val="CC0000"/>
                </a:solidFill>
                <a:latin typeface="Arial" pitchFamily="34" charset="0"/>
                <a:ea typeface="HGPｺﾞｼｯｸE" pitchFamily="50" charset="-128"/>
              </a:rPr>
              <a:t>年規劃</a:t>
            </a:r>
            <a:endParaRPr lang="ja-JP" altLang="en-US" sz="2800" dirty="0">
              <a:solidFill>
                <a:srgbClr val="CC0000"/>
              </a:solidFill>
              <a:latin typeface="Arial" pitchFamily="34" charset="0"/>
            </a:endParaRPr>
          </a:p>
        </p:txBody>
      </p:sp>
    </p:spTree>
    <p:extLst>
      <p:ext uri="{BB962C8B-B14F-4D97-AF65-F5344CB8AC3E}">
        <p14:creationId xmlns:p14="http://schemas.microsoft.com/office/powerpoint/2010/main" val="38143679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796" y="2996952"/>
            <a:ext cx="291465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7" y="4509120"/>
            <a:ext cx="306705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5" descr="C:\Users\w444346\Desktop\20101211_105510_0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 y="1481138"/>
            <a:ext cx="3642247" cy="53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テキスト ボックス 9"/>
          <p:cNvSpPr txBox="1">
            <a:spLocks noChangeArrowheads="1"/>
          </p:cNvSpPr>
          <p:nvPr/>
        </p:nvSpPr>
        <p:spPr bwMode="auto">
          <a:xfrm>
            <a:off x="7378700" y="6165304"/>
            <a:ext cx="1763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r>
              <a:rPr lang="en-US" altLang="ja-JP" dirty="0">
                <a:solidFill>
                  <a:prstClr val="black"/>
                </a:solidFill>
                <a:latin typeface="Calibri" pitchFamily="34" charset="0"/>
              </a:rPr>
              <a:t>as of </a:t>
            </a:r>
            <a:r>
              <a:rPr lang="en-US" altLang="ja-JP" dirty="0" smtClean="0">
                <a:solidFill>
                  <a:prstClr val="black"/>
                </a:solidFill>
                <a:latin typeface="Calibri" pitchFamily="34" charset="0"/>
              </a:rPr>
              <a:t>April 2017</a:t>
            </a:r>
            <a:endParaRPr lang="ja-JP" altLang="en-US" dirty="0">
              <a:solidFill>
                <a:prstClr val="black"/>
              </a:solidFill>
              <a:latin typeface="Calibri" pitchFamily="34" charset="0"/>
            </a:endParaRPr>
          </a:p>
        </p:txBody>
      </p:sp>
      <p:sp>
        <p:nvSpPr>
          <p:cNvPr id="49158" name="正方形/長方形 10"/>
          <p:cNvSpPr>
            <a:spLocks noChangeArrowheads="1"/>
          </p:cNvSpPr>
          <p:nvPr/>
        </p:nvSpPr>
        <p:spPr bwMode="auto">
          <a:xfrm>
            <a:off x="251520" y="908720"/>
            <a:ext cx="8862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fontAlgn="base">
              <a:spcBef>
                <a:spcPct val="0"/>
              </a:spcBef>
              <a:spcAft>
                <a:spcPct val="0"/>
              </a:spcAft>
            </a:pPr>
            <a:r>
              <a:rPr kumimoji="0" lang="en-US" altLang="ja-JP" sz="2800" b="1" dirty="0" smtClean="0">
                <a:solidFill>
                  <a:prstClr val="white"/>
                </a:solidFill>
                <a:latin typeface="Arial" pitchFamily="34" charset="0"/>
                <a:ea typeface="HGPｺﾞｼｯｸE" pitchFamily="50" charset="-128"/>
                <a:cs typeface="Arial" pitchFamily="34" charset="0"/>
              </a:rPr>
              <a:t>The </a:t>
            </a:r>
            <a:r>
              <a:rPr kumimoji="0" lang="en-US" altLang="ja-JP" sz="2800" b="1" dirty="0" smtClean="0">
                <a:solidFill>
                  <a:srgbClr val="FF0000"/>
                </a:solidFill>
                <a:latin typeface="Arial" pitchFamily="34" charset="0"/>
                <a:ea typeface="HGPｺﾞｼｯｸE" pitchFamily="50" charset="-128"/>
                <a:cs typeface="Arial" pitchFamily="34" charset="0"/>
              </a:rPr>
              <a:t>W</a:t>
            </a:r>
            <a:r>
              <a:rPr kumimoji="0" lang="en-US" altLang="ja-JP" sz="2800" b="1" dirty="0" smtClean="0">
                <a:solidFill>
                  <a:prstClr val="white"/>
                </a:solidFill>
                <a:latin typeface="Arial" pitchFamily="34" charset="0"/>
                <a:ea typeface="HGPｺﾞｼｯｸE" pitchFamily="50" charset="-128"/>
                <a:cs typeface="Arial" pitchFamily="34" charset="0"/>
              </a:rPr>
              <a:t>orld in Your Classroom / </a:t>
            </a:r>
            <a:r>
              <a:rPr kumimoji="0" lang="zh-CN" altLang="en-US" sz="2800" b="1" dirty="0" smtClean="0">
                <a:solidFill>
                  <a:srgbClr val="CC0000"/>
                </a:solidFill>
                <a:latin typeface="Arial" pitchFamily="34" charset="0"/>
                <a:ea typeface="HGPｺﾞｼｯｸE" pitchFamily="50" charset="-128"/>
                <a:cs typeface="Arial" pitchFamily="34" charset="0"/>
              </a:rPr>
              <a:t>多元文化</a:t>
            </a:r>
            <a:r>
              <a:rPr kumimoji="0" lang="en-US" altLang="zh-CN" sz="2800" b="1" dirty="0">
                <a:solidFill>
                  <a:srgbClr val="CC0000"/>
                </a:solidFill>
                <a:latin typeface="Arial" pitchFamily="34" charset="0"/>
                <a:ea typeface="HGPｺﾞｼｯｸE" pitchFamily="50" charset="-128"/>
                <a:cs typeface="Arial" pitchFamily="34" charset="0"/>
              </a:rPr>
              <a:t>•</a:t>
            </a:r>
            <a:r>
              <a:rPr kumimoji="0" lang="zh-CN" altLang="en-US" sz="2800" b="1" dirty="0" smtClean="0">
                <a:solidFill>
                  <a:srgbClr val="CC0000"/>
                </a:solidFill>
                <a:latin typeface="Arial" pitchFamily="34" charset="0"/>
                <a:ea typeface="HGPｺﾞｼｯｸE" pitchFamily="50" charset="-128"/>
                <a:cs typeface="Arial" pitchFamily="34" charset="0"/>
              </a:rPr>
              <a:t>國際性環境</a:t>
            </a:r>
            <a:endParaRPr kumimoji="0" lang="ja-JP" altLang="en-US" sz="2800" b="1" dirty="0">
              <a:solidFill>
                <a:srgbClr val="CC0000"/>
              </a:solidFill>
              <a:latin typeface="Arial" pitchFamily="34" charset="0"/>
              <a:ea typeface="DFKai-SB" pitchFamily="65" charset="-120"/>
              <a:cs typeface="Arial" pitchFamily="34" charset="0"/>
            </a:endParaRPr>
          </a:p>
        </p:txBody>
      </p:sp>
      <p:sp>
        <p:nvSpPr>
          <p:cNvPr id="9" name="正方形/長方形 8"/>
          <p:cNvSpPr/>
          <p:nvPr/>
        </p:nvSpPr>
        <p:spPr>
          <a:xfrm>
            <a:off x="1" y="1481138"/>
            <a:ext cx="3635896" cy="537686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ja-JP" sz="12000" b="1" dirty="0" smtClean="0">
                <a:solidFill>
                  <a:srgbClr val="C00000"/>
                </a:solidFill>
                <a:effectLst>
                  <a:outerShdw blurRad="38100" dist="38100" dir="2700000" algn="tl">
                    <a:srgbClr val="000000">
                      <a:alpha val="43137"/>
                    </a:srgbClr>
                  </a:outerShdw>
                </a:effectLst>
              </a:rPr>
              <a:t>1000</a:t>
            </a:r>
            <a:r>
              <a:rPr lang="en-US" altLang="ja-JP" sz="3200" b="1" dirty="0">
                <a:solidFill>
                  <a:prstClr val="black">
                    <a:lumMod val="85000"/>
                    <a:lumOff val="15000"/>
                  </a:prstClr>
                </a:solidFill>
                <a:effectLst>
                  <a:outerShdw blurRad="38100" dist="38100" dir="2700000" algn="tl">
                    <a:srgbClr val="000000">
                      <a:alpha val="43137"/>
                    </a:srgbClr>
                  </a:outerShdw>
                </a:effectLst>
              </a:rPr>
              <a:t> </a:t>
            </a:r>
            <a:r>
              <a:rPr lang="en-US" altLang="ja-JP" sz="2800" b="1" u="sng" dirty="0" smtClean="0">
                <a:solidFill>
                  <a:prstClr val="black">
                    <a:lumMod val="85000"/>
                    <a:lumOff val="15000"/>
                  </a:prstClr>
                </a:solidFill>
                <a:effectLst>
                  <a:outerShdw blurRad="38100" dist="38100" dir="2700000" algn="tl">
                    <a:srgbClr val="000000">
                      <a:alpha val="43137"/>
                    </a:srgbClr>
                  </a:outerShdw>
                </a:effectLst>
              </a:rPr>
              <a:t>International Students</a:t>
            </a:r>
            <a:endParaRPr lang="en-US" altLang="ja-JP" sz="2800" b="1" u="sng" dirty="0" smtClean="0">
              <a:solidFill>
                <a:srgbClr val="C00000"/>
              </a:solidFill>
              <a:effectLst>
                <a:outerShdw blurRad="38100" dist="38100" dir="2700000" algn="tl">
                  <a:srgbClr val="000000">
                    <a:alpha val="43137"/>
                  </a:srgbClr>
                </a:outerShdw>
              </a:effectLst>
            </a:endParaRPr>
          </a:p>
          <a:p>
            <a:pPr algn="ctr" fontAlgn="base">
              <a:spcBef>
                <a:spcPct val="0"/>
              </a:spcBef>
              <a:spcAft>
                <a:spcPct val="0"/>
              </a:spcAft>
            </a:pPr>
            <a:r>
              <a:rPr lang="en-US" altLang="ja-JP" sz="12000" b="1" dirty="0" smtClean="0">
                <a:solidFill>
                  <a:srgbClr val="C00000"/>
                </a:solidFill>
                <a:effectLst>
                  <a:outerShdw blurRad="38100" dist="38100" dir="2700000" algn="tl">
                    <a:srgbClr val="000000">
                      <a:alpha val="43137"/>
                    </a:srgbClr>
                  </a:outerShdw>
                </a:effectLst>
              </a:rPr>
              <a:t>50</a:t>
            </a:r>
            <a:r>
              <a:rPr lang="en-US" altLang="ja-JP" sz="3200" b="1" dirty="0" smtClean="0">
                <a:solidFill>
                  <a:prstClr val="black">
                    <a:lumMod val="85000"/>
                    <a:lumOff val="15000"/>
                  </a:prstClr>
                </a:solidFill>
                <a:effectLst>
                  <a:outerShdw blurRad="38100" dist="38100" dir="2700000" algn="tl">
                    <a:srgbClr val="000000">
                      <a:alpha val="43137"/>
                    </a:srgbClr>
                  </a:outerShdw>
                </a:effectLst>
              </a:rPr>
              <a:t> </a:t>
            </a:r>
            <a:r>
              <a:rPr lang="en-US" altLang="ja-JP" sz="3200" b="1" u="sng" dirty="0" smtClean="0">
                <a:solidFill>
                  <a:prstClr val="black">
                    <a:lumMod val="85000"/>
                    <a:lumOff val="15000"/>
                  </a:prstClr>
                </a:solidFill>
                <a:effectLst>
                  <a:outerShdw blurRad="38100" dist="38100" dir="2700000" algn="tl">
                    <a:srgbClr val="000000">
                      <a:alpha val="43137"/>
                    </a:srgbClr>
                  </a:outerShdw>
                </a:effectLst>
              </a:rPr>
              <a:t>Countries/regions</a:t>
            </a:r>
            <a:endParaRPr lang="ja-JP" altLang="en-US" sz="3200" b="1" u="sng" dirty="0">
              <a:solidFill>
                <a:prstClr val="black">
                  <a:lumMod val="85000"/>
                  <a:lumOff val="15000"/>
                </a:prstClr>
              </a:solidFill>
              <a:effectLst>
                <a:outerShdw blurRad="38100" dist="38100" dir="2700000" algn="tl">
                  <a:srgbClr val="000000">
                    <a:alpha val="43137"/>
                  </a:srgbClr>
                </a:outerShdw>
              </a:effectLst>
            </a:endParaRPr>
          </a:p>
        </p:txBody>
      </p:sp>
      <p:grpSp>
        <p:nvGrpSpPr>
          <p:cNvPr id="10" name="グループ化 9"/>
          <p:cNvGrpSpPr/>
          <p:nvPr/>
        </p:nvGrpSpPr>
        <p:grpSpPr>
          <a:xfrm>
            <a:off x="3868639" y="1295104"/>
            <a:ext cx="5599904" cy="1701848"/>
            <a:chOff x="5590346" y="1196752"/>
            <a:chExt cx="3455640" cy="1701848"/>
          </a:xfrm>
        </p:grpSpPr>
        <p:sp>
          <p:nvSpPr>
            <p:cNvPr id="11" name="テキスト ボックス 10"/>
            <p:cNvSpPr txBox="1"/>
            <p:nvPr/>
          </p:nvSpPr>
          <p:spPr>
            <a:xfrm>
              <a:off x="5790882" y="1196752"/>
              <a:ext cx="1673211" cy="1446550"/>
            </a:xfrm>
            <a:prstGeom prst="rect">
              <a:avLst/>
            </a:prstGeom>
            <a:noFill/>
          </p:spPr>
          <p:txBody>
            <a:bodyPr wrap="square" rtlCol="0">
              <a:spAutoFit/>
            </a:bodyPr>
            <a:lstStyle/>
            <a:p>
              <a:pPr fontAlgn="base">
                <a:spcBef>
                  <a:spcPct val="0"/>
                </a:spcBef>
                <a:spcAft>
                  <a:spcPct val="0"/>
                </a:spcAft>
              </a:pPr>
              <a:r>
                <a:rPr lang="en-US" altLang="ja-JP" sz="8800" b="1" dirty="0" smtClean="0">
                  <a:solidFill>
                    <a:srgbClr val="009999"/>
                  </a:solidFill>
                  <a:effectLst>
                    <a:outerShdw blurRad="38100" dist="38100" dir="2700000" algn="tl">
                      <a:srgbClr val="000000">
                        <a:alpha val="43137"/>
                      </a:srgbClr>
                    </a:outerShdw>
                  </a:effectLst>
                </a:rPr>
                <a:t>2</a:t>
              </a:r>
              <a:r>
                <a:rPr lang="ja-JP" altLang="en-US" sz="8800" b="1" dirty="0" smtClean="0">
                  <a:solidFill>
                    <a:prstClr val="black"/>
                  </a:solidFill>
                  <a:effectLst>
                    <a:outerShdw blurRad="38100" dist="38100" dir="2700000" algn="tl">
                      <a:srgbClr val="000000">
                        <a:alpha val="43137"/>
                      </a:srgbClr>
                    </a:outerShdw>
                  </a:effectLst>
                </a:rPr>
                <a:t>：</a:t>
              </a:r>
              <a:r>
                <a:rPr lang="en-US" altLang="ja-JP" sz="8800" b="1" dirty="0" smtClean="0">
                  <a:solidFill>
                    <a:prstClr val="black"/>
                  </a:solidFill>
                  <a:effectLst>
                    <a:outerShdw blurRad="38100" dist="38100" dir="2700000" algn="tl">
                      <a:srgbClr val="000000">
                        <a:alpha val="43137"/>
                      </a:srgbClr>
                    </a:outerShdw>
                  </a:effectLst>
                </a:rPr>
                <a:t>1</a:t>
              </a:r>
            </a:p>
          </p:txBody>
        </p:sp>
        <p:cxnSp>
          <p:nvCxnSpPr>
            <p:cNvPr id="12" name="直線コネクタ 11"/>
            <p:cNvCxnSpPr/>
            <p:nvPr/>
          </p:nvCxnSpPr>
          <p:spPr>
            <a:xfrm>
              <a:off x="5754067" y="2420888"/>
              <a:ext cx="2828749" cy="0"/>
            </a:xfrm>
            <a:prstGeom prst="line">
              <a:avLst/>
            </a:prstGeom>
          </p:spPr>
          <p:style>
            <a:lnRef idx="1">
              <a:schemeClr val="accent2"/>
            </a:lnRef>
            <a:fillRef idx="0">
              <a:schemeClr val="accent2"/>
            </a:fillRef>
            <a:effectRef idx="0">
              <a:schemeClr val="accent2"/>
            </a:effectRef>
            <a:fontRef idx="minor">
              <a:schemeClr val="tx1"/>
            </a:fontRef>
          </p:style>
        </p:cxnSp>
        <p:sp>
          <p:nvSpPr>
            <p:cNvPr id="13" name="正方形/長方形 12"/>
            <p:cNvSpPr/>
            <p:nvPr/>
          </p:nvSpPr>
          <p:spPr>
            <a:xfrm>
              <a:off x="5590346" y="2467713"/>
              <a:ext cx="3455640" cy="430887"/>
            </a:xfrm>
            <a:prstGeom prst="rect">
              <a:avLst/>
            </a:prstGeom>
          </p:spPr>
          <p:txBody>
            <a:bodyPr wrap="square">
              <a:spAutoFit/>
            </a:bodyPr>
            <a:lstStyle/>
            <a:p>
              <a:pPr fontAlgn="base">
                <a:spcBef>
                  <a:spcPct val="0"/>
                </a:spcBef>
                <a:spcAft>
                  <a:spcPct val="0"/>
                </a:spcAft>
              </a:pPr>
              <a:r>
                <a:rPr lang="en-US" altLang="ja-JP" sz="2200" dirty="0">
                  <a:solidFill>
                    <a:prstClr val="black"/>
                  </a:solidFill>
                  <a:effectLst>
                    <a:outerShdw blurRad="38100" dist="38100" dir="2700000" algn="tl">
                      <a:srgbClr val="000000">
                        <a:alpha val="43137"/>
                      </a:srgbClr>
                    </a:outerShdw>
                  </a:effectLst>
                </a:rPr>
                <a:t>Students </a:t>
              </a:r>
              <a:r>
                <a:rPr lang="en-US" altLang="ja-JP" sz="2200" dirty="0" smtClean="0">
                  <a:solidFill>
                    <a:prstClr val="black"/>
                  </a:solidFill>
                  <a:effectLst>
                    <a:outerShdw blurRad="38100" dist="38100" dir="2700000" algn="tl">
                      <a:srgbClr val="000000">
                        <a:alpha val="43137"/>
                      </a:srgbClr>
                    </a:outerShdw>
                  </a:effectLst>
                </a:rPr>
                <a:t>and Faculty from </a:t>
              </a:r>
              <a:r>
                <a:rPr lang="en-US" altLang="ja-JP" sz="2200" dirty="0">
                  <a:solidFill>
                    <a:prstClr val="black"/>
                  </a:solidFill>
                  <a:effectLst>
                    <a:outerShdw blurRad="38100" dist="38100" dir="2700000" algn="tl">
                      <a:srgbClr val="000000">
                        <a:alpha val="43137"/>
                      </a:srgbClr>
                    </a:outerShdw>
                  </a:effectLst>
                </a:rPr>
                <a:t>around the globe</a:t>
              </a:r>
            </a:p>
          </p:txBody>
        </p:sp>
      </p:grpSp>
    </p:spTree>
    <p:extLst>
      <p:ext uri="{BB962C8B-B14F-4D97-AF65-F5344CB8AC3E}">
        <p14:creationId xmlns:p14="http://schemas.microsoft.com/office/powerpoint/2010/main" val="103644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19518" t="21497" r="8503" b="5481"/>
          <a:stretch/>
        </p:blipFill>
        <p:spPr>
          <a:xfrm>
            <a:off x="-16980" y="0"/>
            <a:ext cx="9258899" cy="5816906"/>
          </a:xfrm>
          <a:prstGeom prst="rect">
            <a:avLst/>
          </a:prstGeom>
        </p:spPr>
      </p:pic>
      <p:sp>
        <p:nvSpPr>
          <p:cNvPr id="6" name="テキスト ボックス 5"/>
          <p:cNvSpPr txBox="1"/>
          <p:nvPr/>
        </p:nvSpPr>
        <p:spPr>
          <a:xfrm>
            <a:off x="477295" y="1158085"/>
            <a:ext cx="8270347" cy="2400657"/>
          </a:xfrm>
          <a:prstGeom prst="rect">
            <a:avLst/>
          </a:prstGeom>
          <a:noFill/>
        </p:spPr>
        <p:txBody>
          <a:bodyPr wrap="square" rtlCol="0">
            <a:spAutoFit/>
          </a:bodyPr>
          <a:lstStyle/>
          <a:p>
            <a:pPr algn="ctr"/>
            <a:r>
              <a:rPr lang="en-US" sz="5000" b="1" cap="small" dirty="0">
                <a:solidFill>
                  <a:srgbClr val="C00000"/>
                </a:solidFill>
                <a:effectLst>
                  <a:outerShdw blurRad="38100" dist="38100" dir="2700000" algn="tl">
                    <a:srgbClr val="000000">
                      <a:alpha val="43137"/>
                    </a:srgbClr>
                  </a:outerShdw>
                </a:effectLst>
              </a:rPr>
              <a:t>Political Science and Economics @ SPSE </a:t>
            </a:r>
          </a:p>
          <a:p>
            <a:pPr algn="ctr"/>
            <a:r>
              <a:rPr lang="en-US" sz="5000" b="1" cap="small" dirty="0">
                <a:solidFill>
                  <a:srgbClr val="C00000"/>
                </a:solidFill>
                <a:effectLst>
                  <a:outerShdw blurRad="38100" dist="38100" dir="2700000" algn="tl">
                    <a:srgbClr val="000000">
                      <a:alpha val="43137"/>
                    </a:srgbClr>
                  </a:outerShdw>
                </a:effectLst>
              </a:rPr>
              <a:t>in English</a:t>
            </a:r>
            <a:endParaRPr lang="ja-JP" altLang="en-US" sz="5000" b="1" cap="small" dirty="0">
              <a:solidFill>
                <a:srgbClr val="C00000"/>
              </a:solidFill>
              <a:effectLst>
                <a:outerShdw blurRad="38100" dist="38100" dir="2700000" algn="tl">
                  <a:srgbClr val="000000">
                    <a:alpha val="43137"/>
                  </a:srgbClr>
                </a:outerShdw>
              </a:effectLst>
            </a:endParaRPr>
          </a:p>
        </p:txBody>
      </p:sp>
      <p:sp>
        <p:nvSpPr>
          <p:cNvPr id="9" name="テキスト ボックス 8"/>
          <p:cNvSpPr txBox="1"/>
          <p:nvPr/>
        </p:nvSpPr>
        <p:spPr>
          <a:xfrm>
            <a:off x="1907704" y="5850300"/>
            <a:ext cx="7128792" cy="923330"/>
          </a:xfrm>
          <a:prstGeom prst="rect">
            <a:avLst/>
          </a:prstGeom>
          <a:solidFill>
            <a:schemeClr val="bg1"/>
          </a:solidFill>
          <a:ln>
            <a:noFill/>
          </a:ln>
        </p:spPr>
        <p:txBody>
          <a:bodyPr wrap="square" rtlCol="0">
            <a:spAutoFit/>
          </a:bodyPr>
          <a:lstStyle/>
          <a:p>
            <a:r>
              <a:rPr lang="en-US" altLang="ja-JP" b="1" dirty="0">
                <a:solidFill>
                  <a:prstClr val="black"/>
                </a:solidFill>
              </a:rPr>
              <a:t>English-based Degree Program</a:t>
            </a:r>
          </a:p>
          <a:p>
            <a:r>
              <a:rPr lang="en-US" altLang="ja-JP" dirty="0">
                <a:solidFill>
                  <a:prstClr val="black"/>
                </a:solidFill>
              </a:rPr>
              <a:t>School of Political Science and Economics</a:t>
            </a:r>
          </a:p>
          <a:p>
            <a:r>
              <a:rPr lang="en-US" altLang="ja-JP" dirty="0" err="1">
                <a:solidFill>
                  <a:prstClr val="black"/>
                </a:solidFill>
              </a:rPr>
              <a:t>Waseda</a:t>
            </a:r>
            <a:r>
              <a:rPr lang="en-US" altLang="ja-JP" dirty="0">
                <a:solidFill>
                  <a:prstClr val="black"/>
                </a:solidFill>
              </a:rPr>
              <a:t> University </a:t>
            </a:r>
          </a:p>
        </p:txBody>
      </p:sp>
    </p:spTree>
    <p:extLst>
      <p:ext uri="{BB962C8B-B14F-4D97-AF65-F5344CB8AC3E}">
        <p14:creationId xmlns:p14="http://schemas.microsoft.com/office/powerpoint/2010/main" val="3071003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600200"/>
            <a:ext cx="8229600" cy="4997152"/>
          </a:xfrm>
        </p:spPr>
        <p:txBody>
          <a:bodyPr>
            <a:normAutofit lnSpcReduction="10000"/>
          </a:bodyPr>
          <a:lstStyle/>
          <a:p>
            <a:r>
              <a:rPr lang="en-US" altLang="ja-JP" sz="2800" dirty="0">
                <a:latin typeface="Segoe UI" panose="020B0502040204020203" pitchFamily="34" charset="0"/>
                <a:ea typeface="Segoe UI" panose="020B0502040204020203" pitchFamily="34" charset="0"/>
                <a:cs typeface="Segoe UI" panose="020B0502040204020203" pitchFamily="34" charset="0"/>
              </a:rPr>
              <a:t>Why </a:t>
            </a:r>
            <a:r>
              <a:rPr lang="en-US" altLang="ja-JP" sz="2800" dirty="0">
                <a:solidFill>
                  <a:srgbClr val="C00000"/>
                </a:solidFill>
                <a:latin typeface="Segoe UI" panose="020B0502040204020203" pitchFamily="34" charset="0"/>
                <a:ea typeface="Segoe UI" panose="020B0502040204020203" pitchFamily="34" charset="0"/>
                <a:cs typeface="Segoe UI" panose="020B0502040204020203" pitchFamily="34" charset="0"/>
              </a:rPr>
              <a:t>political science </a:t>
            </a:r>
            <a:r>
              <a:rPr lang="en-US" altLang="ja-JP" sz="2800" dirty="0">
                <a:latin typeface="Segoe UI" panose="020B0502040204020203" pitchFamily="34" charset="0"/>
                <a:ea typeface="Segoe UI" panose="020B0502040204020203" pitchFamily="34" charset="0"/>
                <a:cs typeface="Segoe UI" panose="020B0502040204020203" pitchFamily="34" charset="0"/>
              </a:rPr>
              <a:t>or </a:t>
            </a:r>
            <a:r>
              <a:rPr lang="en-US" altLang="ja-JP" sz="2800" dirty="0">
                <a:solidFill>
                  <a:srgbClr val="C00000"/>
                </a:solidFill>
                <a:latin typeface="Segoe UI" panose="020B0502040204020203" pitchFamily="34" charset="0"/>
                <a:ea typeface="Segoe UI" panose="020B0502040204020203" pitchFamily="34" charset="0"/>
                <a:cs typeface="Segoe UI" panose="020B0502040204020203" pitchFamily="34" charset="0"/>
              </a:rPr>
              <a:t>economics</a:t>
            </a:r>
            <a:r>
              <a:rPr lang="en-US" altLang="ja-JP" sz="2800" dirty="0">
                <a:latin typeface="Segoe UI" panose="020B0502040204020203" pitchFamily="34" charset="0"/>
                <a:ea typeface="Segoe UI" panose="020B0502040204020203" pitchFamily="34" charset="0"/>
                <a:cs typeface="Segoe UI" panose="020B0502040204020203" pitchFamily="34" charset="0"/>
              </a:rPr>
              <a:t>?</a:t>
            </a:r>
          </a:p>
          <a:p>
            <a:endParaRPr lang="en-US" altLang="ja-JP" sz="2800" dirty="0">
              <a:latin typeface="Segoe UI" panose="020B0502040204020203" pitchFamily="34" charset="0"/>
              <a:ea typeface="Segoe UI" panose="020B0502040204020203" pitchFamily="34" charset="0"/>
              <a:cs typeface="Segoe UI" panose="020B0502040204020203" pitchFamily="34" charset="0"/>
            </a:endParaRPr>
          </a:p>
          <a:p>
            <a:r>
              <a:rPr lang="en-US" altLang="ja-JP" sz="2800" dirty="0">
                <a:latin typeface="Segoe UI" panose="020B0502040204020203" pitchFamily="34" charset="0"/>
                <a:ea typeface="Segoe UI" panose="020B0502040204020203" pitchFamily="34" charset="0"/>
                <a:cs typeface="Segoe UI" panose="020B0502040204020203" pitchFamily="34" charset="0"/>
              </a:rPr>
              <a:t>Why </a:t>
            </a:r>
            <a:r>
              <a:rPr lang="en-US" altLang="ja-JP" sz="2800" dirty="0">
                <a:solidFill>
                  <a:srgbClr val="C00000"/>
                </a:solidFill>
                <a:latin typeface="Segoe UI" panose="020B0502040204020203" pitchFamily="34" charset="0"/>
                <a:ea typeface="Segoe UI" panose="020B0502040204020203" pitchFamily="34" charset="0"/>
                <a:cs typeface="Segoe UI" panose="020B0502040204020203" pitchFamily="34" charset="0"/>
              </a:rPr>
              <a:t>political science </a:t>
            </a:r>
            <a:r>
              <a:rPr lang="en-US" altLang="ja-JP" sz="2800" dirty="0">
                <a:latin typeface="Segoe UI" panose="020B0502040204020203" pitchFamily="34" charset="0"/>
                <a:ea typeface="Segoe UI" panose="020B0502040204020203" pitchFamily="34" charset="0"/>
                <a:cs typeface="Segoe UI" panose="020B0502040204020203" pitchFamily="34" charset="0"/>
              </a:rPr>
              <a:t>and </a:t>
            </a:r>
            <a:r>
              <a:rPr lang="en-US" altLang="ja-JP" sz="2800" dirty="0">
                <a:solidFill>
                  <a:srgbClr val="C00000"/>
                </a:solidFill>
                <a:latin typeface="Segoe UI" panose="020B0502040204020203" pitchFamily="34" charset="0"/>
                <a:ea typeface="Segoe UI" panose="020B0502040204020203" pitchFamily="34" charset="0"/>
                <a:cs typeface="Segoe UI" panose="020B0502040204020203" pitchFamily="34" charset="0"/>
              </a:rPr>
              <a:t>economics</a:t>
            </a:r>
            <a:r>
              <a:rPr lang="en-US" altLang="ja-JP" sz="2800" dirty="0">
                <a:latin typeface="Segoe UI" panose="020B0502040204020203" pitchFamily="34" charset="0"/>
                <a:ea typeface="Segoe UI" panose="020B0502040204020203" pitchFamily="34" charset="0"/>
                <a:cs typeface="Segoe UI" panose="020B0502040204020203" pitchFamily="34" charset="0"/>
              </a:rPr>
              <a:t>?</a:t>
            </a:r>
          </a:p>
          <a:p>
            <a:pPr lvl="1"/>
            <a:r>
              <a:rPr lang="en-US" altLang="ja-JP" sz="2400" dirty="0">
                <a:latin typeface="Segoe UI" panose="020B0502040204020203" pitchFamily="34" charset="0"/>
                <a:ea typeface="Segoe UI" panose="020B0502040204020203" pitchFamily="34" charset="0"/>
                <a:cs typeface="Segoe UI" panose="020B0502040204020203" pitchFamily="34" charset="0"/>
              </a:rPr>
              <a:t>Complex social phenomena </a:t>
            </a:r>
            <a:r>
              <a:rPr lang="en-US" altLang="ja-JP" sz="2400" dirty="0"/>
              <a:t>cannot be analyzed without the collaboration between political science and economics</a:t>
            </a:r>
          </a:p>
          <a:p>
            <a:endParaRPr lang="en-US" altLang="ja-JP" sz="2800" dirty="0"/>
          </a:p>
          <a:p>
            <a:r>
              <a:rPr lang="en-US" altLang="ja-JP" sz="2800" dirty="0">
                <a:latin typeface="Segoe UI" panose="020B0502040204020203" pitchFamily="34" charset="0"/>
                <a:ea typeface="Segoe UI" panose="020B0502040204020203" pitchFamily="34" charset="0"/>
                <a:cs typeface="Segoe UI" panose="020B0502040204020203" pitchFamily="34" charset="0"/>
              </a:rPr>
              <a:t>Why </a:t>
            </a:r>
            <a:r>
              <a:rPr lang="en-US" altLang="ja-JP" sz="2800" dirty="0">
                <a:solidFill>
                  <a:srgbClr val="C00000"/>
                </a:solidFill>
                <a:latin typeface="Segoe UI" panose="020B0502040204020203" pitchFamily="34" charset="0"/>
                <a:ea typeface="Segoe UI" panose="020B0502040204020203" pitchFamily="34" charset="0"/>
                <a:cs typeface="Segoe UI" panose="020B0502040204020203" pitchFamily="34" charset="0"/>
              </a:rPr>
              <a:t>SPSE</a:t>
            </a:r>
            <a:r>
              <a:rPr lang="en-US" altLang="ja-JP" sz="2800" dirty="0">
                <a:latin typeface="Segoe UI" panose="020B0502040204020203" pitchFamily="34" charset="0"/>
                <a:ea typeface="Segoe UI" panose="020B0502040204020203" pitchFamily="34" charset="0"/>
                <a:cs typeface="Segoe UI" panose="020B0502040204020203" pitchFamily="34" charset="0"/>
              </a:rPr>
              <a:t>?</a:t>
            </a:r>
          </a:p>
          <a:p>
            <a:pPr lvl="1"/>
            <a:r>
              <a:rPr lang="en-US" altLang="ja-JP" sz="2400" dirty="0">
                <a:latin typeface="Segoe UI" panose="020B0502040204020203" pitchFamily="34" charset="0"/>
                <a:ea typeface="Segoe UI" panose="020B0502040204020203" pitchFamily="34" charset="0"/>
                <a:cs typeface="Segoe UI" panose="020B0502040204020203" pitchFamily="34" charset="0"/>
              </a:rPr>
              <a:t>worldwide academic network</a:t>
            </a:r>
          </a:p>
          <a:p>
            <a:pPr lvl="1"/>
            <a:r>
              <a:rPr lang="en-US" altLang="ja-JP" sz="2400" dirty="0">
                <a:latin typeface="Segoe UI" panose="020B0502040204020203" pitchFamily="34" charset="0"/>
                <a:ea typeface="Segoe UI" panose="020B0502040204020203" pitchFamily="34" charset="0"/>
                <a:cs typeface="Segoe UI" panose="020B0502040204020203" pitchFamily="34" charset="0"/>
              </a:rPr>
              <a:t>Center for Positive/Empirical Analysis of Political Economy</a:t>
            </a:r>
          </a:p>
          <a:p>
            <a:pPr lvl="1"/>
            <a:r>
              <a:rPr lang="en-US" altLang="ja-JP" sz="2400" dirty="0">
                <a:latin typeface="Segoe UI" panose="020B0502040204020203" pitchFamily="34" charset="0"/>
                <a:ea typeface="Segoe UI" panose="020B0502040204020203" pitchFamily="34" charset="0"/>
                <a:cs typeface="Segoe UI" panose="020B0502040204020203" pitchFamily="34" charset="0"/>
              </a:rPr>
              <a:t>Institute for Research in Contemporary Political and Economic Affairs</a:t>
            </a:r>
          </a:p>
        </p:txBody>
      </p:sp>
      <p:sp>
        <p:nvSpPr>
          <p:cNvPr id="5" name="タイトル 2"/>
          <p:cNvSpPr txBox="1">
            <a:spLocks/>
          </p:cNvSpPr>
          <p:nvPr/>
        </p:nvSpPr>
        <p:spPr>
          <a:xfrm>
            <a:off x="179512" y="427038"/>
            <a:ext cx="89644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solidFill>
                  <a:prstClr val="white"/>
                </a:solidFill>
                <a:latin typeface="Segoe UI" panose="020B0502040204020203" pitchFamily="34" charset="0"/>
                <a:ea typeface="Segoe UI" panose="020B0502040204020203" pitchFamily="34" charset="0"/>
                <a:cs typeface="Segoe UI" panose="020B0502040204020203" pitchFamily="34" charset="0"/>
              </a:rPr>
              <a:t>Why Political Science and Economics at </a:t>
            </a:r>
            <a:r>
              <a:rPr lang="en-US" altLang="ja-JP" sz="3200" dirty="0" err="1">
                <a:solidFill>
                  <a:prstClr val="white"/>
                </a:solidFill>
                <a:latin typeface="Segoe UI" panose="020B0502040204020203" pitchFamily="34" charset="0"/>
                <a:ea typeface="Segoe UI" panose="020B0502040204020203" pitchFamily="34" charset="0"/>
                <a:cs typeface="Segoe UI" panose="020B0502040204020203" pitchFamily="34" charset="0"/>
              </a:rPr>
              <a:t>Waseda</a:t>
            </a:r>
            <a:r>
              <a:rPr lang="en-US" altLang="ja-JP" sz="3200" dirty="0">
                <a:solidFill>
                  <a:prstClr val="white"/>
                </a:solidFill>
                <a:latin typeface="Segoe UI" panose="020B0502040204020203" pitchFamily="34" charset="0"/>
                <a:ea typeface="Segoe UI" panose="020B0502040204020203" pitchFamily="34" charset="0"/>
                <a:cs typeface="Segoe UI" panose="020B0502040204020203" pitchFamily="34" charset="0"/>
              </a:rPr>
              <a:t>?</a:t>
            </a:r>
          </a:p>
          <a:p>
            <a:pPr algn="l"/>
            <a:endParaRPr lang="ja-JP" altLang="en-US" sz="320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スライド番号プレースホルダー 4"/>
          <p:cNvSpPr>
            <a:spLocks noGrp="1"/>
          </p:cNvSpPr>
          <p:nvPr>
            <p:ph type="sldNum" sz="quarter" idx="12"/>
          </p:nvPr>
        </p:nvSpPr>
        <p:spPr>
          <a:xfrm>
            <a:off x="6553200" y="6356350"/>
            <a:ext cx="2133600" cy="365125"/>
          </a:xfrm>
        </p:spPr>
        <p:txBody>
          <a:bodyPr/>
          <a:lstStyle/>
          <a:p>
            <a:fld id="{C0E8C4C8-0290-4948-9752-B55B2C1357E3}" type="slidenum">
              <a:rPr lang="ja-JP" altLang="en-US" smtClean="0">
                <a:solidFill>
                  <a:prstClr val="black">
                    <a:tint val="75000"/>
                  </a:prstClr>
                </a:solidFill>
              </a:rPr>
              <a:pPr/>
              <a:t>49</a:t>
            </a:fld>
            <a:endParaRPr lang="ja-JP" altLang="en-US">
              <a:solidFill>
                <a:prstClr val="black">
                  <a:tint val="75000"/>
                </a:prstClr>
              </a:solidFill>
            </a:endParaRPr>
          </a:p>
        </p:txBody>
      </p:sp>
    </p:spTree>
    <p:extLst>
      <p:ext uri="{BB962C8B-B14F-4D97-AF65-F5344CB8AC3E}">
        <p14:creationId xmlns:p14="http://schemas.microsoft.com/office/powerpoint/2010/main" val="279585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512" y="-27384"/>
            <a:ext cx="9180512" cy="6885384"/>
          </a:xfrm>
          <a:prstGeom prst="rect">
            <a:avLst/>
          </a:prstGeom>
          <a:gradFill flip="none" rotWithShape="1">
            <a:gsLst>
              <a:gs pos="21000">
                <a:srgbClr val="6B9EDB"/>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テキスト ボックス 1"/>
          <p:cNvSpPr txBox="1"/>
          <p:nvPr/>
        </p:nvSpPr>
        <p:spPr>
          <a:xfrm>
            <a:off x="567611" y="5293798"/>
            <a:ext cx="5040560" cy="461665"/>
          </a:xfrm>
          <a:prstGeom prst="rect">
            <a:avLst/>
          </a:prstGeom>
          <a:noFill/>
        </p:spPr>
        <p:txBody>
          <a:bodyPr wrap="square" rtlCol="0">
            <a:spAutoFit/>
          </a:bodyPr>
          <a:lstStyle/>
          <a:p>
            <a:r>
              <a:rPr lang="zh-CN" altLang="en-US" sz="2400" b="1" dirty="0">
                <a:latin typeface="微軟正黑體" panose="020B0604030504040204" pitchFamily="34" charset="-120"/>
                <a:ea typeface="微軟正黑體" panose="020B0604030504040204" pitchFamily="34" charset="-120"/>
              </a:rPr>
              <a:t>臺灣學生</a:t>
            </a:r>
            <a:r>
              <a:rPr lang="zh-TW" altLang="en-US" sz="2400" b="1" dirty="0" smtClean="0">
                <a:latin typeface="微軟正黑體" panose="020B0604030504040204" pitchFamily="34" charset="-120"/>
                <a:ea typeface="微軟正黑體" panose="020B0604030504040204" pitchFamily="34" charset="-120"/>
              </a:rPr>
              <a:t>：</a:t>
            </a:r>
            <a:r>
              <a:rPr lang="en-US" altLang="zh-TW" sz="2400" b="1" dirty="0" smtClean="0">
                <a:latin typeface="微軟正黑體" panose="020B0604030504040204" pitchFamily="34" charset="-120"/>
                <a:ea typeface="微軟正黑體" panose="020B0604030504040204" pitchFamily="34" charset="-120"/>
              </a:rPr>
              <a:t>391</a:t>
            </a:r>
            <a:r>
              <a:rPr lang="zh-CN" altLang="en-US" sz="2400" b="1" dirty="0" smtClean="0">
                <a:latin typeface="微軟正黑體" panose="020B0604030504040204" pitchFamily="34" charset="-120"/>
                <a:ea typeface="微軟正黑體" panose="020B0604030504040204" pitchFamily="34" charset="-120"/>
              </a:rPr>
              <a:t>名</a:t>
            </a:r>
            <a:endParaRPr lang="ja-JP" altLang="en-US" sz="2400" b="1" dirty="0">
              <a:latin typeface="微軟正黑體" panose="020B0604030504040204" pitchFamily="34" charset="-120"/>
              <a:ea typeface="微軟正黑體" panose="020B0604030504040204" pitchFamily="34" charset="-120"/>
            </a:endParaRPr>
          </a:p>
        </p:txBody>
      </p:sp>
      <p:pic>
        <p:nvPicPr>
          <p:cNvPr id="11"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92076"/>
            <a:ext cx="2636563" cy="960660"/>
          </a:xfrm>
          <a:prstGeom prst="rect">
            <a:avLst/>
          </a:prstGeom>
        </p:spPr>
      </p:pic>
      <p:sp>
        <p:nvSpPr>
          <p:cNvPr id="12" name="コンテンツ プレースホルダ 2"/>
          <p:cNvSpPr txBox="1">
            <a:spLocks/>
          </p:cNvSpPr>
          <p:nvPr/>
        </p:nvSpPr>
        <p:spPr bwMode="auto">
          <a:xfrm>
            <a:off x="-1817557" y="1448766"/>
            <a:ext cx="7702126" cy="1261190"/>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algn="ctr" eaLnBrk="0" hangingPunct="0">
              <a:spcBef>
                <a:spcPct val="20000"/>
              </a:spcBef>
              <a:defRPr/>
            </a:pPr>
            <a:r>
              <a:rPr lang="en-US" altLang="ja-JP" sz="10000" b="1" dirty="0" smtClean="0">
                <a:solidFill>
                  <a:srgbClr val="A50B30"/>
                </a:solidFill>
              </a:rPr>
              <a:t>7,476</a:t>
            </a:r>
          </a:p>
        </p:txBody>
      </p:sp>
      <p:sp>
        <p:nvSpPr>
          <p:cNvPr id="14" name="コンテンツ プレースホルダ 2"/>
          <p:cNvSpPr txBox="1">
            <a:spLocks/>
          </p:cNvSpPr>
          <p:nvPr/>
        </p:nvSpPr>
        <p:spPr bwMode="auto">
          <a:xfrm>
            <a:off x="3832654" y="2500737"/>
            <a:ext cx="1887037" cy="789930"/>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zh-TW" altLang="en-US" sz="2000" b="1" dirty="0" smtClean="0">
                <a:solidFill>
                  <a:srgbClr val="A50B30"/>
                </a:solidFill>
                <a:latin typeface="微軟正黑體" panose="020B0604030504040204" pitchFamily="34" charset="-120"/>
                <a:ea typeface="微軟正黑體" panose="020B0604030504040204" pitchFamily="34" charset="-120"/>
              </a:rPr>
              <a:t>位 國際學生</a:t>
            </a:r>
            <a:endParaRPr lang="en-US" altLang="ja-JP" sz="2000" b="1" dirty="0" smtClean="0">
              <a:solidFill>
                <a:srgbClr val="A50B30"/>
              </a:solidFill>
              <a:latin typeface="微軟正黑體" panose="020B0604030504040204" pitchFamily="34" charset="-120"/>
              <a:ea typeface="微軟正黑體" panose="020B0604030504040204" pitchFamily="34" charset="-120"/>
            </a:endParaRPr>
          </a:p>
        </p:txBody>
      </p:sp>
      <p:pic>
        <p:nvPicPr>
          <p:cNvPr id="4" name="Picture 2" descr="E:\大隈講堂\Okuma(背景透明_木なし).gif"/>
          <p:cNvPicPr>
            <a:picLocks noChangeAspect="1" noChangeArrowheads="1"/>
          </p:cNvPicPr>
          <p:nvPr/>
        </p:nvPicPr>
        <p:blipFill rotWithShape="1">
          <a:blip r:embed="rId4" cstate="print"/>
          <a:srcRect t="7934" r="7249" b="3390"/>
          <a:stretch/>
        </p:blipFill>
        <p:spPr bwMode="auto">
          <a:xfrm>
            <a:off x="5564221" y="1341769"/>
            <a:ext cx="3579779" cy="5493694"/>
          </a:xfrm>
          <a:prstGeom prst="rect">
            <a:avLst/>
          </a:prstGeom>
          <a:noFill/>
        </p:spPr>
      </p:pic>
      <p:sp>
        <p:nvSpPr>
          <p:cNvPr id="15" name="正方形/長方形 3"/>
          <p:cNvSpPr/>
          <p:nvPr/>
        </p:nvSpPr>
        <p:spPr>
          <a:xfrm>
            <a:off x="611560" y="3140632"/>
            <a:ext cx="5885959" cy="1446550"/>
          </a:xfrm>
          <a:prstGeom prst="rect">
            <a:avLst/>
          </a:prstGeom>
          <a:noFill/>
        </p:spPr>
        <p:txBody>
          <a:bodyPr wrap="square" lIns="91440" tIns="45720" rIns="91440" bIns="45720">
            <a:spAutoFit/>
          </a:bodyPr>
          <a:lstStyle/>
          <a:p>
            <a:pPr algn="ctr"/>
            <a:r>
              <a:rPr lang="en-US" altLang="ja-JP" sz="8800" b="1" dirty="0" smtClean="0">
                <a:ln w="22225">
                  <a:solidFill>
                    <a:srgbClr val="A50B30"/>
                  </a:solid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/120</a:t>
            </a:r>
            <a:endParaRPr lang="ja-JP" altLang="en-US" sz="8800" b="1" dirty="0">
              <a:ln w="22225">
                <a:solidFill>
                  <a:srgbClr val="A50B30"/>
                </a:solidFill>
                <a:prstDash val="solid"/>
              </a:ln>
              <a:solidFill>
                <a:schemeClr val="bg1"/>
              </a:solidFill>
              <a:latin typeface="Tahoma" panose="020B0604030504040204" pitchFamily="34" charset="0"/>
              <a:cs typeface="Tahoma" panose="020B0604030504040204" pitchFamily="34" charset="0"/>
            </a:endParaRPr>
          </a:p>
        </p:txBody>
      </p:sp>
      <p:sp>
        <p:nvSpPr>
          <p:cNvPr id="16" name="コンテンツ プレースホルダ 2"/>
          <p:cNvSpPr txBox="1">
            <a:spLocks/>
          </p:cNvSpPr>
          <p:nvPr/>
        </p:nvSpPr>
        <p:spPr bwMode="auto">
          <a:xfrm>
            <a:off x="4868649" y="4088616"/>
            <a:ext cx="4093114" cy="789930"/>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zh-TW" altLang="en-US" sz="2000" b="1" dirty="0" smtClean="0">
                <a:solidFill>
                  <a:srgbClr val="A50B30"/>
                </a:solidFill>
                <a:latin typeface="微軟正黑體" panose="020B0604030504040204" pitchFamily="34" charset="-120"/>
                <a:ea typeface="微軟正黑體" panose="020B0604030504040204" pitchFamily="34" charset="-120"/>
              </a:rPr>
              <a:t>個 國家</a:t>
            </a:r>
            <a:endParaRPr lang="en-US" altLang="ja-JP" sz="2000" b="1" dirty="0" smtClean="0">
              <a:solidFill>
                <a:srgbClr val="A50B30"/>
              </a:solidFill>
              <a:latin typeface="微軟正黑體" panose="020B0604030504040204" pitchFamily="34" charset="-120"/>
              <a:ea typeface="微軟正黑體" panose="020B0604030504040204" pitchFamily="34" charset="-120"/>
            </a:endParaRPr>
          </a:p>
        </p:txBody>
      </p:sp>
      <p:sp>
        <p:nvSpPr>
          <p:cNvPr id="10" name="テキスト ボックス 10"/>
          <p:cNvSpPr txBox="1"/>
          <p:nvPr/>
        </p:nvSpPr>
        <p:spPr>
          <a:xfrm>
            <a:off x="4358486" y="4497961"/>
            <a:ext cx="2139033" cy="307777"/>
          </a:xfrm>
          <a:prstGeom prst="rect">
            <a:avLst/>
          </a:prstGeom>
          <a:noFill/>
        </p:spPr>
        <p:txBody>
          <a:bodyPr wrap="square" rtlCol="0">
            <a:spAutoFit/>
          </a:bodyPr>
          <a:lstStyle/>
          <a:p>
            <a:r>
              <a:rPr lang="zh-CN" altLang="en-US" sz="1400" b="1" dirty="0">
                <a:latin typeface="+mj-lt"/>
                <a:ea typeface="微軟正黑體" panose="020B0604030504040204" pitchFamily="34" charset="-120"/>
              </a:rPr>
              <a:t>（</a:t>
            </a:r>
            <a:r>
              <a:rPr lang="en-US" altLang="ja-JP" sz="1400" b="1" dirty="0" smtClean="0">
                <a:latin typeface="+mj-lt"/>
                <a:ea typeface="微軟正黑體" panose="020B0604030504040204" pitchFamily="34" charset="-120"/>
              </a:rPr>
              <a:t>2017</a:t>
            </a:r>
            <a:r>
              <a:rPr lang="zh-TW" altLang="en-US" sz="1400" b="1" dirty="0" smtClean="0">
                <a:latin typeface="+mj-lt"/>
                <a:ea typeface="微軟正黑體" panose="020B0604030504040204" pitchFamily="34" charset="-120"/>
              </a:rPr>
              <a:t>年度數據</a:t>
            </a:r>
            <a:r>
              <a:rPr lang="zh-CN" altLang="en-US" sz="1400" b="1" dirty="0" smtClean="0">
                <a:latin typeface="+mj-lt"/>
                <a:ea typeface="微軟正黑體" panose="020B0604030504040204" pitchFamily="34" charset="-120"/>
              </a:rPr>
              <a:t>）</a:t>
            </a:r>
            <a:endParaRPr lang="ja-JP" altLang="en-US" sz="1400" b="1" dirty="0">
              <a:latin typeface="+mj-lt"/>
              <a:ea typeface="微軟正黑體" panose="020B0604030504040204" pitchFamily="34" charset="-120"/>
            </a:endParaRPr>
          </a:p>
        </p:txBody>
      </p:sp>
      <p:sp>
        <p:nvSpPr>
          <p:cNvPr id="13" name="テキスト ボックス 10"/>
          <p:cNvSpPr txBox="1"/>
          <p:nvPr/>
        </p:nvSpPr>
        <p:spPr>
          <a:xfrm>
            <a:off x="2087459" y="5720620"/>
            <a:ext cx="2844581" cy="307777"/>
          </a:xfrm>
          <a:prstGeom prst="rect">
            <a:avLst/>
          </a:prstGeom>
          <a:noFill/>
        </p:spPr>
        <p:txBody>
          <a:bodyPr wrap="square" rtlCol="0">
            <a:spAutoFit/>
          </a:bodyPr>
          <a:lstStyle/>
          <a:p>
            <a:r>
              <a:rPr lang="zh-CN" altLang="en-US" sz="1400" b="1" dirty="0">
                <a:latin typeface="+mj-lt"/>
                <a:ea typeface="微軟正黑體" panose="020B0604030504040204" pitchFamily="34" charset="-120"/>
              </a:rPr>
              <a:t>（</a:t>
            </a:r>
            <a:r>
              <a:rPr lang="en-US" altLang="ja-JP" sz="1400" b="1" dirty="0" smtClean="0">
                <a:latin typeface="+mj-lt"/>
                <a:ea typeface="微軟正黑體" panose="020B0604030504040204" pitchFamily="34" charset="-120"/>
              </a:rPr>
              <a:t>201</a:t>
            </a:r>
            <a:r>
              <a:rPr lang="en-US" altLang="zh-TW" sz="1400" b="1" dirty="0" smtClean="0">
                <a:latin typeface="+mj-lt"/>
                <a:ea typeface="微軟正黑體" panose="020B0604030504040204" pitchFamily="34" charset="-120"/>
              </a:rPr>
              <a:t>8.5.1</a:t>
            </a:r>
            <a:r>
              <a:rPr lang="zh-TW" altLang="en-US" sz="1400" b="1" dirty="0" smtClean="0">
                <a:latin typeface="+mj-lt"/>
                <a:ea typeface="微軟正黑體" panose="020B0604030504040204" pitchFamily="34" charset="-120"/>
              </a:rPr>
              <a:t>台灣籍在學生人數</a:t>
            </a:r>
            <a:r>
              <a:rPr lang="zh-CN" altLang="en-US" sz="1400" b="1" dirty="0" smtClean="0">
                <a:latin typeface="+mj-lt"/>
                <a:ea typeface="微軟正黑體" panose="020B0604030504040204" pitchFamily="34" charset="-120"/>
              </a:rPr>
              <a:t>）</a:t>
            </a:r>
            <a:endParaRPr lang="ja-JP" altLang="en-US" sz="1400" b="1" dirty="0">
              <a:latin typeface="+mj-lt"/>
              <a:ea typeface="微軟正黑體" panose="020B0604030504040204" pitchFamily="34" charset="-120"/>
            </a:endParaRPr>
          </a:p>
        </p:txBody>
      </p:sp>
    </p:spTree>
    <p:extLst>
      <p:ext uri="{BB962C8B-B14F-4D97-AF65-F5344CB8AC3E}">
        <p14:creationId xmlns:p14="http://schemas.microsoft.com/office/powerpoint/2010/main" val="21272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en-US" altLang="ja-JP">
                <a:solidFill>
                  <a:schemeClr val="bg1"/>
                </a:solidFill>
                <a:latin typeface="Segoe UI" panose="020B0502040204020203" pitchFamily="34" charset="0"/>
                <a:ea typeface="Segoe UI" panose="020B0502040204020203" pitchFamily="34" charset="0"/>
                <a:cs typeface="Segoe UI" panose="020B0502040204020203" pitchFamily="34" charset="0"/>
              </a:rPr>
              <a:t>Curriculum Features</a:t>
            </a:r>
            <a:endParaRPr kumimoji="1" lang="ja-JP" altLang="en-US">
              <a:solidFill>
                <a:schemeClr val="bg1"/>
              </a:solidFill>
              <a:latin typeface="Segoe UI" panose="020B0502040204020203" pitchFamily="34" charset="0"/>
              <a:cs typeface="Segoe UI" panose="020B0502040204020203" pitchFamily="34" charset="0"/>
            </a:endParaRPr>
          </a:p>
        </p:txBody>
      </p:sp>
      <p:grpSp>
        <p:nvGrpSpPr>
          <p:cNvPr id="14" name="グループ化 13"/>
          <p:cNvGrpSpPr/>
          <p:nvPr/>
        </p:nvGrpSpPr>
        <p:grpSpPr>
          <a:xfrm>
            <a:off x="457200" y="1980043"/>
            <a:ext cx="2707909" cy="1080980"/>
            <a:chOff x="5352706" y="1705919"/>
            <a:chExt cx="2929068" cy="1169265"/>
          </a:xfrm>
        </p:grpSpPr>
        <p:sp>
          <p:nvSpPr>
            <p:cNvPr id="11" name="右矢印 10"/>
            <p:cNvSpPr/>
            <p:nvPr/>
          </p:nvSpPr>
          <p:spPr>
            <a:xfrm>
              <a:off x="5352706" y="1705919"/>
              <a:ext cx="2929068" cy="526606"/>
            </a:xfrm>
            <a:prstGeom prst="rightArrow">
              <a:avLst>
                <a:gd name="adj1" fmla="val 100000"/>
                <a:gd name="adj2" fmla="val 50000"/>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政治学・経済学</a:t>
              </a:r>
            </a:p>
          </p:txBody>
        </p:sp>
        <p:sp>
          <p:nvSpPr>
            <p:cNvPr id="16" name="右矢印 15"/>
            <p:cNvSpPr/>
            <p:nvPr/>
          </p:nvSpPr>
          <p:spPr>
            <a:xfrm>
              <a:off x="5352706" y="2348578"/>
              <a:ext cx="2929068" cy="526606"/>
            </a:xfrm>
            <a:prstGeom prst="rightArrow">
              <a:avLst>
                <a:gd name="adj1" fmla="val 100000"/>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a:solidFill>
                    <a:prstClr val="white"/>
                  </a:solidFill>
                  <a:latin typeface="Segoe UI" panose="020B0502040204020203" pitchFamily="34" charset="0"/>
                  <a:ea typeface="Segoe UI" panose="020B0502040204020203" pitchFamily="34" charset="0"/>
                  <a:cs typeface="Segoe UI" panose="020B0502040204020203" pitchFamily="34" charset="0"/>
                </a:rPr>
                <a:t>Political Science and Economics</a:t>
              </a:r>
              <a:endParaRPr lang="ja-JP" altLang="en-US" sz="1200" b="1">
                <a:solidFill>
                  <a:prstClr val="white"/>
                </a:solidFill>
                <a:latin typeface="Segoe UI" panose="020B0502040204020203" pitchFamily="34" charset="0"/>
                <a:cs typeface="Segoe UI" panose="020B0502040204020203" pitchFamily="34" charset="0"/>
              </a:endParaRPr>
            </a:p>
          </p:txBody>
        </p:sp>
      </p:grpSp>
      <p:pic>
        <p:nvPicPr>
          <p:cNvPr id="1029" name="Picture 5" descr="C:\Users\0000486717\Desktop\seminar.JPG"/>
          <p:cNvPicPr>
            <a:picLocks noChangeAspect="1" noChangeArrowheads="1"/>
          </p:cNvPicPr>
          <p:nvPr/>
        </p:nvPicPr>
        <p:blipFill rotWithShape="1">
          <a:blip r:embed="rId2">
            <a:extLst>
              <a:ext uri="{28A0092B-C50C-407E-A947-70E740481C1C}">
                <a14:useLocalDpi xmlns:a14="http://schemas.microsoft.com/office/drawing/2010/main" val="0"/>
              </a:ext>
            </a:extLst>
          </a:blip>
          <a:srcRect l="13236" r="11121" b="13647"/>
          <a:stretch/>
        </p:blipFill>
        <p:spPr bwMode="auto">
          <a:xfrm>
            <a:off x="539551" y="3238835"/>
            <a:ext cx="2239854" cy="1496046"/>
          </a:xfrm>
          <a:prstGeom prst="rect">
            <a:avLst/>
          </a:prstGeom>
          <a:noFill/>
          <a:extLst>
            <a:ext uri="{909E8E84-426E-40DD-AFC4-6F175D3DCCD1}">
              <a14:hiddenFill xmlns:a14="http://schemas.microsoft.com/office/drawing/2010/main">
                <a:solidFill>
                  <a:srgbClr val="FFFFFF"/>
                </a:solidFill>
              </a14:hiddenFill>
            </a:ext>
          </a:extLst>
        </p:spPr>
      </p:pic>
      <p:sp>
        <p:nvSpPr>
          <p:cNvPr id="29" name="スライド番号プレースホルダー 4"/>
          <p:cNvSpPr>
            <a:spLocks noGrp="1"/>
          </p:cNvSpPr>
          <p:nvPr>
            <p:ph type="sldNum" sz="quarter" idx="12"/>
          </p:nvPr>
        </p:nvSpPr>
        <p:spPr>
          <a:xfrm>
            <a:off x="6553200" y="6356350"/>
            <a:ext cx="2133600" cy="365125"/>
          </a:xfrm>
        </p:spPr>
        <p:txBody>
          <a:bodyPr/>
          <a:lstStyle/>
          <a:p>
            <a:fld id="{C0E8C4C8-0290-4948-9752-B55B2C1357E3}" type="slidenum">
              <a:rPr lang="ja-JP" altLang="en-US" smtClean="0">
                <a:solidFill>
                  <a:prstClr val="black">
                    <a:tint val="75000"/>
                  </a:prstClr>
                </a:solidFill>
              </a:rPr>
              <a:pPr/>
              <a:t>50</a:t>
            </a:fld>
            <a:endParaRPr lang="ja-JP" altLang="en-US">
              <a:solidFill>
                <a:prstClr val="black">
                  <a:tint val="75000"/>
                </a:prstClr>
              </a:solidFill>
            </a:endParaRPr>
          </a:p>
        </p:txBody>
      </p:sp>
      <p:sp>
        <p:nvSpPr>
          <p:cNvPr id="15" name="TextBox 14">
            <a:extLst>
              <a:ext uri="{FF2B5EF4-FFF2-40B4-BE49-F238E27FC236}">
                <a16:creationId xmlns="" xmlns:a16="http://schemas.microsoft.com/office/drawing/2014/main" id="{6A90E4CB-DA8B-4646-8DB0-95772079FC2E}"/>
              </a:ext>
            </a:extLst>
          </p:cNvPr>
          <p:cNvSpPr txBox="1"/>
          <p:nvPr/>
        </p:nvSpPr>
        <p:spPr>
          <a:xfrm>
            <a:off x="3299278" y="1985512"/>
            <a:ext cx="5387522" cy="4431983"/>
          </a:xfrm>
          <a:prstGeom prst="rect">
            <a:avLst/>
          </a:prstGeom>
          <a:noFill/>
        </p:spPr>
        <p:txBody>
          <a:bodyPr wrap="square" rtlCol="0">
            <a:spAutoFit/>
          </a:bodyPr>
          <a:lstStyle/>
          <a:p>
            <a:pPr marL="342900" indent="-342900">
              <a:buFont typeface="Arial" panose="020B0604020202020204" pitchFamily="34" charset="0"/>
              <a:buChar char="•"/>
            </a:pPr>
            <a:r>
              <a:rPr lang="en-US" altLang="ja-JP" sz="2400" dirty="0">
                <a:solidFill>
                  <a:prstClr val="black"/>
                </a:solidFill>
                <a:latin typeface="Segoe UI" panose="020B0502040204020203" pitchFamily="34" charset="0"/>
              </a:rPr>
              <a:t>Hybrid curriculum</a:t>
            </a:r>
          </a:p>
          <a:p>
            <a:pPr marL="342900" indent="-342900">
              <a:buFont typeface="Arial" panose="020B0604020202020204" pitchFamily="34" charset="0"/>
              <a:buChar char="•"/>
            </a:pPr>
            <a:endParaRPr lang="en-US" altLang="ja-JP" sz="2400" dirty="0">
              <a:solidFill>
                <a:prstClr val="black"/>
              </a:solidFill>
              <a:latin typeface="Segoe UI" panose="020B0502040204020203" pitchFamily="34" charset="0"/>
            </a:endParaRPr>
          </a:p>
          <a:p>
            <a:pPr marL="342900" indent="-342900">
              <a:buFont typeface="Arial" panose="020B0604020202020204" pitchFamily="34" charset="0"/>
              <a:buChar char="•"/>
            </a:pPr>
            <a:r>
              <a:rPr lang="en-US" altLang="ja-JP" sz="2400" dirty="0">
                <a:solidFill>
                  <a:prstClr val="black"/>
                </a:solidFill>
                <a:latin typeface="Segoe UI" panose="020B0502040204020203" pitchFamily="34" charset="0"/>
              </a:rPr>
              <a:t>Parallel tracks</a:t>
            </a:r>
            <a:r>
              <a:rPr lang="ja-JP" altLang="en-US" sz="2400">
                <a:solidFill>
                  <a:prstClr val="black"/>
                </a:solidFill>
                <a:latin typeface="Segoe UI" panose="020B0502040204020203" pitchFamily="34" charset="0"/>
              </a:rPr>
              <a:t> </a:t>
            </a:r>
            <a:r>
              <a:rPr lang="en-US" altLang="ja-JP" sz="2400" dirty="0">
                <a:solidFill>
                  <a:prstClr val="black"/>
                </a:solidFill>
                <a:latin typeface="Segoe UI" panose="020B0502040204020203" pitchFamily="34" charset="0"/>
              </a:rPr>
              <a:t>in Japanese and English</a:t>
            </a:r>
          </a:p>
          <a:p>
            <a:pPr marL="342900" indent="-342900">
              <a:buFont typeface="Arial" panose="020B0604020202020204" pitchFamily="34" charset="0"/>
              <a:buChar char="•"/>
            </a:pPr>
            <a:endParaRPr lang="en-US" altLang="ja-JP" sz="2400" dirty="0">
              <a:solidFill>
                <a:prstClr val="black"/>
              </a:solidFill>
              <a:latin typeface="Segoe UI" panose="020B0502040204020203" pitchFamily="34" charset="0"/>
            </a:endParaRPr>
          </a:p>
          <a:p>
            <a:pPr marL="342900" indent="-342900">
              <a:buFont typeface="Arial" panose="020B0604020202020204" pitchFamily="34" charset="0"/>
              <a:buChar char="•"/>
            </a:pPr>
            <a:r>
              <a:rPr lang="en-US" altLang="ja-JP" sz="2400" dirty="0">
                <a:solidFill>
                  <a:prstClr val="black"/>
                </a:solidFill>
                <a:latin typeface="Segoe UI" panose="020B0502040204020203" pitchFamily="34" charset="0"/>
              </a:rPr>
              <a:t>Seminars from the first year</a:t>
            </a:r>
          </a:p>
          <a:p>
            <a:pPr marL="342900" indent="-342900">
              <a:buFont typeface="Arial" panose="020B0604020202020204" pitchFamily="34" charset="0"/>
              <a:buChar char="•"/>
            </a:pPr>
            <a:endParaRPr lang="en-US" altLang="ja-JP" sz="2400" dirty="0">
              <a:solidFill>
                <a:prstClr val="black"/>
              </a:solidFill>
              <a:latin typeface="Segoe UI" panose="020B0502040204020203" pitchFamily="34" charset="0"/>
            </a:endParaRPr>
          </a:p>
          <a:p>
            <a:pPr marL="342900" indent="-342900">
              <a:buFont typeface="Arial" panose="020B0604020202020204" pitchFamily="34" charset="0"/>
              <a:buChar char="•"/>
            </a:pPr>
            <a:r>
              <a:rPr lang="en-US" altLang="ja-JP" sz="2400" dirty="0">
                <a:solidFill>
                  <a:prstClr val="black"/>
                </a:solidFill>
                <a:latin typeface="Segoe UI" panose="020B0502040204020203" pitchFamily="34" charset="0"/>
              </a:rPr>
              <a:t>Collaboration with graduate schools at FPSE</a:t>
            </a:r>
          </a:p>
          <a:p>
            <a:pPr marL="342900" indent="-342900">
              <a:buFont typeface="Arial" panose="020B0604020202020204" pitchFamily="34" charset="0"/>
              <a:buChar char="•"/>
            </a:pPr>
            <a:endParaRPr lang="en-US" altLang="ja-JP" sz="2400" dirty="0">
              <a:solidFill>
                <a:prstClr val="black"/>
              </a:solidFill>
              <a:latin typeface="Segoe UI" panose="020B0502040204020203" pitchFamily="34" charset="0"/>
            </a:endParaRPr>
          </a:p>
          <a:p>
            <a:pPr marL="342900" indent="-342900">
              <a:buFont typeface="Arial" panose="020B0604020202020204" pitchFamily="34" charset="0"/>
              <a:buChar char="•"/>
            </a:pPr>
            <a:r>
              <a:rPr lang="en-US" altLang="ja-JP" sz="2400" dirty="0">
                <a:solidFill>
                  <a:prstClr val="black"/>
                </a:solidFill>
                <a:latin typeface="Segoe UI" panose="020B0502040204020203" pitchFamily="34" charset="0"/>
              </a:rPr>
              <a:t>Course-sharing agreements with other schools at </a:t>
            </a:r>
            <a:r>
              <a:rPr lang="en-US" altLang="ja-JP" sz="2400" dirty="0" err="1">
                <a:solidFill>
                  <a:prstClr val="black"/>
                </a:solidFill>
                <a:latin typeface="Segoe UI" panose="020B0502040204020203" pitchFamily="34" charset="0"/>
              </a:rPr>
              <a:t>Waseda</a:t>
            </a:r>
            <a:endParaRPr lang="ja-JP" altLang="en-US" sz="2400">
              <a:solidFill>
                <a:prstClr val="black"/>
              </a:solidFill>
              <a:latin typeface="Segoe UI" panose="020B0502040204020203" pitchFamily="34" charset="0"/>
            </a:endParaRPr>
          </a:p>
          <a:p>
            <a:endParaRPr lang="en-US" dirty="0">
              <a:solidFill>
                <a:prstClr val="black"/>
              </a:solidFill>
            </a:endParaRPr>
          </a:p>
        </p:txBody>
      </p:sp>
      <p:pic>
        <p:nvPicPr>
          <p:cNvPr id="2050" name="Picture 2" descr="C:\Users\0000486717\Desktop\DSC_03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90" t="26614" r="10151" b="22568"/>
          <a:stretch/>
        </p:blipFill>
        <p:spPr bwMode="auto">
          <a:xfrm>
            <a:off x="243811" y="4946403"/>
            <a:ext cx="2831335" cy="121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061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1143000"/>
          </a:xfrm>
        </p:spPr>
        <p:txBody>
          <a:bodyPr/>
          <a:lstStyle/>
          <a:p>
            <a:pPr algn="l"/>
            <a:r>
              <a:rPr lang="en-US" altLang="ja-JP" dirty="0">
                <a:solidFill>
                  <a:schemeClr val="bg1"/>
                </a:solidFill>
                <a:latin typeface="Segoe UI" panose="020B0502040204020203" pitchFamily="34" charset="0"/>
                <a:ea typeface="Segoe UI" panose="020B0502040204020203" pitchFamily="34" charset="0"/>
                <a:cs typeface="Segoe UI" panose="020B0502040204020203" pitchFamily="34" charset="0"/>
              </a:rPr>
              <a:t>Three Majors</a:t>
            </a:r>
            <a:endParaRPr kumimoji="1" lang="ja-JP" altLang="en-US"/>
          </a:p>
        </p:txBody>
      </p:sp>
      <p:graphicFrame>
        <p:nvGraphicFramePr>
          <p:cNvPr id="8" name="表 7"/>
          <p:cNvGraphicFramePr>
            <a:graphicFrameLocks noGrp="1"/>
          </p:cNvGraphicFramePr>
          <p:nvPr>
            <p:extLst/>
          </p:nvPr>
        </p:nvGraphicFramePr>
        <p:xfrm>
          <a:off x="179512" y="1628800"/>
          <a:ext cx="8856984" cy="4535361"/>
        </p:xfrm>
        <a:graphic>
          <a:graphicData uri="http://schemas.openxmlformats.org/drawingml/2006/table">
            <a:tbl>
              <a:tblPr firstCol="1" bandRow="1">
                <a:tableStyleId>{5C22544A-7EE6-4342-B048-85BDC9FD1C3A}</a:tableStyleId>
              </a:tblPr>
              <a:tblGrid>
                <a:gridCol w="1393935">
                  <a:extLst>
                    <a:ext uri="{9D8B030D-6E8A-4147-A177-3AD203B41FA5}">
                      <a16:colId xmlns="" xmlns:a16="http://schemas.microsoft.com/office/drawing/2014/main" val="20000"/>
                    </a:ext>
                  </a:extLst>
                </a:gridCol>
                <a:gridCol w="1393935">
                  <a:extLst>
                    <a:ext uri="{9D8B030D-6E8A-4147-A177-3AD203B41FA5}">
                      <a16:colId xmlns="" xmlns:a16="http://schemas.microsoft.com/office/drawing/2014/main" val="20001"/>
                    </a:ext>
                  </a:extLst>
                </a:gridCol>
                <a:gridCol w="953745">
                  <a:extLst>
                    <a:ext uri="{9D8B030D-6E8A-4147-A177-3AD203B41FA5}">
                      <a16:colId xmlns="" xmlns:a16="http://schemas.microsoft.com/office/drawing/2014/main" val="20002"/>
                    </a:ext>
                  </a:extLst>
                </a:gridCol>
                <a:gridCol w="1247205">
                  <a:extLst>
                    <a:ext uri="{9D8B030D-6E8A-4147-A177-3AD203B41FA5}">
                      <a16:colId xmlns="" xmlns:a16="http://schemas.microsoft.com/office/drawing/2014/main" val="20003"/>
                    </a:ext>
                  </a:extLst>
                </a:gridCol>
                <a:gridCol w="877760">
                  <a:extLst>
                    <a:ext uri="{9D8B030D-6E8A-4147-A177-3AD203B41FA5}">
                      <a16:colId xmlns="" xmlns:a16="http://schemas.microsoft.com/office/drawing/2014/main" val="20004"/>
                    </a:ext>
                  </a:extLst>
                </a:gridCol>
                <a:gridCol w="975840">
                  <a:extLst>
                    <a:ext uri="{9D8B030D-6E8A-4147-A177-3AD203B41FA5}">
                      <a16:colId xmlns="" xmlns:a16="http://schemas.microsoft.com/office/drawing/2014/main" val="20005"/>
                    </a:ext>
                  </a:extLst>
                </a:gridCol>
                <a:gridCol w="690240">
                  <a:extLst>
                    <a:ext uri="{9D8B030D-6E8A-4147-A177-3AD203B41FA5}">
                      <a16:colId xmlns="" xmlns:a16="http://schemas.microsoft.com/office/drawing/2014/main" val="20006"/>
                    </a:ext>
                  </a:extLst>
                </a:gridCol>
                <a:gridCol w="425603">
                  <a:extLst>
                    <a:ext uri="{9D8B030D-6E8A-4147-A177-3AD203B41FA5}">
                      <a16:colId xmlns="" xmlns:a16="http://schemas.microsoft.com/office/drawing/2014/main" val="20007"/>
                    </a:ext>
                  </a:extLst>
                </a:gridCol>
                <a:gridCol w="898721">
                  <a:extLst>
                    <a:ext uri="{9D8B030D-6E8A-4147-A177-3AD203B41FA5}">
                      <a16:colId xmlns="" xmlns:a16="http://schemas.microsoft.com/office/drawing/2014/main" val="20008"/>
                    </a:ext>
                  </a:extLst>
                </a:gridCol>
              </a:tblGrid>
              <a:tr h="1427967">
                <a:tc>
                  <a:txBody>
                    <a:bodyPr/>
                    <a:lstStyle/>
                    <a:p>
                      <a:r>
                        <a:rPr kumimoji="1" lang="en-US" altLang="ja-JP" sz="1800" dirty="0">
                          <a:latin typeface="Segoe UI" panose="020B0502040204020203" pitchFamily="34" charset="0"/>
                          <a:ea typeface="Segoe UI" panose="020B0502040204020203" pitchFamily="34" charset="0"/>
                          <a:cs typeface="Segoe UI" panose="020B0502040204020203" pitchFamily="34" charset="0"/>
                        </a:rPr>
                        <a:t>Political </a:t>
                      </a:r>
                    </a:p>
                    <a:p>
                      <a:r>
                        <a:rPr kumimoji="1" lang="en-US" altLang="ja-JP" sz="1800" dirty="0">
                          <a:latin typeface="Segoe UI" panose="020B0502040204020203" pitchFamily="34" charset="0"/>
                          <a:ea typeface="Segoe UI" panose="020B0502040204020203" pitchFamily="34" charset="0"/>
                          <a:cs typeface="Segoe UI" panose="020B0502040204020203" pitchFamily="34" charset="0"/>
                        </a:rPr>
                        <a:t>    Science</a:t>
                      </a:r>
                      <a:endParaRPr kumimoji="1" lang="ja-JP" altLang="en-US" sz="1800">
                        <a:latin typeface="Segoe UI" panose="020B0502040204020203" pitchFamily="34" charset="0"/>
                        <a:cs typeface="Segoe UI" panose="020B0502040204020203" pitchFamily="34" charset="0"/>
                      </a:endParaRPr>
                    </a:p>
                  </a:txBody>
                  <a:tcPr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6">
                        <a:lumMod val="75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General Studies, Languages, Internships, etc.</a:t>
                      </a:r>
                      <a:endParaRPr kumimoji="1" lang="ja-JP" altLang="en-US" sz="1400" spc="-20" baseline="0">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Seminars</a:t>
                      </a:r>
                      <a:endParaRPr kumimoji="1" lang="ja-JP" altLang="en-US" sz="14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Methodology</a:t>
                      </a:r>
                      <a:endParaRPr kumimoji="1" lang="ja-JP" altLang="en-US" sz="14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6">
                        <a:lumMod val="20000"/>
                        <a:lumOff val="80000"/>
                      </a:schemeClr>
                    </a:solidFill>
                  </a:tcPr>
                </a:tc>
                <a:tc gridSpan="4">
                  <a:txBody>
                    <a:bodyPr/>
                    <a:lstStyle/>
                    <a:p>
                      <a:pPr algn="ctr"/>
                      <a:r>
                        <a:rPr kumimoji="1" lang="en-US" altLang="ja-JP" sz="1400" dirty="0">
                          <a:latin typeface="Segoe UI" panose="020B0502040204020203" pitchFamily="34" charset="0"/>
                          <a:cs typeface="Segoe UI" panose="020B0502040204020203" pitchFamily="34" charset="0"/>
                        </a:rPr>
                        <a:t>Political Science</a:t>
                      </a:r>
                      <a:endParaRPr kumimoji="1" lang="ja-JP" altLang="en-US" sz="14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tx2">
                        <a:lumMod val="40000"/>
                        <a:lumOff val="60000"/>
                      </a:schemeClr>
                    </a:solidFill>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sz="1400" dirty="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spc="-50" baseline="0" dirty="0">
                        <a:latin typeface="Segoe UI" panose="020B0502040204020203" pitchFamily="34" charset="0"/>
                        <a:cs typeface="Segoe UI" panose="020B0502040204020203"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spc="-50" baseline="0" dirty="0">
                          <a:latin typeface="Segoe UI" panose="020B0502040204020203" pitchFamily="34" charset="0"/>
                          <a:cs typeface="Segoe UI" panose="020B0502040204020203" pitchFamily="34" charset="0"/>
                        </a:rPr>
                        <a:t>Economics</a:t>
                      </a:r>
                      <a:endParaRPr kumimoji="1" lang="ja-JP" altLang="en-US" sz="1400" spc="-50" baseline="0">
                        <a:latin typeface="Segoe UI" panose="020B0502040204020203" pitchFamily="34" charset="0"/>
                        <a:cs typeface="Segoe UI" panose="020B0502040204020203" pitchFamily="34" charset="0"/>
                      </a:endParaRPr>
                    </a:p>
                    <a:p>
                      <a:endParaRPr kumimoji="1" lang="ja-JP" altLang="en-US" sz="1400">
                        <a:latin typeface="Segoe UI" panose="020B0502040204020203" pitchFamily="34" charset="0"/>
                        <a:cs typeface="Segoe UI" panose="020B0502040204020203" pitchFamily="34" charset="0"/>
                      </a:endParaRPr>
                    </a:p>
                  </a:txBody>
                  <a:tcPr marL="36000" marR="36000" marT="46800" marB="46800" anchor="ctr">
                    <a:lnL w="5715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0"/>
                  </a:ext>
                </a:extLst>
              </a:tr>
              <a:tr h="0">
                <a:tc>
                  <a:txBody>
                    <a:bodyPr/>
                    <a:lstStyle/>
                    <a:p>
                      <a:endParaRPr kumimoji="1" lang="ja-JP" altLang="en-US" sz="200">
                        <a:latin typeface="Segoe UI" panose="020B0502040204020203" pitchFamily="34" charset="0"/>
                        <a:cs typeface="Segoe UI" panose="020B0502040204020203" pitchFamily="34" charset="0"/>
                      </a:endParaRP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endParaRPr kumimoji="1" lang="ja-JP" altLang="en-US" sz="200" spc="-20" baseline="0">
                        <a:latin typeface="Segoe UI" panose="020B0502040204020203" pitchFamily="34" charset="0"/>
                        <a:cs typeface="Segoe UI" panose="020B0502040204020203" pitchFamily="34" charset="0"/>
                      </a:endParaRPr>
                    </a:p>
                  </a:txBody>
                  <a:tcPr anchor="ctr">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endParaRPr kumimoji="1" lang="ja-JP" altLang="en-US" sz="2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endParaRPr kumimoji="1" lang="ja-JP" altLang="en-US" sz="2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gridSpan="3">
                  <a:txBody>
                    <a:bodyPr/>
                    <a:lstStyle/>
                    <a:p>
                      <a:pPr algn="ctr"/>
                      <a:endParaRPr kumimoji="1" lang="ja-JP" altLang="en-US" sz="2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tc hMerge="1">
                  <a:txBody>
                    <a:bodyPr/>
                    <a:lstStyle/>
                    <a:p>
                      <a:endParaRPr kumimoji="1" lang="ja-JP" altLang="en-US"/>
                    </a:p>
                  </a:txBody>
                  <a:tcPr/>
                </a:tc>
                <a:tc gridSpan="2">
                  <a:txBody>
                    <a:bodyPr/>
                    <a:lstStyle/>
                    <a:p>
                      <a:endParaRPr kumimoji="1" lang="ja-JP" altLang="en-US" sz="2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1"/>
                  </a:ext>
                </a:extLst>
              </a:tr>
              <a:tr h="1427967">
                <a:tc>
                  <a:txBody>
                    <a:bodyPr/>
                    <a:lstStyle/>
                    <a:p>
                      <a:r>
                        <a:rPr kumimoji="1" lang="en-US" altLang="ja-JP" sz="1800" dirty="0">
                          <a:latin typeface="Segoe UI" panose="020B0502040204020203" pitchFamily="34" charset="0"/>
                          <a:ea typeface="Segoe UI" panose="020B0502040204020203" pitchFamily="34" charset="0"/>
                          <a:cs typeface="Segoe UI" panose="020B0502040204020203" pitchFamily="34" charset="0"/>
                        </a:rPr>
                        <a:t>Economics</a:t>
                      </a:r>
                      <a:endParaRPr kumimoji="1" lang="ja-JP" altLang="en-US" sz="1800">
                        <a:latin typeface="Segoe UI" panose="020B0502040204020203" pitchFamily="34" charset="0"/>
                        <a:cs typeface="Segoe UI" panose="020B0502040204020203" pitchFamily="34" charset="0"/>
                      </a:endParaRP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75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General Studies, Languages, Internships, etc.</a:t>
                      </a:r>
                      <a:endParaRPr kumimoji="1" lang="ja-JP" altLang="en-US" sz="1400" spc="-20" baseline="0">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Seminars</a:t>
                      </a:r>
                      <a:endParaRPr kumimoji="1" lang="ja-JP" altLang="en-US" sz="14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Methodology</a:t>
                      </a:r>
                      <a:endParaRPr kumimoji="1" lang="ja-JP" altLang="en-US" sz="14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dirty="0">
                        <a:latin typeface="Segoe UI" panose="020B0502040204020203" pitchFamily="34" charset="0"/>
                        <a:cs typeface="Segoe UI" panose="020B0502040204020203"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Segoe UI" panose="020B0502040204020203" pitchFamily="34" charset="0"/>
                          <a:cs typeface="Segoe UI" panose="020B0502040204020203" pitchFamily="34" charset="0"/>
                        </a:rPr>
                        <a:t>Political Science</a:t>
                      </a:r>
                      <a:endParaRPr kumimoji="1" lang="ja-JP" altLang="en-US" sz="1400">
                        <a:latin typeface="Segoe UI" panose="020B0502040204020203" pitchFamily="34" charset="0"/>
                        <a:cs typeface="Segoe UI" panose="020B0502040204020203" pitchFamily="34" charset="0"/>
                      </a:endParaRPr>
                    </a:p>
                    <a:p>
                      <a:pPr algn="ctr"/>
                      <a:endParaRPr kumimoji="1" lang="ja-JP" altLang="en-US" sz="14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2">
                        <a:lumMod val="40000"/>
                        <a:lumOff val="60000"/>
                      </a:schemeClr>
                    </a:solidFill>
                  </a:tcPr>
                </a:tc>
                <a:tc gridSpan="4">
                  <a:txBody>
                    <a:bodyPr/>
                    <a:lstStyle/>
                    <a:p>
                      <a:pPr algn="ctr"/>
                      <a:r>
                        <a:rPr kumimoji="1" lang="en-US" altLang="ja-JP" sz="1400" dirty="0">
                          <a:latin typeface="Segoe UI" panose="020B0502040204020203" pitchFamily="34" charset="0"/>
                          <a:cs typeface="Segoe UI" panose="020B0502040204020203" pitchFamily="34" charset="0"/>
                        </a:rPr>
                        <a:t>Economics</a:t>
                      </a:r>
                      <a:endParaRPr kumimoji="1" lang="ja-JP" altLang="en-US" sz="14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kumimoji="1" lang="ja-JP" altLang="en-US" sz="1400" dirty="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kumimoji="1" lang="ja-JP" altLang="en-US" sz="11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 xmlns:a16="http://schemas.microsoft.com/office/drawing/2014/main" val="10002"/>
                  </a:ext>
                </a:extLst>
              </a:tr>
              <a:tr h="0">
                <a:tc>
                  <a:txBody>
                    <a:bodyPr/>
                    <a:lstStyle/>
                    <a:p>
                      <a:pPr>
                        <a:lnSpc>
                          <a:spcPts val="300"/>
                        </a:lnSpc>
                      </a:pPr>
                      <a:endParaRPr kumimoji="1" lang="ja-JP" altLang="en-US" sz="200">
                        <a:latin typeface="Segoe UI" panose="020B0502040204020203" pitchFamily="34" charset="0"/>
                        <a:cs typeface="Segoe UI" panose="020B0502040204020203" pitchFamily="34" charset="0"/>
                      </a:endParaRP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a:lnSpc>
                          <a:spcPts val="300"/>
                        </a:lnSpc>
                      </a:pPr>
                      <a:endParaRPr kumimoji="1" lang="ja-JP" altLang="en-US" sz="800" spc="-20" baseline="0">
                        <a:latin typeface="Segoe UI" panose="020B0502040204020203" pitchFamily="34" charset="0"/>
                        <a:cs typeface="Segoe UI" panose="020B0502040204020203" pitchFamily="34" charset="0"/>
                      </a:endParaRPr>
                    </a:p>
                  </a:txBody>
                  <a:tcPr anchor="ctr">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a:lnSpc>
                          <a:spcPts val="300"/>
                        </a:lnSpc>
                      </a:pPr>
                      <a:endParaRPr kumimoji="1" lang="ja-JP" altLang="en-US" sz="8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a:lnSpc>
                          <a:spcPts val="300"/>
                        </a:lnSpc>
                      </a:pPr>
                      <a:endParaRPr kumimoji="1" lang="ja-JP" altLang="en-US" sz="8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gridSpan="2">
                  <a:txBody>
                    <a:bodyPr/>
                    <a:lstStyle/>
                    <a:p>
                      <a:pPr algn="ctr">
                        <a:lnSpc>
                          <a:spcPts val="300"/>
                        </a:lnSpc>
                      </a:pPr>
                      <a:endParaRPr kumimoji="1" lang="ja-JP" altLang="en-US" sz="8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tc gridSpan="3">
                  <a:txBody>
                    <a:bodyPr/>
                    <a:lstStyle/>
                    <a:p>
                      <a:pPr algn="ctr">
                        <a:lnSpc>
                          <a:spcPts val="300"/>
                        </a:lnSpc>
                      </a:pPr>
                      <a:endParaRPr kumimoji="1" lang="ja-JP" altLang="en-US" sz="8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3"/>
                  </a:ext>
                </a:extLst>
              </a:tr>
              <a:tr h="1427967">
                <a:tc>
                  <a:txBody>
                    <a:bodyPr/>
                    <a:lstStyle/>
                    <a:p>
                      <a:r>
                        <a:rPr kumimoji="1" lang="en-US" altLang="ja-JP" sz="1800" dirty="0">
                          <a:latin typeface="Segoe UI" panose="020B0502040204020203" pitchFamily="34" charset="0"/>
                          <a:ea typeface="Segoe UI" panose="020B0502040204020203" pitchFamily="34" charset="0"/>
                          <a:cs typeface="Segoe UI" panose="020B0502040204020203" pitchFamily="34" charset="0"/>
                        </a:rPr>
                        <a:t>Global </a:t>
                      </a:r>
                    </a:p>
                    <a:p>
                      <a:r>
                        <a:rPr kumimoji="1" lang="en-US" altLang="ja-JP" sz="1800" dirty="0">
                          <a:latin typeface="Segoe UI" panose="020B0502040204020203" pitchFamily="34" charset="0"/>
                          <a:ea typeface="Segoe UI" panose="020B0502040204020203" pitchFamily="34" charset="0"/>
                          <a:cs typeface="Segoe UI" panose="020B0502040204020203" pitchFamily="34" charset="0"/>
                        </a:rPr>
                        <a:t>  Political </a:t>
                      </a:r>
                    </a:p>
                    <a:p>
                      <a:r>
                        <a:rPr kumimoji="1" lang="en-US" altLang="ja-JP" sz="1800" dirty="0">
                          <a:latin typeface="Segoe UI" panose="020B0502040204020203" pitchFamily="34" charset="0"/>
                          <a:ea typeface="Segoe UI" panose="020B0502040204020203" pitchFamily="34" charset="0"/>
                          <a:cs typeface="Segoe UI" panose="020B0502040204020203" pitchFamily="34" charset="0"/>
                        </a:rPr>
                        <a:t>   Economy</a:t>
                      </a:r>
                      <a:endParaRPr kumimoji="1" lang="ja-JP" altLang="en-US" sz="1800">
                        <a:latin typeface="Segoe UI" panose="020B0502040204020203" pitchFamily="34" charset="0"/>
                        <a:cs typeface="Segoe UI" panose="020B0502040204020203" pitchFamily="34" charset="0"/>
                      </a:endParaRP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6">
                        <a:lumMod val="75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General Studies, Languages, Internships, etc.</a:t>
                      </a:r>
                      <a:endParaRPr kumimoji="1" lang="ja-JP" altLang="en-US" sz="1400" spc="-20" baseline="0">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Seminars</a:t>
                      </a:r>
                      <a:endParaRPr kumimoji="1" lang="ja-JP" altLang="en-US" sz="14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r>
                        <a:rPr kumimoji="1" lang="en-US" altLang="ja-JP" sz="1400" kern="1200" spc="-20" baseline="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Methodology</a:t>
                      </a:r>
                      <a:endParaRPr kumimoji="1" lang="ja-JP" altLang="en-US" sz="1400" spc="-20" baseline="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6">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Segoe UI" panose="020B0502040204020203" pitchFamily="34" charset="0"/>
                          <a:cs typeface="Segoe UI" panose="020B0502040204020203" pitchFamily="34" charset="0"/>
                        </a:rPr>
                        <a:t>Political Science</a:t>
                      </a:r>
                      <a:endParaRPr kumimoji="1" lang="ja-JP" altLang="en-US" sz="14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tx2">
                        <a:lumMod val="40000"/>
                        <a:lumOff val="60000"/>
                      </a:schemeClr>
                    </a:solidFill>
                  </a:tcPr>
                </a:tc>
                <a:tc hMerge="1">
                  <a:txBody>
                    <a:bodyPr/>
                    <a:lstStyle/>
                    <a:p>
                      <a:endParaRPr kumimoji="1" lang="ja-JP" altLang="en-US"/>
                    </a:p>
                  </a:txBody>
                  <a:tcPr/>
                </a:tc>
                <a:tc gridSpan="3">
                  <a:txBody>
                    <a:bodyPr/>
                    <a:lstStyle/>
                    <a:p>
                      <a:pPr algn="ctr"/>
                      <a:r>
                        <a:rPr kumimoji="1" lang="en-US" altLang="ja-JP" sz="1400" dirty="0">
                          <a:latin typeface="Segoe UI" panose="020B0502040204020203" pitchFamily="34" charset="0"/>
                          <a:cs typeface="Segoe UI" panose="020B0502040204020203" pitchFamily="34" charset="0"/>
                        </a:rPr>
                        <a:t>Economics</a:t>
                      </a:r>
                      <a:endParaRPr kumimoji="1" lang="ja-JP" altLang="en-US" sz="1400">
                        <a:latin typeface="Segoe UI" panose="020B0502040204020203" pitchFamily="34" charset="0"/>
                        <a:cs typeface="Segoe UI" panose="020B0502040204020203" pitchFamily="34" charset="0"/>
                      </a:endParaRP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chemeClr val="accent3">
                        <a:lumMod val="40000"/>
                        <a:lumOff val="60000"/>
                      </a:schemeClr>
                    </a:solidFill>
                  </a:tcPr>
                </a:tc>
                <a:tc hMerge="1">
                  <a:txBody>
                    <a:bodyPr/>
                    <a:lstStyle/>
                    <a:p>
                      <a:endParaRPr kumimoji="1" lang="ja-JP" altLang="en-US" sz="1100" dirty="0"/>
                    </a:p>
                  </a:txBody>
                  <a:tcPr>
                    <a:lnT w="7620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 xmlns:a16="http://schemas.microsoft.com/office/drawing/2014/main" val="10004"/>
                  </a:ext>
                </a:extLst>
              </a:tr>
            </a:tbl>
          </a:graphicData>
        </a:graphic>
      </p:graphicFrame>
      <p:sp>
        <p:nvSpPr>
          <p:cNvPr id="9" name="直角三角形 8"/>
          <p:cNvSpPr/>
          <p:nvPr/>
        </p:nvSpPr>
        <p:spPr>
          <a:xfrm rot="16200000" flipH="1">
            <a:off x="899592" y="1628800"/>
            <a:ext cx="648072" cy="6480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直角三角形 9"/>
          <p:cNvSpPr/>
          <p:nvPr/>
        </p:nvSpPr>
        <p:spPr>
          <a:xfrm rot="16200000" flipH="1">
            <a:off x="899308" y="3212976"/>
            <a:ext cx="648072" cy="6480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直角三角形 10"/>
          <p:cNvSpPr/>
          <p:nvPr/>
        </p:nvSpPr>
        <p:spPr>
          <a:xfrm rot="16200000" flipH="1">
            <a:off x="899308" y="4725144"/>
            <a:ext cx="648072" cy="6480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テキスト ボックス 11"/>
          <p:cNvSpPr txBox="1"/>
          <p:nvPr/>
        </p:nvSpPr>
        <p:spPr>
          <a:xfrm>
            <a:off x="86265" y="1285683"/>
            <a:ext cx="1296144" cy="369332"/>
          </a:xfrm>
          <a:prstGeom prst="rect">
            <a:avLst/>
          </a:prstGeom>
          <a:noFill/>
        </p:spPr>
        <p:txBody>
          <a:bodyPr wrap="square" rtlCol="0">
            <a:spAutoFit/>
          </a:bodyPr>
          <a:lstStyle/>
          <a:p>
            <a:r>
              <a:rPr lang="en-US" altLang="ja-JP" b="1" dirty="0">
                <a:solidFill>
                  <a:srgbClr val="F79646">
                    <a:lumMod val="75000"/>
                  </a:srgbClr>
                </a:solidFill>
                <a:latin typeface="Segoe UI" panose="020B0502040204020203" pitchFamily="34" charset="0"/>
                <a:ea typeface="Segoe UI" panose="020B0502040204020203" pitchFamily="34" charset="0"/>
                <a:cs typeface="Segoe UI" panose="020B0502040204020203" pitchFamily="34" charset="0"/>
              </a:rPr>
              <a:t>B.A. in</a:t>
            </a:r>
            <a:endParaRPr lang="ja-JP" altLang="en-US" b="1">
              <a:solidFill>
                <a:srgbClr val="F79646">
                  <a:lumMod val="75000"/>
                </a:srgbClr>
              </a:solidFill>
              <a:latin typeface="Segoe UI" panose="020B0502040204020203" pitchFamily="34" charset="0"/>
              <a:cs typeface="Segoe UI" panose="020B0502040204020203" pitchFamily="34" charset="0"/>
            </a:endParaRPr>
          </a:p>
        </p:txBody>
      </p:sp>
      <p:sp>
        <p:nvSpPr>
          <p:cNvPr id="13" name="スライド番号プレースホルダー 4"/>
          <p:cNvSpPr>
            <a:spLocks noGrp="1"/>
          </p:cNvSpPr>
          <p:nvPr>
            <p:ph type="sldNum" sz="quarter" idx="12"/>
          </p:nvPr>
        </p:nvSpPr>
        <p:spPr>
          <a:xfrm>
            <a:off x="6553200" y="6356350"/>
            <a:ext cx="2133600" cy="365125"/>
          </a:xfrm>
        </p:spPr>
        <p:txBody>
          <a:bodyPr/>
          <a:lstStyle/>
          <a:p>
            <a:fld id="{C0E8C4C8-0290-4948-9752-B55B2C1357E3}" type="slidenum">
              <a:rPr lang="ja-JP" altLang="en-US" smtClean="0">
                <a:solidFill>
                  <a:prstClr val="black">
                    <a:tint val="75000"/>
                  </a:prstClr>
                </a:solidFill>
              </a:rPr>
              <a:pPr/>
              <a:t>51</a:t>
            </a:fld>
            <a:endParaRPr lang="ja-JP" altLang="en-US">
              <a:solidFill>
                <a:prstClr val="black">
                  <a:tint val="75000"/>
                </a:prstClr>
              </a:solidFill>
            </a:endParaRPr>
          </a:p>
        </p:txBody>
      </p:sp>
    </p:spTree>
    <p:extLst>
      <p:ext uri="{BB962C8B-B14F-4D97-AF65-F5344CB8AC3E}">
        <p14:creationId xmlns:p14="http://schemas.microsoft.com/office/powerpoint/2010/main" val="3724647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1143000"/>
          </a:xfrm>
        </p:spPr>
        <p:txBody>
          <a:bodyPr/>
          <a:lstStyle/>
          <a:p>
            <a:pPr algn="l"/>
            <a:r>
              <a:rPr lang="en-US" altLang="ja-JP" dirty="0">
                <a:solidFill>
                  <a:schemeClr val="bg1"/>
                </a:solidFill>
                <a:latin typeface="Segoe UI" panose="020B0502040204020203" pitchFamily="34" charset="0"/>
                <a:ea typeface="Segoe UI" panose="020B0502040204020203" pitchFamily="34" charset="0"/>
                <a:cs typeface="Segoe UI" panose="020B0502040204020203" pitchFamily="34" charset="0"/>
              </a:rPr>
              <a:t>Course Levels and Categories</a:t>
            </a:r>
            <a:endParaRPr kumimoji="1" lang="ja-JP" altLang="en-US">
              <a:solidFill>
                <a:schemeClr val="bg1"/>
              </a:solidFill>
              <a:latin typeface="Segoe UI" panose="020B0502040204020203" pitchFamily="34" charset="0"/>
              <a:cs typeface="Segoe UI" panose="020B0502040204020203" pitchFamily="34" charset="0"/>
            </a:endParaRPr>
          </a:p>
        </p:txBody>
      </p:sp>
      <p:sp>
        <p:nvSpPr>
          <p:cNvPr id="9" name="直角三角形 8"/>
          <p:cNvSpPr/>
          <p:nvPr/>
        </p:nvSpPr>
        <p:spPr>
          <a:xfrm rot="16200000" flipH="1">
            <a:off x="1043608" y="1628800"/>
            <a:ext cx="648072" cy="6480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直角三角形 9"/>
          <p:cNvSpPr/>
          <p:nvPr/>
        </p:nvSpPr>
        <p:spPr>
          <a:xfrm rot="16200000" flipH="1">
            <a:off x="1021290" y="3212976"/>
            <a:ext cx="648072" cy="6480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直角三角形 10"/>
          <p:cNvSpPr/>
          <p:nvPr/>
        </p:nvSpPr>
        <p:spPr>
          <a:xfrm rot="16200000" flipH="1">
            <a:off x="1021290" y="4797152"/>
            <a:ext cx="648072" cy="6480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4" name="表 3"/>
          <p:cNvGraphicFramePr>
            <a:graphicFrameLocks noGrp="1"/>
          </p:cNvGraphicFramePr>
          <p:nvPr>
            <p:extLst/>
          </p:nvPr>
        </p:nvGraphicFramePr>
        <p:xfrm>
          <a:off x="333634" y="1330231"/>
          <a:ext cx="8280920" cy="5051097"/>
        </p:xfrm>
        <a:graphic>
          <a:graphicData uri="http://schemas.openxmlformats.org/drawingml/2006/table">
            <a:tbl>
              <a:tblPr firstRow="1" bandRow="1">
                <a:tableStyleId>{5C22544A-7EE6-4342-B048-85BDC9FD1C3A}</a:tableStyleId>
              </a:tblPr>
              <a:tblGrid>
                <a:gridCol w="1296144">
                  <a:extLst>
                    <a:ext uri="{9D8B030D-6E8A-4147-A177-3AD203B41FA5}">
                      <a16:colId xmlns="" xmlns:a16="http://schemas.microsoft.com/office/drawing/2014/main" val="20000"/>
                    </a:ext>
                  </a:extLst>
                </a:gridCol>
                <a:gridCol w="1800200">
                  <a:extLst>
                    <a:ext uri="{9D8B030D-6E8A-4147-A177-3AD203B41FA5}">
                      <a16:colId xmlns="" xmlns:a16="http://schemas.microsoft.com/office/drawing/2014/main" val="20001"/>
                    </a:ext>
                  </a:extLst>
                </a:gridCol>
                <a:gridCol w="1718086">
                  <a:extLst>
                    <a:ext uri="{9D8B030D-6E8A-4147-A177-3AD203B41FA5}">
                      <a16:colId xmlns="" xmlns:a16="http://schemas.microsoft.com/office/drawing/2014/main" val="20002"/>
                    </a:ext>
                  </a:extLst>
                </a:gridCol>
                <a:gridCol w="1738298">
                  <a:extLst>
                    <a:ext uri="{9D8B030D-6E8A-4147-A177-3AD203B41FA5}">
                      <a16:colId xmlns="" xmlns:a16="http://schemas.microsoft.com/office/drawing/2014/main" val="20003"/>
                    </a:ext>
                  </a:extLst>
                </a:gridCol>
                <a:gridCol w="1728192">
                  <a:extLst>
                    <a:ext uri="{9D8B030D-6E8A-4147-A177-3AD203B41FA5}">
                      <a16:colId xmlns="" xmlns:a16="http://schemas.microsoft.com/office/drawing/2014/main" val="20004"/>
                    </a:ext>
                  </a:extLst>
                </a:gridCol>
              </a:tblGrid>
              <a:tr h="359560">
                <a:tc>
                  <a:txBody>
                    <a:bodyPr/>
                    <a:lstStyle/>
                    <a:p>
                      <a:pPr algn="ctr" fontAlgn="ctr"/>
                      <a:r>
                        <a:rPr lang="ja-JP" altLang="en-US" sz="1800" b="0" i="0" u="none" strike="noStrike">
                          <a:solidFill>
                            <a:schemeClr val="bg1"/>
                          </a:solidFill>
                          <a:effectLst/>
                          <a:latin typeface="Arial"/>
                        </a:rPr>
                        <a:t>　</a:t>
                      </a:r>
                    </a:p>
                  </a:txBody>
                  <a:tcPr marL="9525" marR="9525" marT="9525" marB="0" anchor="ctr">
                    <a:lnR w="38100" cap="flat" cmpd="sng" algn="ctr">
                      <a:solidFill>
                        <a:schemeClr val="bg1"/>
                      </a:solidFill>
                      <a:prstDash val="solid"/>
                      <a:round/>
                      <a:headEnd type="none" w="med" len="med"/>
                      <a:tailEnd type="none" w="med" len="med"/>
                    </a:lnR>
                    <a:solidFill>
                      <a:srgbClr val="990000"/>
                    </a:solidFill>
                  </a:tcPr>
                </a:tc>
                <a:tc>
                  <a:txBody>
                    <a:bodyPr/>
                    <a:lstStyle/>
                    <a:p>
                      <a:pPr algn="ctr" rtl="0" fontAlgn="ctr"/>
                      <a:r>
                        <a:rPr lang="en-US" sz="1100" b="0" i="0" u="none" strike="noStrike" dirty="0">
                          <a:solidFill>
                            <a:sysClr val="windowText" lastClr="000000"/>
                          </a:solidFill>
                          <a:effectLst/>
                          <a:latin typeface="Segoe UI"/>
                        </a:rPr>
                        <a:t>Required for all majors</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algn="ctr" rtl="0" fontAlgn="ctr"/>
                      <a:r>
                        <a:rPr lang="en-US" sz="1100" b="1" i="0" u="none" strike="noStrike" dirty="0">
                          <a:solidFill>
                            <a:sysClr val="windowText" lastClr="000000"/>
                          </a:solidFill>
                          <a:effectLst/>
                          <a:latin typeface="Segoe UI"/>
                        </a:rPr>
                        <a:t>Introductory</a:t>
                      </a:r>
                    </a:p>
                  </a:txBody>
                  <a:tcPr marL="9525" marR="9525" marT="9525"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chemeClr val="accent6">
                        <a:lumMod val="40000"/>
                        <a:lumOff val="60000"/>
                      </a:schemeClr>
                    </a:solidFill>
                  </a:tcPr>
                </a:tc>
                <a:tc>
                  <a:txBody>
                    <a:bodyPr/>
                    <a:lstStyle/>
                    <a:p>
                      <a:pPr algn="ctr" rtl="0" fontAlgn="ctr"/>
                      <a:r>
                        <a:rPr lang="en-US" sz="1100" b="1" i="0" u="none" strike="noStrike" dirty="0">
                          <a:solidFill>
                            <a:sysClr val="windowText" lastClr="000000"/>
                          </a:solidFill>
                          <a:effectLst/>
                          <a:latin typeface="Segoe UI"/>
                        </a:rPr>
                        <a:t>Intermediate</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chemeClr val="accent6">
                        <a:lumMod val="60000"/>
                        <a:lumOff val="40000"/>
                      </a:schemeClr>
                    </a:solidFill>
                  </a:tcPr>
                </a:tc>
                <a:tc>
                  <a:txBody>
                    <a:bodyPr/>
                    <a:lstStyle/>
                    <a:p>
                      <a:pPr algn="ctr" rtl="0" fontAlgn="ctr"/>
                      <a:r>
                        <a:rPr lang="en-US" sz="1100" b="1" i="0" u="none" strike="noStrike" dirty="0">
                          <a:solidFill>
                            <a:sysClr val="windowText" lastClr="000000"/>
                          </a:solidFill>
                          <a:effectLst/>
                          <a:latin typeface="Segoe UI"/>
                        </a:rPr>
                        <a:t>Advanced / Specialized</a:t>
                      </a:r>
                    </a:p>
                  </a:txBody>
                  <a:tcPr marL="9525" marR="9525" marT="9525" marB="0" anchor="ctr">
                    <a:lnL w="9525" cap="flat" cmpd="sng" algn="ctr">
                      <a:solidFill>
                        <a:schemeClr val="bg1"/>
                      </a:solidFill>
                      <a:prstDash val="solid"/>
                      <a:round/>
                      <a:headEnd type="none" w="med" len="med"/>
                      <a:tailEnd type="none" w="med" len="med"/>
                    </a:lnL>
                    <a:solidFill>
                      <a:schemeClr val="accent6">
                        <a:lumMod val="75000"/>
                      </a:schemeClr>
                    </a:solidFill>
                  </a:tcPr>
                </a:tc>
                <a:extLst>
                  <a:ext uri="{0D108BD9-81ED-4DB2-BD59-A6C34878D82A}">
                    <a16:rowId xmlns="" xmlns:a16="http://schemas.microsoft.com/office/drawing/2014/main" val="10000"/>
                  </a:ext>
                </a:extLst>
              </a:tr>
              <a:tr h="947121">
                <a:tc>
                  <a:txBody>
                    <a:bodyPr/>
                    <a:lstStyle/>
                    <a:p>
                      <a:pPr algn="ctr" rtl="0" fontAlgn="ctr"/>
                      <a:r>
                        <a:rPr lang="en-US" sz="1400" b="0" i="0" u="none" strike="noStrike" dirty="0">
                          <a:solidFill>
                            <a:schemeClr val="bg1"/>
                          </a:solidFill>
                          <a:effectLst/>
                          <a:latin typeface="Segoe UI"/>
                        </a:rPr>
                        <a:t>Methodology</a:t>
                      </a:r>
                    </a:p>
                  </a:txBody>
                  <a:tcPr marL="9525" marR="9525" marT="9525"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990000"/>
                    </a:solidFill>
                  </a:tcPr>
                </a:tc>
                <a:tc>
                  <a:txBody>
                    <a:bodyPr/>
                    <a:lstStyle/>
                    <a:p>
                      <a:pPr marL="0" indent="0" algn="l" fontAlgn="ctr">
                        <a:buFont typeface="Wingdings" panose="05000000000000000000" pitchFamily="2" charset="2"/>
                        <a:buNone/>
                      </a:pP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Statistics</a:t>
                      </a:r>
                    </a:p>
                    <a:p>
                      <a:pPr marL="0" indent="0" algn="l" fontAlgn="ctr">
                        <a:buFont typeface="Wingdings" panose="05000000000000000000" pitchFamily="2" charset="2"/>
                        <a:buNone/>
                      </a:pPr>
                      <a:endPar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endParaRPr>
                    </a:p>
                    <a:p>
                      <a:pPr marL="0" indent="0" algn="l" fontAlgn="ctr">
                        <a:buFont typeface="Wingdings" panose="05000000000000000000" pitchFamily="2" charset="2"/>
                        <a:buNone/>
                      </a:pP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Introduction to Game Theory</a:t>
                      </a:r>
                    </a:p>
                  </a:txBody>
                  <a:tcPr marL="108000" marR="108000" marT="1080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L w="9525"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10001"/>
                  </a:ext>
                </a:extLst>
              </a:tr>
              <a:tr h="1584176">
                <a:tc>
                  <a:txBody>
                    <a:bodyPr/>
                    <a:lstStyle/>
                    <a:p>
                      <a:pPr algn="ctr" rtl="0" fontAlgn="ctr"/>
                      <a:r>
                        <a:rPr lang="en-US" sz="1400" b="0" i="0" u="none" strike="noStrike" dirty="0">
                          <a:solidFill>
                            <a:schemeClr val="bg1"/>
                          </a:solidFill>
                          <a:effectLst/>
                          <a:latin typeface="Segoe UI"/>
                        </a:rPr>
                        <a:t>Political Science</a:t>
                      </a:r>
                    </a:p>
                  </a:txBody>
                  <a:tcPr marL="9525" marR="9525" marT="9525"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0000"/>
                    </a:solidFill>
                  </a:tcPr>
                </a:tc>
                <a:tc>
                  <a:txBody>
                    <a:bodyPr/>
                    <a:lstStyle/>
                    <a:p>
                      <a:pPr marL="0" indent="0" algn="l" fontAlgn="ctr">
                        <a:spcAft>
                          <a:spcPts val="300"/>
                        </a:spcAft>
                        <a:buFont typeface="Wingdings" panose="05000000000000000000" pitchFamily="2" charset="2"/>
                        <a:buNone/>
                      </a:pP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Public Philosophy </a:t>
                      </a:r>
                    </a:p>
                    <a:p>
                      <a:pPr marL="0" indent="0" algn="l" fontAlgn="ctr">
                        <a:spcAft>
                          <a:spcPts val="300"/>
                        </a:spcAft>
                        <a:buFont typeface="Wingdings" panose="05000000000000000000" pitchFamily="2" charset="2"/>
                        <a:buNone/>
                      </a:pP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(Political Perspectives)</a:t>
                      </a:r>
                    </a:p>
                    <a:p>
                      <a:pPr marL="0" indent="0" algn="l" fontAlgn="ctr">
                        <a:spcAft>
                          <a:spcPts val="300"/>
                        </a:spcAft>
                        <a:buFont typeface="Wingdings" panose="05000000000000000000" pitchFamily="2" charset="2"/>
                        <a:buNone/>
                      </a:pPr>
                      <a:endPar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endParaRPr>
                    </a:p>
                    <a:p>
                      <a:pPr marL="0" indent="0" algn="l" fontAlgn="ctr">
                        <a:spcAft>
                          <a:spcPts val="300"/>
                        </a:spcAft>
                        <a:buFont typeface="Wingdings" panose="05000000000000000000" pitchFamily="2" charset="2"/>
                        <a:buNone/>
                      </a:pP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Introduction to Political Analysis</a:t>
                      </a:r>
                    </a:p>
                  </a:txBody>
                  <a:tcPr marL="108000" marR="108000" marT="1080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9525" cap="flat" cmpd="sng" algn="ctr">
                      <a:solidFill>
                        <a:schemeClr val="accent6">
                          <a:lumMod val="20000"/>
                          <a:lumOff val="80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L w="9525"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10002"/>
                  </a:ext>
                </a:extLst>
              </a:tr>
              <a:tr h="1296144">
                <a:tc>
                  <a:txBody>
                    <a:bodyPr/>
                    <a:lstStyle/>
                    <a:p>
                      <a:pPr algn="ctr" rtl="0" fontAlgn="ctr"/>
                      <a:r>
                        <a:rPr lang="en-US" sz="1400" b="0" i="0" u="none" strike="noStrike" dirty="0">
                          <a:solidFill>
                            <a:schemeClr val="bg1"/>
                          </a:solidFill>
                          <a:effectLst/>
                          <a:latin typeface="Segoe UI"/>
                        </a:rPr>
                        <a:t>Economics</a:t>
                      </a:r>
                    </a:p>
                  </a:txBody>
                  <a:tcPr marL="9525" marR="9525" marT="9525"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0000"/>
                    </a:solidFill>
                  </a:tcPr>
                </a:tc>
                <a:tc>
                  <a:txBody>
                    <a:bodyPr/>
                    <a:lstStyle/>
                    <a:p>
                      <a:pPr algn="l" fontAlgn="ct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Introduction to Microeconomics</a:t>
                      </a:r>
                    </a:p>
                    <a:p>
                      <a:pPr algn="l" fontAlgn="ctr"/>
                      <a:endPar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endParaRPr>
                    </a:p>
                    <a:p>
                      <a:pPr algn="l" fontAlgn="ctr"/>
                      <a:r>
                        <a:rPr lang="en-US" altLang="ja-JP"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Introduction to </a:t>
                      </a: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Macroeconomics</a:t>
                      </a:r>
                    </a:p>
                  </a:txBody>
                  <a:tcPr marL="108000" marR="108000" marT="1080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9525" cap="flat" cmpd="sng" algn="ctr">
                      <a:solidFill>
                        <a:schemeClr val="accent6">
                          <a:lumMod val="20000"/>
                          <a:lumOff val="80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10003"/>
                  </a:ext>
                </a:extLst>
              </a:tr>
              <a:tr h="432048">
                <a:tc>
                  <a:txBody>
                    <a:bodyPr/>
                    <a:lstStyle/>
                    <a:p>
                      <a:pPr algn="ctr" rtl="0" fontAlgn="ctr"/>
                      <a:r>
                        <a:rPr lang="en-US" sz="1400" b="0" i="0" u="none" strike="noStrike" dirty="0">
                          <a:solidFill>
                            <a:schemeClr val="bg1"/>
                          </a:solidFill>
                          <a:effectLst/>
                          <a:latin typeface="Segoe UI"/>
                        </a:rPr>
                        <a:t>Seminars</a:t>
                      </a:r>
                    </a:p>
                  </a:txBody>
                  <a:tcPr marL="9525" marR="9525" marT="9525"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0000"/>
                    </a:solidFill>
                  </a:tcPr>
                </a:tc>
                <a:tc>
                  <a:txBody>
                    <a:bodyPr/>
                    <a:lstStyle/>
                    <a:p>
                      <a:pPr algn="l" fontAlgn="ct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Advanced Seminar</a:t>
                      </a:r>
                    </a:p>
                  </a:txBody>
                  <a:tcPr marL="108000" marR="108000" marT="1080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lnB w="9525" cap="flat" cmpd="sng" algn="ctr">
                      <a:solidFill>
                        <a:schemeClr val="accent6">
                          <a:lumMod val="20000"/>
                          <a:lumOff val="80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525" marR="9525" marT="9525"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10004"/>
                  </a:ext>
                </a:extLst>
              </a:tr>
              <a:tr h="432048">
                <a:tc>
                  <a:txBody>
                    <a:bodyPr/>
                    <a:lstStyle/>
                    <a:p>
                      <a:pPr algn="ctr" rtl="0" fontAlgn="ctr"/>
                      <a:r>
                        <a:rPr lang="en-US" sz="1400" b="0" i="0" u="none" strike="noStrike" dirty="0">
                          <a:solidFill>
                            <a:schemeClr val="bg1"/>
                          </a:solidFill>
                          <a:effectLst/>
                          <a:latin typeface="Segoe UI"/>
                        </a:rPr>
                        <a:t>General</a:t>
                      </a:r>
                      <a:r>
                        <a:rPr lang="en-US" sz="1400" b="0" i="0" u="none" strike="noStrike" baseline="0" dirty="0">
                          <a:solidFill>
                            <a:schemeClr val="bg1"/>
                          </a:solidFill>
                          <a:effectLst/>
                          <a:latin typeface="Segoe UI"/>
                        </a:rPr>
                        <a:t> Studies</a:t>
                      </a:r>
                      <a:endParaRPr lang="en-US" sz="1400" b="0" i="0" u="none" strike="noStrike" dirty="0">
                        <a:solidFill>
                          <a:schemeClr val="bg1"/>
                        </a:solidFill>
                        <a:effectLst/>
                        <a:latin typeface="Segoe UI"/>
                      </a:endParaRPr>
                    </a:p>
                  </a:txBody>
                  <a:tcPr marL="9525" marR="9525" marT="9525"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990000"/>
                    </a:solidFill>
                  </a:tcPr>
                </a:tc>
                <a:tc>
                  <a:txBody>
                    <a:bodyPr/>
                    <a:lstStyle/>
                    <a:p>
                      <a:pPr algn="l" fontAlgn="ctr"/>
                      <a:r>
                        <a:rPr lang="en-US" sz="1100" b="0" i="0" u="none" strike="noStrike"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Academic Writing</a:t>
                      </a:r>
                    </a:p>
                  </a:txBody>
                  <a:tcPr marL="108000" marR="108000" marT="1080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solidFill>
                      <a:schemeClr val="accent6">
                        <a:lumMod val="20000"/>
                        <a:lumOff val="80000"/>
                      </a:schemeClr>
                    </a:solidFill>
                  </a:tcPr>
                </a:tc>
                <a:tc>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T w="38100" cap="flat" cmpd="sng" algn="ctr">
                      <a:solidFill>
                        <a:schemeClr val="bg1"/>
                      </a:solidFill>
                      <a:prstDash val="solid"/>
                      <a:round/>
                      <a:headEnd type="none" w="med" len="med"/>
                      <a:tailEnd type="none" w="med" len="med"/>
                    </a:lnT>
                    <a:solidFill>
                      <a:schemeClr val="accent6">
                        <a:lumMod val="60000"/>
                        <a:lumOff val="40000"/>
                      </a:schemeClr>
                    </a:solidFill>
                  </a:tcPr>
                </a:tc>
                <a:tc>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T w="38100" cap="flat" cmpd="sng" algn="ctr">
                      <a:solidFill>
                        <a:schemeClr val="bg1"/>
                      </a:solidFill>
                      <a:prstDash val="solid"/>
                      <a:round/>
                      <a:headEnd type="none" w="med" len="med"/>
                      <a:tailEnd type="none" w="med" len="med"/>
                    </a:lnT>
                    <a:solidFill>
                      <a:schemeClr val="accent6">
                        <a:lumMod val="75000"/>
                      </a:schemeClr>
                    </a:solidFill>
                  </a:tcPr>
                </a:tc>
                <a:extLst>
                  <a:ext uri="{0D108BD9-81ED-4DB2-BD59-A6C34878D82A}">
                    <a16:rowId xmlns="" xmlns:a16="http://schemas.microsoft.com/office/drawing/2014/main" val="10005"/>
                  </a:ext>
                </a:extLst>
              </a:tr>
            </a:tbl>
          </a:graphicData>
        </a:graphic>
      </p:graphicFrame>
      <p:sp>
        <p:nvSpPr>
          <p:cNvPr id="6" name="右矢印 5"/>
          <p:cNvSpPr/>
          <p:nvPr/>
        </p:nvSpPr>
        <p:spPr>
          <a:xfrm>
            <a:off x="3646002" y="1776564"/>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Empirical Analysis</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0" name="右矢印 19"/>
          <p:cNvSpPr/>
          <p:nvPr/>
        </p:nvSpPr>
        <p:spPr>
          <a:xfrm>
            <a:off x="3646002" y="2043897"/>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Game Theory</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1" name="右矢印 20"/>
          <p:cNvSpPr/>
          <p:nvPr/>
        </p:nvSpPr>
        <p:spPr>
          <a:xfrm>
            <a:off x="3646002" y="2317872"/>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Mathematics</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2" name="右矢印 21"/>
          <p:cNvSpPr/>
          <p:nvPr/>
        </p:nvSpPr>
        <p:spPr>
          <a:xfrm>
            <a:off x="3647595" y="5636953"/>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Seminars</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3" name="右矢印 22"/>
          <p:cNvSpPr/>
          <p:nvPr/>
        </p:nvSpPr>
        <p:spPr>
          <a:xfrm>
            <a:off x="3647595" y="2746514"/>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Contemporary Politics</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4" name="右矢印 23"/>
          <p:cNvSpPr/>
          <p:nvPr/>
        </p:nvSpPr>
        <p:spPr>
          <a:xfrm>
            <a:off x="3647595" y="3024864"/>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Comparative Politics</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5" name="右矢印 24"/>
          <p:cNvSpPr/>
          <p:nvPr/>
        </p:nvSpPr>
        <p:spPr>
          <a:xfrm>
            <a:off x="3647595" y="3309856"/>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International Relations</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6" name="右矢印 25"/>
          <p:cNvSpPr/>
          <p:nvPr/>
        </p:nvSpPr>
        <p:spPr>
          <a:xfrm>
            <a:off x="3647595" y="3602348"/>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Public Policy</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7" name="右矢印 26"/>
          <p:cNvSpPr/>
          <p:nvPr/>
        </p:nvSpPr>
        <p:spPr>
          <a:xfrm>
            <a:off x="3647595" y="3898357"/>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Political Thought and Political History</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8" name="右矢印 27"/>
          <p:cNvSpPr/>
          <p:nvPr/>
        </p:nvSpPr>
        <p:spPr>
          <a:xfrm>
            <a:off x="3647595" y="4341942"/>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Economic Theory</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29" name="右矢印 28"/>
          <p:cNvSpPr/>
          <p:nvPr/>
        </p:nvSpPr>
        <p:spPr>
          <a:xfrm>
            <a:off x="3647595" y="4633187"/>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Economic Thought and Economic History</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30" name="右矢印 29"/>
          <p:cNvSpPr/>
          <p:nvPr/>
        </p:nvSpPr>
        <p:spPr>
          <a:xfrm>
            <a:off x="3647595" y="4919880"/>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Economic Policy</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31" name="右矢印 30"/>
          <p:cNvSpPr/>
          <p:nvPr/>
        </p:nvSpPr>
        <p:spPr>
          <a:xfrm>
            <a:off x="3647595" y="5216188"/>
            <a:ext cx="4906650" cy="216000"/>
          </a:xfrm>
          <a:prstGeom prst="rightArrow">
            <a:avLst>
              <a:gd name="adj1" fmla="val 98194"/>
              <a:gd name="adj2" fmla="val 50000"/>
            </a:avLst>
          </a:prstGeom>
          <a:gradFill flip="none" rotWithShape="1">
            <a:gsLst>
              <a:gs pos="60000">
                <a:srgbClr val="CC6000"/>
              </a:gs>
              <a:gs pos="0">
                <a:srgbClr val="990000"/>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600" dirty="0">
                <a:solidFill>
                  <a:prstClr val="white"/>
                </a:solidFill>
                <a:latin typeface="Segoe UI Semibold" panose="020B0702040204020203" pitchFamily="34" charset="0"/>
                <a:ea typeface="Segoe UI" panose="020B0502040204020203" pitchFamily="34" charset="0"/>
                <a:cs typeface="Segoe UI" panose="020B0502040204020203" pitchFamily="34" charset="0"/>
              </a:rPr>
              <a:t>International Economy</a:t>
            </a:r>
            <a:endParaRPr lang="ja-JP" altLang="en-US" sz="1600">
              <a:solidFill>
                <a:prstClr val="white"/>
              </a:solidFill>
              <a:latin typeface="Segoe UI Semibold" panose="020B0702040204020203" pitchFamily="34" charset="0"/>
              <a:cs typeface="Segoe UI" panose="020B0502040204020203" pitchFamily="34" charset="0"/>
            </a:endParaRPr>
          </a:p>
        </p:txBody>
      </p:sp>
      <p:sp>
        <p:nvSpPr>
          <p:cNvPr id="32" name="スライド番号プレースホルダー 4"/>
          <p:cNvSpPr>
            <a:spLocks noGrp="1"/>
          </p:cNvSpPr>
          <p:nvPr>
            <p:ph type="sldNum" sz="quarter" idx="12"/>
          </p:nvPr>
        </p:nvSpPr>
        <p:spPr>
          <a:xfrm>
            <a:off x="6732240" y="6342041"/>
            <a:ext cx="2133600" cy="365125"/>
          </a:xfrm>
        </p:spPr>
        <p:txBody>
          <a:bodyPr/>
          <a:lstStyle/>
          <a:p>
            <a:fld id="{C0E8C4C8-0290-4948-9752-B55B2C1357E3}" type="slidenum">
              <a:rPr lang="ja-JP" altLang="en-US" smtClean="0">
                <a:solidFill>
                  <a:prstClr val="black">
                    <a:tint val="75000"/>
                  </a:prstClr>
                </a:solidFill>
              </a:rPr>
              <a:pPr/>
              <a:t>52</a:t>
            </a:fld>
            <a:endParaRPr lang="ja-JP" altLang="en-US">
              <a:solidFill>
                <a:prstClr val="black">
                  <a:tint val="75000"/>
                </a:prstClr>
              </a:solidFill>
            </a:endParaRPr>
          </a:p>
        </p:txBody>
      </p:sp>
    </p:spTree>
    <p:extLst>
      <p:ext uri="{BB962C8B-B14F-4D97-AF65-F5344CB8AC3E}">
        <p14:creationId xmlns:p14="http://schemas.microsoft.com/office/powerpoint/2010/main" val="2122145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520" y="1711531"/>
            <a:ext cx="9154337" cy="4348310"/>
          </a:xfrm>
          <a:prstGeom prst="rect">
            <a:avLst/>
          </a:prstGeom>
          <a:noFill/>
          <a:ln>
            <a:noFill/>
          </a:ln>
          <a:effectLst/>
        </p:spPr>
      </p:pic>
      <p:sp>
        <p:nvSpPr>
          <p:cNvPr id="16" name="タイトル 15"/>
          <p:cNvSpPr txBox="1">
            <a:spLocks noGrp="1"/>
          </p:cNvSpPr>
          <p:nvPr>
            <p:ph type="title"/>
          </p:nvPr>
        </p:nvSpPr>
        <p:spPr>
          <a:xfrm>
            <a:off x="457200" y="461418"/>
            <a:ext cx="8229600" cy="769441"/>
          </a:xfrm>
          <a:prstGeom prst="rect">
            <a:avLst/>
          </a:prstGeom>
          <a:noFill/>
        </p:spPr>
        <p:txBody>
          <a:bodyPr wrap="square" rtlCol="0">
            <a:spAutoFit/>
          </a:bodyPr>
          <a:lstStyle/>
          <a:p>
            <a:pPr algn="l"/>
            <a:r>
              <a:rPr lang="en-US" altLang="ja-JP" dirty="0">
                <a:solidFill>
                  <a:schemeClr val="bg1"/>
                </a:solidFill>
                <a:latin typeface="Segoe UI" panose="020B0502040204020203" pitchFamily="34" charset="0"/>
                <a:ea typeface="Segoe UI" panose="020B0502040204020203" pitchFamily="34" charset="0"/>
                <a:cs typeface="Segoe UI" panose="020B0502040204020203" pitchFamily="34" charset="0"/>
              </a:rPr>
              <a:t>Global Learning Environment</a:t>
            </a:r>
          </a:p>
        </p:txBody>
      </p:sp>
      <p:graphicFrame>
        <p:nvGraphicFramePr>
          <p:cNvPr id="17" name="グラフ 16"/>
          <p:cNvGraphicFramePr/>
          <p:nvPr>
            <p:extLst/>
          </p:nvPr>
        </p:nvGraphicFramePr>
        <p:xfrm>
          <a:off x="-909240" y="1711531"/>
          <a:ext cx="6288361" cy="419224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グループ化 17"/>
          <p:cNvGrpSpPr/>
          <p:nvPr/>
        </p:nvGrpSpPr>
        <p:grpSpPr>
          <a:xfrm>
            <a:off x="1249404" y="2832949"/>
            <a:ext cx="1993107" cy="1993107"/>
            <a:chOff x="3028488" y="1484784"/>
            <a:chExt cx="2880320" cy="2880320"/>
          </a:xfrm>
        </p:grpSpPr>
        <p:sp>
          <p:nvSpPr>
            <p:cNvPr id="8" name="円/楕円 7"/>
            <p:cNvSpPr/>
            <p:nvPr/>
          </p:nvSpPr>
          <p:spPr>
            <a:xfrm>
              <a:off x="3028488" y="1484784"/>
              <a:ext cx="2880320" cy="2880320"/>
            </a:xfrm>
            <a:prstGeom prst="ellipse">
              <a:avLst/>
            </a:prstGeom>
            <a:solidFill>
              <a:srgbClr val="99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9" name="テキスト ボックス 8"/>
            <p:cNvSpPr txBox="1"/>
            <p:nvPr/>
          </p:nvSpPr>
          <p:spPr>
            <a:xfrm>
              <a:off x="3653455" y="1851624"/>
              <a:ext cx="1872209" cy="1601210"/>
            </a:xfrm>
            <a:prstGeom prst="rect">
              <a:avLst/>
            </a:prstGeom>
            <a:noFill/>
          </p:spPr>
          <p:txBody>
            <a:bodyPr wrap="square" rtlCol="0">
              <a:spAutoFit/>
            </a:bodyPr>
            <a:lstStyle/>
            <a:p>
              <a:r>
                <a:rPr lang="en-US" altLang="ja-JP" sz="6600" b="1" dirty="0">
                  <a:solidFill>
                    <a:prstClr val="white"/>
                  </a:solidFill>
                  <a:latin typeface="Segoe UI Semibold" panose="020B0702040204020203" pitchFamily="34" charset="0"/>
                </a:rPr>
                <a:t>25</a:t>
              </a:r>
              <a:endParaRPr lang="ja-JP" altLang="en-US" sz="6600" b="1">
                <a:solidFill>
                  <a:prstClr val="white"/>
                </a:solidFill>
                <a:latin typeface="Segoe UI Semibold" panose="020B0702040204020203" pitchFamily="34" charset="0"/>
              </a:endParaRPr>
            </a:p>
          </p:txBody>
        </p:sp>
        <p:sp>
          <p:nvSpPr>
            <p:cNvPr id="10" name="テキスト ボックス 9"/>
            <p:cNvSpPr txBox="1"/>
            <p:nvPr/>
          </p:nvSpPr>
          <p:spPr>
            <a:xfrm>
              <a:off x="3440284" y="3269888"/>
              <a:ext cx="2314943" cy="578215"/>
            </a:xfrm>
            <a:prstGeom prst="rect">
              <a:avLst/>
            </a:prstGeom>
            <a:noFill/>
          </p:spPr>
          <p:txBody>
            <a:bodyPr wrap="square" rtlCol="0">
              <a:spAutoFit/>
            </a:bodyPr>
            <a:lstStyle/>
            <a:p>
              <a:r>
                <a:rPr lang="en-US" altLang="ja-JP" sz="2000" b="1" dirty="0">
                  <a:solidFill>
                    <a:prstClr val="white"/>
                  </a:solidFill>
                  <a:latin typeface="Segoe UI Semibold" panose="020B0702040204020203" pitchFamily="34" charset="0"/>
                </a:rPr>
                <a:t>nationalities</a:t>
              </a:r>
            </a:p>
          </p:txBody>
        </p:sp>
      </p:grpSp>
      <p:sp>
        <p:nvSpPr>
          <p:cNvPr id="22" name="テキスト ボックス 21"/>
          <p:cNvSpPr txBox="1"/>
          <p:nvPr/>
        </p:nvSpPr>
        <p:spPr>
          <a:xfrm>
            <a:off x="7020272" y="6008604"/>
            <a:ext cx="1800200" cy="338554"/>
          </a:xfrm>
          <a:prstGeom prst="rect">
            <a:avLst/>
          </a:prstGeom>
          <a:noFill/>
        </p:spPr>
        <p:txBody>
          <a:bodyPr wrap="square" rtlCol="0">
            <a:spAutoFit/>
          </a:bodyPr>
          <a:lstStyle/>
          <a:p>
            <a:r>
              <a:rPr lang="en-US" altLang="ja-JP" sz="1600" dirty="0">
                <a:solidFill>
                  <a:prstClr val="black"/>
                </a:solidFill>
              </a:rPr>
              <a:t>(as of May 2018)</a:t>
            </a:r>
            <a:endParaRPr lang="ja-JP" altLang="en-US" sz="1600">
              <a:solidFill>
                <a:prstClr val="black"/>
              </a:solidFill>
            </a:endParaRPr>
          </a:p>
        </p:txBody>
      </p:sp>
      <p:sp>
        <p:nvSpPr>
          <p:cNvPr id="2" name="テキスト ボックス 1"/>
          <p:cNvSpPr txBox="1"/>
          <p:nvPr/>
        </p:nvSpPr>
        <p:spPr>
          <a:xfrm>
            <a:off x="323528" y="1340768"/>
            <a:ext cx="4608512" cy="584775"/>
          </a:xfrm>
          <a:prstGeom prst="rect">
            <a:avLst/>
          </a:prstGeom>
          <a:noFill/>
        </p:spPr>
        <p:txBody>
          <a:bodyPr wrap="square" rtlCol="0">
            <a:spAutoFit/>
          </a:bodyPr>
          <a:lstStyle/>
          <a:p>
            <a:r>
              <a:rPr lang="en-US" altLang="ja-JP" sz="3200" b="1" dirty="0">
                <a:solidFill>
                  <a:prstClr val="black"/>
                </a:solidFill>
                <a:latin typeface="Segoe UI" panose="020B0502040204020203" pitchFamily="34" charset="0"/>
                <a:ea typeface="Segoe UI" panose="020B0502040204020203" pitchFamily="34" charset="0"/>
                <a:cs typeface="Segoe UI" panose="020B0502040204020203" pitchFamily="34" charset="0"/>
              </a:rPr>
              <a:t>Student Body</a:t>
            </a:r>
            <a:endParaRPr lang="ja-JP" altLang="en-US" sz="3200" b="1" dirty="0">
              <a:solidFill>
                <a:prstClr val="black"/>
              </a:solidFill>
              <a:latin typeface="Segoe UI" panose="020B0502040204020203" pitchFamily="34" charset="0"/>
              <a:cs typeface="Segoe UI" panose="020B0502040204020203" pitchFamily="34" charset="0"/>
            </a:endParaRPr>
          </a:p>
        </p:txBody>
      </p:sp>
      <p:sp>
        <p:nvSpPr>
          <p:cNvPr id="13" name="スライド番号プレースホルダー 4"/>
          <p:cNvSpPr>
            <a:spLocks noGrp="1"/>
          </p:cNvSpPr>
          <p:nvPr>
            <p:ph type="sldNum" sz="quarter" idx="12"/>
          </p:nvPr>
        </p:nvSpPr>
        <p:spPr>
          <a:xfrm>
            <a:off x="6553200" y="6356350"/>
            <a:ext cx="2133600" cy="365125"/>
          </a:xfrm>
        </p:spPr>
        <p:txBody>
          <a:bodyPr/>
          <a:lstStyle/>
          <a:p>
            <a:fld id="{C0E8C4C8-0290-4948-9752-B55B2C1357E3}" type="slidenum">
              <a:rPr lang="ja-JP" altLang="en-US" smtClean="0">
                <a:solidFill>
                  <a:prstClr val="black">
                    <a:tint val="75000"/>
                  </a:prstClr>
                </a:solidFill>
              </a:rPr>
              <a:pPr/>
              <a:t>53</a:t>
            </a:fld>
            <a:endParaRPr lang="ja-JP" altLang="en-US">
              <a:solidFill>
                <a:prstClr val="black">
                  <a:tint val="75000"/>
                </a:prstClr>
              </a:solidFill>
            </a:endParaRPr>
          </a:p>
        </p:txBody>
      </p:sp>
      <p:graphicFrame>
        <p:nvGraphicFramePr>
          <p:cNvPr id="5" name="オブジェクト 4"/>
          <p:cNvGraphicFramePr>
            <a:graphicFrameLocks noChangeAspect="1"/>
          </p:cNvGraphicFramePr>
          <p:nvPr>
            <p:extLst/>
          </p:nvPr>
        </p:nvGraphicFramePr>
        <p:xfrm>
          <a:off x="4071938" y="2019300"/>
          <a:ext cx="4498975" cy="3733800"/>
        </p:xfrm>
        <a:graphic>
          <a:graphicData uri="http://schemas.openxmlformats.org/presentationml/2006/ole">
            <mc:AlternateContent xmlns:mc="http://schemas.openxmlformats.org/markup-compatibility/2006">
              <mc:Choice xmlns:v="urn:schemas-microsoft-com:vml" Requires="v">
                <p:oleObj spid="_x0000_s48158" name="Worksheet" r:id="rId5" imgW="3657600" imgH="3035300" progId="Excel.Sheet.12">
                  <p:embed/>
                </p:oleObj>
              </mc:Choice>
              <mc:Fallback>
                <p:oleObj name="Worksheet" r:id="rId5" imgW="3657600" imgH="3035300" progId="Excel.Sheet.12">
                  <p:embed/>
                  <p:pic>
                    <p:nvPicPr>
                      <p:cNvPr id="0" name=""/>
                      <p:cNvPicPr/>
                      <p:nvPr/>
                    </p:nvPicPr>
                    <p:blipFill>
                      <a:blip r:embed="rId6"/>
                      <a:stretch>
                        <a:fillRect/>
                      </a:stretch>
                    </p:blipFill>
                    <p:spPr>
                      <a:xfrm>
                        <a:off x="4071938" y="2019300"/>
                        <a:ext cx="4498975" cy="3733800"/>
                      </a:xfrm>
                      <a:prstGeom prst="rect">
                        <a:avLst/>
                      </a:prstGeom>
                    </p:spPr>
                  </p:pic>
                </p:oleObj>
              </mc:Fallback>
            </mc:AlternateContent>
          </a:graphicData>
        </a:graphic>
      </p:graphicFrame>
    </p:spTree>
    <p:extLst>
      <p:ext uri="{BB962C8B-B14F-4D97-AF65-F5344CB8AC3E}">
        <p14:creationId xmlns:p14="http://schemas.microsoft.com/office/powerpoint/2010/main" val="1093415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3528" y="1340768"/>
            <a:ext cx="4608512" cy="584775"/>
          </a:xfrm>
          <a:prstGeom prst="rect">
            <a:avLst/>
          </a:prstGeom>
          <a:noFill/>
        </p:spPr>
        <p:txBody>
          <a:bodyPr wrap="square" rtlCol="0">
            <a:spAutoFit/>
          </a:bodyPr>
          <a:lstStyle/>
          <a:p>
            <a:r>
              <a:rPr lang="en-US" altLang="ja-JP" sz="3200" b="1" dirty="0">
                <a:solidFill>
                  <a:prstClr val="black"/>
                </a:solidFill>
                <a:latin typeface="Segoe UI" panose="020B0502040204020203" pitchFamily="34" charset="0"/>
                <a:ea typeface="Segoe UI" panose="020B0502040204020203" pitchFamily="34" charset="0"/>
                <a:cs typeface="Segoe UI" panose="020B0502040204020203" pitchFamily="34" charset="0"/>
              </a:rPr>
              <a:t>Faculty</a:t>
            </a:r>
            <a:endParaRPr lang="ja-JP" altLang="en-US" sz="3200" b="1" dirty="0">
              <a:solidFill>
                <a:prstClr val="black"/>
              </a:solidFill>
              <a:latin typeface="Segoe UI" panose="020B0502040204020203" pitchFamily="34" charset="0"/>
              <a:cs typeface="Segoe UI" panose="020B0502040204020203" pitchFamily="34" charset="0"/>
            </a:endParaRPr>
          </a:p>
        </p:txBody>
      </p:sp>
      <p:pic>
        <p:nvPicPr>
          <p:cNvPr id="5"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8185" y="5650293"/>
            <a:ext cx="540000" cy="540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1348185" y="3062101"/>
            <a:ext cx="5402362" cy="1107595"/>
            <a:chOff x="821870" y="3025707"/>
            <a:chExt cx="5402362" cy="1107595"/>
          </a:xfrm>
        </p:grpSpPr>
        <p:pic>
          <p:nvPicPr>
            <p:cNvPr id="7"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03324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666" y="3025707"/>
              <a:ext cx="540000" cy="540000"/>
            </a:xfrm>
            <a:prstGeom prst="rect">
              <a:avLst/>
            </a:prstGeom>
            <a:solidFill>
              <a:srgbClr val="FFFFFF"/>
            </a:solidFill>
            <a:extLst/>
          </p:spPr>
        </p:pic>
        <p:pic>
          <p:nvPicPr>
            <p:cNvPr id="9"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1870" y="303324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2666" y="303324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2666" y="303324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2666" y="303324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2666" y="302768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67" y="303126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867" y="303324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3031" y="302950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70" y="357303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870" y="357500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3071" y="357859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3071" y="358056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2235" y="357682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3867" y="358576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3867" y="358774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5068" y="359132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5068" y="359330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4232" y="3589561"/>
              <a:ext cx="540000" cy="5400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テキスト ボックス 26"/>
          <p:cNvSpPr txBox="1"/>
          <p:nvPr/>
        </p:nvSpPr>
        <p:spPr>
          <a:xfrm>
            <a:off x="467544" y="1925543"/>
            <a:ext cx="8352928" cy="461665"/>
          </a:xfrm>
          <a:prstGeom prst="rect">
            <a:avLst/>
          </a:prstGeom>
          <a:noFill/>
        </p:spPr>
        <p:txBody>
          <a:bodyPr wrap="square" rtlCol="0">
            <a:spAutoFit/>
          </a:bodyPr>
          <a:lstStyle/>
          <a:p>
            <a:pPr marL="457200" indent="-457200">
              <a:buFont typeface="Arial" panose="020B0604020202020204" pitchFamily="34" charset="0"/>
              <a:buChar char="•"/>
            </a:pPr>
            <a:r>
              <a:rPr lang="en-US" altLang="ja-JP" sz="2400" dirty="0">
                <a:solidFill>
                  <a:prstClr val="black"/>
                </a:solidFill>
                <a:latin typeface="Segoe UI" panose="020B0502040204020203" pitchFamily="34" charset="0"/>
                <a:ea typeface="Segoe UI" panose="020B0502040204020203" pitchFamily="34" charset="0"/>
                <a:cs typeface="Segoe UI" panose="020B0502040204020203" pitchFamily="34" charset="0"/>
              </a:rPr>
              <a:t>55 (of 327) faculty members at SPSE teach in English</a:t>
            </a:r>
          </a:p>
        </p:txBody>
      </p:sp>
      <p:sp>
        <p:nvSpPr>
          <p:cNvPr id="28" name="テキスト ボックス 27"/>
          <p:cNvSpPr txBox="1"/>
          <p:nvPr/>
        </p:nvSpPr>
        <p:spPr>
          <a:xfrm>
            <a:off x="476723" y="2508782"/>
            <a:ext cx="8352928" cy="461665"/>
          </a:xfrm>
          <a:prstGeom prst="rect">
            <a:avLst/>
          </a:prstGeom>
          <a:noFill/>
        </p:spPr>
        <p:txBody>
          <a:bodyPr wrap="square" rtlCol="0">
            <a:spAutoFit/>
          </a:bodyPr>
          <a:lstStyle/>
          <a:p>
            <a:pPr lvl="1">
              <a:spcAft>
                <a:spcPts val="4200"/>
              </a:spcAft>
            </a:pPr>
            <a:r>
              <a:rPr lang="en-US" altLang="ja-JP" sz="2400" dirty="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ja-JP" altLang="en-US" sz="2400" dirty="0">
                <a:solidFill>
                  <a:prstClr val="black"/>
                </a:solidFill>
                <a:latin typeface="Segoe UI" panose="020B0502040204020203" pitchFamily="34" charset="0"/>
                <a:cs typeface="Segoe UI" panose="020B0502040204020203" pitchFamily="34" charset="0"/>
              </a:rPr>
              <a:t>　</a:t>
            </a:r>
            <a:r>
              <a:rPr lang="en-US" altLang="ja-JP" sz="2400" dirty="0">
                <a:solidFill>
                  <a:prstClr val="black"/>
                </a:solidFill>
                <a:latin typeface="Segoe UI" panose="020B0502040204020203" pitchFamily="34" charset="0"/>
                <a:ea typeface="Segoe UI" panose="020B0502040204020203" pitchFamily="34" charset="0"/>
                <a:cs typeface="Segoe UI" panose="020B0502040204020203" pitchFamily="34" charset="0"/>
              </a:rPr>
              <a:t>35% foreign nationals</a:t>
            </a:r>
            <a:r>
              <a:rPr lang="ja-JP" altLang="en-US" sz="2400" dirty="0">
                <a:solidFill>
                  <a:prstClr val="black"/>
                </a:solidFill>
                <a:latin typeface="Segoe UI" panose="020B0502040204020203" pitchFamily="34" charset="0"/>
                <a:cs typeface="Segoe UI" panose="020B0502040204020203" pitchFamily="34" charset="0"/>
              </a:rPr>
              <a:t>　</a:t>
            </a:r>
            <a:endParaRPr lang="en-US" altLang="ja-JP" sz="24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pic>
        <p:nvPicPr>
          <p:cNvPr id="29"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9613" y="510454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3899" y="510454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4695" y="510454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4695" y="510454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4695" y="510454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5100" y="565186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4264" y="564812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896" y="565706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5896" y="565904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097" y="566262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7097" y="566460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0000486717\Downloads\学生帽のアイコン素材(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6261" y="5660859"/>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467544" y="4473828"/>
            <a:ext cx="8352928" cy="461665"/>
          </a:xfrm>
          <a:prstGeom prst="rect">
            <a:avLst/>
          </a:prstGeom>
          <a:noFill/>
        </p:spPr>
        <p:txBody>
          <a:bodyPr wrap="square" rtlCol="0">
            <a:spAutoFit/>
          </a:bodyPr>
          <a:lstStyle/>
          <a:p>
            <a:pPr lvl="1">
              <a:spcAft>
                <a:spcPts val="4200"/>
              </a:spcAft>
            </a:pPr>
            <a:r>
              <a:rPr lang="en-US" altLang="ja-JP" sz="2400" dirty="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ja-JP" altLang="en-US" sz="2400" dirty="0">
                <a:solidFill>
                  <a:prstClr val="black"/>
                </a:solidFill>
                <a:latin typeface="Segoe UI" panose="020B0502040204020203" pitchFamily="34" charset="0"/>
                <a:cs typeface="Segoe UI" panose="020B0502040204020203" pitchFamily="34" charset="0"/>
              </a:rPr>
              <a:t>　</a:t>
            </a:r>
            <a:r>
              <a:rPr lang="en-US" altLang="ja-JP" sz="2400" dirty="0">
                <a:solidFill>
                  <a:prstClr val="black"/>
                </a:solidFill>
                <a:latin typeface="Segoe UI" panose="020B0502040204020203" pitchFamily="34" charset="0"/>
                <a:ea typeface="Segoe UI" panose="020B0502040204020203" pitchFamily="34" charset="0"/>
                <a:cs typeface="Segoe UI" panose="020B0502040204020203" pitchFamily="34" charset="0"/>
              </a:rPr>
              <a:t>64% foreign-university-degree holders</a:t>
            </a:r>
          </a:p>
        </p:txBody>
      </p:sp>
      <p:pic>
        <p:nvPicPr>
          <p:cNvPr id="42"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3899" y="510256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8185" y="510256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8981" y="510256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8981" y="510256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8981" y="510256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6955" y="564814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0000486717\Downloads\学生帽のアイコン素材(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13" y="565887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49" name="タイトル 1"/>
          <p:cNvSpPr txBox="1">
            <a:spLocks/>
          </p:cNvSpPr>
          <p:nvPr/>
        </p:nvSpPr>
        <p:spPr>
          <a:xfrm>
            <a:off x="422311" y="23974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a:solidFill>
                  <a:prstClr val="white"/>
                </a:solidFill>
                <a:latin typeface="Segoe UI" panose="020B0502040204020203" pitchFamily="34" charset="0"/>
                <a:ea typeface="Segoe UI" panose="020B0502040204020203" pitchFamily="34" charset="0"/>
                <a:cs typeface="Segoe UI" panose="020B0502040204020203" pitchFamily="34" charset="0"/>
              </a:rPr>
              <a:t>Global Learning Environment</a:t>
            </a:r>
            <a:endParaRPr lang="ja-JP" altLang="en-US" dirty="0">
              <a:solidFill>
                <a:prstClr val="black"/>
              </a:solidFill>
            </a:endParaRPr>
          </a:p>
        </p:txBody>
      </p:sp>
    </p:spTree>
    <p:extLst>
      <p:ext uri="{BB962C8B-B14F-4D97-AF65-F5344CB8AC3E}">
        <p14:creationId xmlns:p14="http://schemas.microsoft.com/office/powerpoint/2010/main" val="2756413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lgn="l"/>
            <a:r>
              <a:rPr lang="en-US" altLang="ja-JP" dirty="0">
                <a:solidFill>
                  <a:schemeClr val="bg1"/>
                </a:solidFill>
                <a:latin typeface="Segoe UI" panose="020B0502040204020203" pitchFamily="34" charset="0"/>
                <a:ea typeface="Segoe UI" panose="020B0502040204020203" pitchFamily="34" charset="0"/>
                <a:cs typeface="Segoe UI" panose="020B0502040204020203" pitchFamily="34" charset="0"/>
              </a:rPr>
              <a:t>SPSE’s Own Study-abroad Programs</a:t>
            </a:r>
            <a:endParaRPr kumimoji="1" lang="ja-JP" altLang="en-US">
              <a:solidFill>
                <a:schemeClr val="bg1"/>
              </a:solidFill>
            </a:endParaRPr>
          </a:p>
        </p:txBody>
      </p:sp>
      <p:sp>
        <p:nvSpPr>
          <p:cNvPr id="3" name="コンテンツ プレースホルダー 1"/>
          <p:cNvSpPr txBox="1">
            <a:spLocks/>
          </p:cNvSpPr>
          <p:nvPr/>
        </p:nvSpPr>
        <p:spPr>
          <a:xfrm>
            <a:off x="-77119" y="1429699"/>
            <a:ext cx="8229600" cy="139675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57200" lvl="1" indent="0">
              <a:spcAft>
                <a:spcPts val="1200"/>
              </a:spcAft>
              <a:buFont typeface="Arial" panose="020B0604020202020204" pitchFamily="34" charset="0"/>
              <a:buNone/>
            </a:pPr>
            <a:r>
              <a:rPr lang="en-US" altLang="ja-JP"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Strong ties with top universities around the world in the fields of Political Science and Economics</a:t>
            </a:r>
          </a:p>
          <a:p>
            <a:pPr marL="0" indent="0">
              <a:spcAft>
                <a:spcPts val="1200"/>
              </a:spcAft>
              <a:buFont typeface="Arial" panose="020B0604020202020204" pitchFamily="34" charset="0"/>
              <a:buNone/>
            </a:pPr>
            <a:endParaRPr lang="en-US" altLang="ja-JP" sz="24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spcAft>
                <a:spcPts val="1200"/>
              </a:spcAft>
            </a:pPr>
            <a:endParaRPr lang="en-US" altLang="ja-JP" sz="24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0" indent="0">
              <a:spcAft>
                <a:spcPts val="1200"/>
              </a:spcAft>
              <a:buFont typeface="Arial" panose="020B0604020202020204" pitchFamily="34" charset="0"/>
              <a:buNone/>
            </a:pPr>
            <a:endParaRPr lang="ja-JP" altLang="en-US" sz="2400">
              <a:solidFill>
                <a:prstClr val="black"/>
              </a:solidFill>
              <a:latin typeface="Segoe UI" panose="020B0502040204020203" pitchFamily="34" charset="0"/>
              <a:cs typeface="Segoe UI" panose="020B0502040204020203" pitchFamily="34" charset="0"/>
            </a:endParaRPr>
          </a:p>
        </p:txBody>
      </p:sp>
      <p:graphicFrame>
        <p:nvGraphicFramePr>
          <p:cNvPr id="4" name="表 3"/>
          <p:cNvGraphicFramePr>
            <a:graphicFrameLocks noGrp="1"/>
          </p:cNvGraphicFramePr>
          <p:nvPr>
            <p:extLst/>
          </p:nvPr>
        </p:nvGraphicFramePr>
        <p:xfrm>
          <a:off x="807665" y="2276872"/>
          <a:ext cx="7344816" cy="4288705"/>
        </p:xfrm>
        <a:graphic>
          <a:graphicData uri="http://schemas.openxmlformats.org/drawingml/2006/table">
            <a:tbl>
              <a:tblPr firstRow="1" bandRow="1">
                <a:tableStyleId>{5C22544A-7EE6-4342-B048-85BDC9FD1C3A}</a:tableStyleId>
              </a:tblPr>
              <a:tblGrid>
                <a:gridCol w="1613097">
                  <a:extLst>
                    <a:ext uri="{9D8B030D-6E8A-4147-A177-3AD203B41FA5}">
                      <a16:colId xmlns="" xmlns:a16="http://schemas.microsoft.com/office/drawing/2014/main" val="20000"/>
                    </a:ext>
                  </a:extLst>
                </a:gridCol>
                <a:gridCol w="5731719">
                  <a:extLst>
                    <a:ext uri="{9D8B030D-6E8A-4147-A177-3AD203B41FA5}">
                      <a16:colId xmlns="" xmlns:a16="http://schemas.microsoft.com/office/drawing/2014/main" val="20001"/>
                    </a:ext>
                  </a:extLst>
                </a:gridCol>
              </a:tblGrid>
              <a:tr h="480210">
                <a:tc>
                  <a:txBody>
                    <a:bodyPr/>
                    <a:lstStyle/>
                    <a:p>
                      <a:r>
                        <a:rPr kumimoji="1" lang="en-US" altLang="ja-JP" sz="1600" dirty="0">
                          <a:latin typeface="Segoe UI" panose="020B0502040204020203" pitchFamily="34" charset="0"/>
                          <a:ea typeface="Segoe UI" panose="020B0502040204020203" pitchFamily="34" charset="0"/>
                          <a:cs typeface="Segoe UI" panose="020B0502040204020203" pitchFamily="34" charset="0"/>
                        </a:rPr>
                        <a:t>Program</a:t>
                      </a:r>
                      <a:endParaRPr kumimoji="1" lang="ja-JP" altLang="en-US" sz="1600">
                        <a:latin typeface="Segoe UI" panose="020B0502040204020203" pitchFamily="34" charset="0"/>
                        <a:cs typeface="Segoe UI" panose="020B0502040204020203" pitchFamily="34" charset="0"/>
                      </a:endParaRPr>
                    </a:p>
                  </a:txBody>
                  <a:tcPr marL="106241" marR="106241" marT="53120" marB="53120">
                    <a:solidFill>
                      <a:srgbClr val="990000"/>
                    </a:solidFill>
                  </a:tcPr>
                </a:tc>
                <a:tc>
                  <a:txBody>
                    <a:bodyPr/>
                    <a:lstStyle/>
                    <a:p>
                      <a:r>
                        <a:rPr kumimoji="1" lang="en-US" altLang="ja-JP" sz="1600" dirty="0">
                          <a:latin typeface="Segoe UI" panose="020B0502040204020203" pitchFamily="34" charset="0"/>
                          <a:ea typeface="Segoe UI" panose="020B0502040204020203" pitchFamily="34" charset="0"/>
                          <a:cs typeface="Segoe UI" panose="020B0502040204020203" pitchFamily="34" charset="0"/>
                        </a:rPr>
                        <a:t>Partner University</a:t>
                      </a:r>
                      <a:endParaRPr kumimoji="1" lang="ja-JP" altLang="en-US" sz="1600">
                        <a:latin typeface="Segoe UI" panose="020B0502040204020203" pitchFamily="34" charset="0"/>
                        <a:cs typeface="Segoe UI" panose="020B0502040204020203" pitchFamily="34" charset="0"/>
                      </a:endParaRPr>
                    </a:p>
                  </a:txBody>
                  <a:tcPr marL="106241" marR="106241" marT="53120" marB="53120">
                    <a:solidFill>
                      <a:srgbClr val="990000"/>
                    </a:solidFill>
                  </a:tcPr>
                </a:tc>
                <a:extLst>
                  <a:ext uri="{0D108BD9-81ED-4DB2-BD59-A6C34878D82A}">
                    <a16:rowId xmlns="" xmlns:a16="http://schemas.microsoft.com/office/drawing/2014/main" val="10000"/>
                  </a:ext>
                </a:extLst>
              </a:tr>
              <a:tr h="947264">
                <a:tc>
                  <a:txBody>
                    <a:bodyPr/>
                    <a:lstStyle/>
                    <a:p>
                      <a:r>
                        <a:rPr kumimoji="1" lang="en-US" altLang="ja-JP" sz="1600" dirty="0">
                          <a:latin typeface="Segoe UI" panose="020B0502040204020203" pitchFamily="34" charset="0"/>
                          <a:ea typeface="Segoe UI" panose="020B0502040204020203" pitchFamily="34" charset="0"/>
                          <a:cs typeface="Segoe UI" panose="020B0502040204020203" pitchFamily="34" charset="0"/>
                        </a:rPr>
                        <a:t>Double-Degree</a:t>
                      </a:r>
                      <a:endParaRPr kumimoji="1" lang="ja-JP" altLang="en-US" sz="1600">
                        <a:latin typeface="Segoe UI" panose="020B0502040204020203" pitchFamily="34" charset="0"/>
                        <a:cs typeface="Segoe UI" panose="020B0502040204020203" pitchFamily="34" charset="0"/>
                      </a:endParaRPr>
                    </a:p>
                  </a:txBody>
                  <a:tcPr marL="106241" marR="106241" marT="53120" marB="53120">
                    <a:solidFill>
                      <a:schemeClr val="accent6">
                        <a:lumMod val="60000"/>
                        <a:lumOff val="40000"/>
                      </a:schemeClr>
                    </a:solidFill>
                  </a:tcPr>
                </a:tc>
                <a:tc>
                  <a:txBody>
                    <a:bodyPr/>
                    <a:lstStyle/>
                    <a:p>
                      <a:pPr marL="285750" indent="-285750">
                        <a:buFont typeface="Arial" panose="020B0604020202020204" pitchFamily="34" charset="0"/>
                        <a:buChar char="•"/>
                      </a:pPr>
                      <a:r>
                        <a:rPr lang="en-US" altLang="ja-JP" sz="1800" dirty="0">
                          <a:latin typeface="Segoe UI" panose="020B0502040204020203" pitchFamily="34" charset="0"/>
                          <a:ea typeface="Segoe UI" panose="020B0502040204020203" pitchFamily="34" charset="0"/>
                          <a:cs typeface="Segoe UI" panose="020B0502040204020203" pitchFamily="34" charset="0"/>
                        </a:rPr>
                        <a:t>National Taiwan University </a:t>
                      </a:r>
                    </a:p>
                    <a:p>
                      <a:pPr marL="285750" indent="-285750">
                        <a:buFont typeface="Arial" panose="020B0604020202020204" pitchFamily="34" charset="0"/>
                        <a:buChar char="•"/>
                      </a:pPr>
                      <a:r>
                        <a:rPr lang="en-US" altLang="ja-JP" sz="1800" dirty="0">
                          <a:latin typeface="Segoe UI" panose="020B0502040204020203" pitchFamily="34" charset="0"/>
                          <a:ea typeface="Segoe UI" panose="020B0502040204020203" pitchFamily="34" charset="0"/>
                          <a:cs typeface="Segoe UI" panose="020B0502040204020203" pitchFamily="34" charset="0"/>
                        </a:rPr>
                        <a:t>Hong Kong University of Science and Technology </a:t>
                      </a:r>
                    </a:p>
                    <a:p>
                      <a:pPr marL="0" indent="0">
                        <a:buFont typeface="Arial" panose="020B0604020202020204" pitchFamily="34" charset="0"/>
                        <a:buNone/>
                      </a:pPr>
                      <a:r>
                        <a:rPr lang="ja-JP" altLang="en-US" sz="1800">
                          <a:latin typeface="Segoe UI" panose="020B0502040204020203" pitchFamily="34" charset="0"/>
                          <a:ea typeface="Segoe UI" panose="020B0502040204020203" pitchFamily="34" charset="0"/>
                          <a:cs typeface="Segoe UI" panose="020B0502040204020203" pitchFamily="34" charset="0"/>
                        </a:rPr>
                        <a:t>　</a:t>
                      </a:r>
                      <a:r>
                        <a:rPr lang="ja-JP" altLang="en-US" sz="1800" baseline="0">
                          <a:latin typeface="Segoe UI" panose="020B0502040204020203" pitchFamily="34" charset="0"/>
                          <a:ea typeface="Segoe UI" panose="020B0502040204020203" pitchFamily="34" charset="0"/>
                          <a:cs typeface="Segoe UI" panose="020B0502040204020203" pitchFamily="34" charset="0"/>
                        </a:rPr>
                        <a:t>  </a:t>
                      </a:r>
                      <a:r>
                        <a:rPr lang="en-US" altLang="ja-JP" sz="1800" dirty="0">
                          <a:latin typeface="Segoe UI" panose="020B0502040204020203" pitchFamily="34" charset="0"/>
                          <a:ea typeface="Segoe UI" panose="020B0502040204020203" pitchFamily="34" charset="0"/>
                          <a:cs typeface="Segoe UI" panose="020B0502040204020203" pitchFamily="34" charset="0"/>
                        </a:rPr>
                        <a:t>(MA degree)</a:t>
                      </a:r>
                    </a:p>
                    <a:p>
                      <a:pPr marL="0" indent="0">
                        <a:buFont typeface="Arial" panose="020B0604020202020204" pitchFamily="34" charset="0"/>
                        <a:buNone/>
                      </a:pPr>
                      <a:endParaRPr kumimoji="1" lang="ja-JP" altLang="en-US" sz="1800">
                        <a:latin typeface="Segoe UI" panose="020B0502040204020203" pitchFamily="34" charset="0"/>
                        <a:cs typeface="Segoe UI" panose="020B0502040204020203" pitchFamily="34" charset="0"/>
                      </a:endParaRPr>
                    </a:p>
                  </a:txBody>
                  <a:tcPr marL="106241" marR="106241" marT="53120" marB="53120">
                    <a:solidFill>
                      <a:schemeClr val="accent6">
                        <a:lumMod val="60000"/>
                        <a:lumOff val="40000"/>
                      </a:schemeClr>
                    </a:solidFill>
                  </a:tcPr>
                </a:tc>
                <a:extLst>
                  <a:ext uri="{0D108BD9-81ED-4DB2-BD59-A6C34878D82A}">
                    <a16:rowId xmlns="" xmlns:a16="http://schemas.microsoft.com/office/drawing/2014/main" val="10001"/>
                  </a:ext>
                </a:extLst>
              </a:tr>
              <a:tr h="2604975">
                <a:tc>
                  <a:txBody>
                    <a:bodyPr/>
                    <a:lstStyle/>
                    <a:p>
                      <a:r>
                        <a:rPr kumimoji="1" lang="en-US" altLang="ja-JP" sz="1600" dirty="0">
                          <a:latin typeface="Segoe UI" panose="020B0502040204020203" pitchFamily="34" charset="0"/>
                          <a:ea typeface="Segoe UI" panose="020B0502040204020203" pitchFamily="34" charset="0"/>
                          <a:cs typeface="Segoe UI" panose="020B0502040204020203" pitchFamily="34" charset="0"/>
                        </a:rPr>
                        <a:t>Exchange</a:t>
                      </a:r>
                      <a:endParaRPr kumimoji="1" lang="ja-JP" altLang="en-US" sz="1600">
                        <a:latin typeface="Segoe UI" panose="020B0502040204020203" pitchFamily="34" charset="0"/>
                        <a:cs typeface="Segoe UI" panose="020B0502040204020203" pitchFamily="34" charset="0"/>
                      </a:endParaRPr>
                    </a:p>
                  </a:txBody>
                  <a:tcPr marL="106241" marR="106241" marT="53120" marB="53120">
                    <a:solidFill>
                      <a:schemeClr val="accent6">
                        <a:lumMod val="40000"/>
                        <a:lumOff val="60000"/>
                      </a:schemeClr>
                    </a:solidFill>
                  </a:tcPr>
                </a:tc>
                <a:tc>
                  <a:txBody>
                    <a:bodyPr/>
                    <a:lstStyle/>
                    <a:p>
                      <a:pPr marL="285750" indent="-285750">
                        <a:buFont typeface="Arial" panose="020B0604020202020204" pitchFamily="34" charset="0"/>
                        <a:buChar char="•"/>
                      </a:pPr>
                      <a:r>
                        <a:rPr lang="en-US" altLang="ja-JP" sz="1800" dirty="0">
                          <a:latin typeface="Segoe UI" panose="020B0502040204020203" pitchFamily="34" charset="0"/>
                          <a:ea typeface="Segoe UI" panose="020B0502040204020203" pitchFamily="34" charset="0"/>
                          <a:cs typeface="Segoe UI" panose="020B0502040204020203" pitchFamily="34" charset="0"/>
                        </a:rPr>
                        <a:t>National Taiwan University</a:t>
                      </a:r>
                    </a:p>
                    <a:p>
                      <a:pPr marL="285750" indent="-285750">
                        <a:buFont typeface="Arial" panose="020B0604020202020204" pitchFamily="34" charset="0"/>
                        <a:buChar char="•"/>
                      </a:pPr>
                      <a:r>
                        <a:rPr lang="en-US" altLang="ja-JP" sz="1800" dirty="0">
                          <a:latin typeface="Segoe UI" panose="020B0502040204020203" pitchFamily="34" charset="0"/>
                          <a:ea typeface="Segoe UI" panose="020B0502040204020203" pitchFamily="34" charset="0"/>
                          <a:cs typeface="Segoe UI" panose="020B0502040204020203" pitchFamily="34" charset="0"/>
                        </a:rPr>
                        <a:t>City University of Hong Kong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dirty="0">
                          <a:latin typeface="Segoe UI" panose="020B0502040204020203" pitchFamily="34" charset="0"/>
                          <a:ea typeface="Segoe UI" panose="020B0502040204020203" pitchFamily="34" charset="0"/>
                          <a:cs typeface="Segoe UI" panose="020B0502040204020203" pitchFamily="34" charset="0"/>
                        </a:rPr>
                        <a:t>Victoria University of Wellington</a:t>
                      </a:r>
                      <a:endParaRPr lang="en-US" altLang="ja-JP" sz="1800" dirty="0">
                        <a:latin typeface="Segoe UI" panose="020B0502040204020203" pitchFamily="34" charset="0"/>
                        <a:ea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ltLang="ja-JP" sz="1800" dirty="0" err="1">
                          <a:latin typeface="Segoe UI" panose="020B0502040204020203" pitchFamily="34" charset="0"/>
                          <a:ea typeface="Segoe UI" panose="020B0502040204020203" pitchFamily="34" charset="0"/>
                          <a:cs typeface="Segoe UI" panose="020B0502040204020203" pitchFamily="34" charset="0"/>
                        </a:rPr>
                        <a:t>Vrije</a:t>
                      </a:r>
                      <a:r>
                        <a:rPr lang="en-US" altLang="ja-JP" sz="1800">
                          <a:latin typeface="Segoe UI" panose="020B0502040204020203" pitchFamily="34" charset="0"/>
                          <a:ea typeface="Segoe UI" panose="020B0502040204020203" pitchFamily="34" charset="0"/>
                          <a:cs typeface="Segoe UI" panose="020B0502040204020203" pitchFamily="34" charset="0"/>
                        </a:rPr>
                        <a:t> </a:t>
                      </a:r>
                      <a:r>
                        <a:rPr lang="en-US" altLang="ja-JP" sz="1800" err="1">
                          <a:latin typeface="Segoe UI" panose="020B0502040204020203" pitchFamily="34" charset="0"/>
                          <a:ea typeface="Segoe UI" panose="020B0502040204020203" pitchFamily="34" charset="0"/>
                          <a:cs typeface="Segoe UI" panose="020B0502040204020203" pitchFamily="34" charset="0"/>
                        </a:rPr>
                        <a:t>Universiteit</a:t>
                      </a:r>
                      <a:r>
                        <a:rPr lang="en-US" altLang="ja-JP" sz="1800">
                          <a:latin typeface="Segoe UI" panose="020B0502040204020203" pitchFamily="34" charset="0"/>
                          <a:ea typeface="Segoe UI" panose="020B0502040204020203" pitchFamily="34" charset="0"/>
                          <a:cs typeface="Segoe UI" panose="020B0502040204020203" pitchFamily="34" charset="0"/>
                        </a:rPr>
                        <a:t> Amsterdam</a:t>
                      </a:r>
                    </a:p>
                    <a:p>
                      <a:pPr marL="285750" indent="-285750">
                        <a:buFont typeface="Arial" panose="020B0604020202020204" pitchFamily="34" charset="0"/>
                        <a:buChar char="•"/>
                      </a:pPr>
                      <a:r>
                        <a:rPr lang="en-US" altLang="ja-JP" sz="1800">
                          <a:latin typeface="Segoe UI" panose="020B0502040204020203" pitchFamily="34" charset="0"/>
                          <a:ea typeface="Segoe UI" panose="020B0502040204020203" pitchFamily="34" charset="0"/>
                          <a:cs typeface="Segoe UI" panose="020B0502040204020203" pitchFamily="34" charset="0"/>
                        </a:rPr>
                        <a:t>Tilburg University </a:t>
                      </a:r>
                    </a:p>
                    <a:p>
                      <a:pPr marL="285750" indent="-285750">
                        <a:buFont typeface="Arial" panose="020B0604020202020204" pitchFamily="34" charset="0"/>
                        <a:buChar char="•"/>
                      </a:pPr>
                      <a:r>
                        <a:rPr kumimoji="1" lang="en-US" altLang="ja-JP" sz="1800">
                          <a:latin typeface="Segoe UI" panose="020B0502040204020203" pitchFamily="34" charset="0"/>
                          <a:ea typeface="Segoe UI" panose="020B0502040204020203" pitchFamily="34" charset="0"/>
                          <a:cs typeface="Segoe UI" panose="020B0502040204020203" pitchFamily="34" charset="0"/>
                        </a:rPr>
                        <a:t>University of Milan</a:t>
                      </a:r>
                    </a:p>
                    <a:p>
                      <a:pPr marL="285750" indent="-285750">
                        <a:buFont typeface="Arial" panose="020B0604020202020204" pitchFamily="34" charset="0"/>
                        <a:buChar char="•"/>
                      </a:pPr>
                      <a:r>
                        <a:rPr kumimoji="1" lang="en-US" altLang="ja-JP" sz="1800">
                          <a:latin typeface="Segoe UI" panose="020B0502040204020203" pitchFamily="34" charset="0"/>
                          <a:ea typeface="Segoe UI" panose="020B0502040204020203" pitchFamily="34" charset="0"/>
                          <a:cs typeface="Segoe UI" panose="020B0502040204020203" pitchFamily="34" charset="0"/>
                        </a:rPr>
                        <a:t>University of </a:t>
                      </a:r>
                      <a:r>
                        <a:rPr kumimoji="1" lang="en-US" altLang="ja-JP" sz="1800" err="1">
                          <a:latin typeface="Segoe UI" panose="020B0502040204020203" pitchFamily="34" charset="0"/>
                          <a:ea typeface="Segoe UI" panose="020B0502040204020203" pitchFamily="34" charset="0"/>
                          <a:cs typeface="Segoe UI" panose="020B0502040204020203" pitchFamily="34" charset="0"/>
                        </a:rPr>
                        <a:t>Tromso</a:t>
                      </a:r>
                      <a:endParaRPr kumimoji="1" lang="en-US" altLang="ja-JP" sz="1800">
                        <a:latin typeface="Segoe UI" panose="020B0502040204020203" pitchFamily="34" charset="0"/>
                        <a:ea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kumimoji="1" lang="en-US" altLang="ja-JP" sz="1800">
                          <a:latin typeface="Segoe UI" panose="020B0502040204020203" pitchFamily="34" charset="0"/>
                          <a:ea typeface="Segoe UI" panose="020B0502040204020203" pitchFamily="34" charset="0"/>
                          <a:cs typeface="Segoe UI" panose="020B0502040204020203" pitchFamily="34" charset="0"/>
                        </a:rPr>
                        <a:t>IÉSEG School of Management</a:t>
                      </a:r>
                      <a:endParaRPr kumimoji="1" lang="ja-JP" altLang="en-US" sz="1800">
                        <a:latin typeface="Segoe UI" panose="020B0502040204020203" pitchFamily="34" charset="0"/>
                        <a:cs typeface="Segoe UI" panose="020B0502040204020203" pitchFamily="34" charset="0"/>
                      </a:endParaRPr>
                    </a:p>
                  </a:txBody>
                  <a:tcPr marL="106241" marR="106241" marT="53120" marB="53120">
                    <a:solidFill>
                      <a:schemeClr val="accent6">
                        <a:lumMod val="40000"/>
                        <a:lumOff val="60000"/>
                      </a:schemeClr>
                    </a:solidFill>
                  </a:tcPr>
                </a:tc>
                <a:extLst>
                  <a:ext uri="{0D108BD9-81ED-4DB2-BD59-A6C34878D82A}">
                    <a16:rowId xmlns="" xmlns:a16="http://schemas.microsoft.com/office/drawing/2014/main" val="10002"/>
                  </a:ext>
                </a:extLst>
              </a:tr>
            </a:tbl>
          </a:graphicData>
        </a:graphic>
      </p:graphicFrame>
      <p:sp>
        <p:nvSpPr>
          <p:cNvPr id="5" name="スライド番号プレースホルダー 4"/>
          <p:cNvSpPr>
            <a:spLocks noGrp="1"/>
          </p:cNvSpPr>
          <p:nvPr>
            <p:ph type="sldNum" sz="quarter" idx="12"/>
          </p:nvPr>
        </p:nvSpPr>
        <p:spPr>
          <a:xfrm>
            <a:off x="6553200" y="6356350"/>
            <a:ext cx="2133600" cy="365125"/>
          </a:xfrm>
        </p:spPr>
        <p:txBody>
          <a:bodyPr/>
          <a:lstStyle/>
          <a:p>
            <a:fld id="{C0E8C4C8-0290-4948-9752-B55B2C1357E3}" type="slidenum">
              <a:rPr lang="ja-JP" altLang="en-US" smtClean="0">
                <a:solidFill>
                  <a:prstClr val="black">
                    <a:tint val="75000"/>
                  </a:prstClr>
                </a:solidFill>
              </a:rPr>
              <a:pPr/>
              <a:t>55</a:t>
            </a:fld>
            <a:endParaRPr lang="ja-JP" altLang="en-US">
              <a:solidFill>
                <a:prstClr val="black">
                  <a:tint val="75000"/>
                </a:prstClr>
              </a:solidFill>
            </a:endParaRPr>
          </a:p>
        </p:txBody>
      </p:sp>
    </p:spTree>
    <p:extLst>
      <p:ext uri="{BB962C8B-B14F-4D97-AF65-F5344CB8AC3E}">
        <p14:creationId xmlns:p14="http://schemas.microsoft.com/office/powerpoint/2010/main" val="277177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a:solidFill>
                  <a:schemeClr val="bg1"/>
                </a:solidFill>
                <a:latin typeface="Segoe UI" panose="020B0502040204020203" pitchFamily="34" charset="0"/>
                <a:ea typeface="Segoe UI" panose="020B0502040204020203" pitchFamily="34" charset="0"/>
                <a:cs typeface="Segoe UI" panose="020B0502040204020203" pitchFamily="34" charset="0"/>
              </a:rPr>
              <a:t>International Initiatives</a:t>
            </a:r>
            <a:endParaRPr kumimoji="1" lang="ja-JP" altLang="en-US">
              <a:solidFill>
                <a:schemeClr val="bg1"/>
              </a:solidFill>
            </a:endParaRPr>
          </a:p>
        </p:txBody>
      </p:sp>
      <p:sp>
        <p:nvSpPr>
          <p:cNvPr id="3" name="コンテンツ プレースホルダー 1"/>
          <p:cNvSpPr txBox="1">
            <a:spLocks/>
          </p:cNvSpPr>
          <p:nvPr/>
        </p:nvSpPr>
        <p:spPr>
          <a:xfrm>
            <a:off x="63500" y="1556792"/>
            <a:ext cx="8972996"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1">
              <a:spcAft>
                <a:spcPts val="1200"/>
              </a:spcAft>
            </a:pPr>
            <a:r>
              <a:rPr lang="en-US" altLang="ja-JP" sz="2400">
                <a:solidFill>
                  <a:srgbClr val="0000FF"/>
                </a:solidFill>
                <a:latin typeface="Segoe UI" panose="020B0502040204020203" pitchFamily="34" charset="0"/>
                <a:ea typeface="Segoe UI" panose="020B0502040204020203" pitchFamily="34" charset="0"/>
                <a:cs typeface="Segoe UI" panose="020B0502040204020203" pitchFamily="34" charset="0"/>
              </a:rPr>
              <a:t>A</a:t>
            </a:r>
            <a:r>
              <a:rPr lang="en-US" altLang="ja-JP" sz="2400">
                <a:solidFill>
                  <a:prstClr val="black"/>
                </a:solidFill>
                <a:latin typeface="Segoe UI" panose="020B0502040204020203" pitchFamily="34" charset="0"/>
                <a:ea typeface="Segoe UI" panose="020B0502040204020203" pitchFamily="34" charset="0"/>
                <a:cs typeface="Segoe UI" panose="020B0502040204020203" pitchFamily="34" charset="0"/>
              </a:rPr>
              <a:t>sian </a:t>
            </a:r>
            <a:r>
              <a:rPr lang="en-US" altLang="ja-JP" sz="2400">
                <a:solidFill>
                  <a:srgbClr val="0000FF"/>
                </a:solidFill>
                <a:latin typeface="Segoe UI" panose="020B0502040204020203" pitchFamily="34" charset="0"/>
                <a:ea typeface="Segoe UI" panose="020B0502040204020203" pitchFamily="34" charset="0"/>
                <a:cs typeface="Segoe UI" panose="020B0502040204020203" pitchFamily="34" charset="0"/>
              </a:rPr>
              <a:t>F</a:t>
            </a:r>
            <a:r>
              <a:rPr lang="en-US" altLang="ja-JP" sz="2400">
                <a:solidFill>
                  <a:prstClr val="black"/>
                </a:solidFill>
                <a:latin typeface="Segoe UI" panose="020B0502040204020203" pitchFamily="34" charset="0"/>
                <a:ea typeface="Segoe UI" panose="020B0502040204020203" pitchFamily="34" charset="0"/>
                <a:cs typeface="Segoe UI" panose="020B0502040204020203" pitchFamily="34" charset="0"/>
              </a:rPr>
              <a:t>uture </a:t>
            </a:r>
            <a:r>
              <a:rPr lang="en-US" altLang="ja-JP" sz="2400">
                <a:solidFill>
                  <a:srgbClr val="0000FF"/>
                </a:solidFill>
                <a:latin typeface="Segoe UI" panose="020B0502040204020203" pitchFamily="34" charset="0"/>
                <a:ea typeface="Segoe UI" panose="020B0502040204020203" pitchFamily="34" charset="0"/>
                <a:cs typeface="Segoe UI" panose="020B0502040204020203" pitchFamily="34" charset="0"/>
              </a:rPr>
              <a:t>L</a:t>
            </a:r>
            <a:r>
              <a:rPr lang="en-US" altLang="ja-JP" sz="2400">
                <a:solidFill>
                  <a:prstClr val="black"/>
                </a:solidFill>
                <a:latin typeface="Segoe UI" panose="020B0502040204020203" pitchFamily="34" charset="0"/>
                <a:ea typeface="Segoe UI" panose="020B0502040204020203" pitchFamily="34" charset="0"/>
                <a:cs typeface="Segoe UI" panose="020B0502040204020203" pitchFamily="34" charset="0"/>
              </a:rPr>
              <a:t>eadership </a:t>
            </a:r>
            <a:r>
              <a:rPr lang="en-US" altLang="ja-JP" sz="2400">
                <a:solidFill>
                  <a:srgbClr val="0000FF"/>
                </a:solidFill>
                <a:latin typeface="Segoe UI" panose="020B0502040204020203" pitchFamily="34" charset="0"/>
                <a:ea typeface="Segoe UI" panose="020B0502040204020203" pitchFamily="34" charset="0"/>
                <a:cs typeface="Segoe UI" panose="020B0502040204020203" pitchFamily="34" charset="0"/>
              </a:rPr>
              <a:t>P</a:t>
            </a:r>
            <a:r>
              <a:rPr lang="en-US" altLang="ja-JP" sz="2400">
                <a:solidFill>
                  <a:prstClr val="black"/>
                </a:solidFill>
                <a:latin typeface="Segoe UI" panose="020B0502040204020203" pitchFamily="34" charset="0"/>
                <a:ea typeface="Segoe UI" panose="020B0502040204020203" pitchFamily="34" charset="0"/>
                <a:cs typeface="Segoe UI" panose="020B0502040204020203" pitchFamily="34" charset="0"/>
              </a:rPr>
              <a:t>rogram  (supported by BXAI)</a:t>
            </a:r>
          </a:p>
          <a:p>
            <a:pPr lvl="2">
              <a:spcAft>
                <a:spcPts val="1200"/>
              </a:spcAft>
            </a:pP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Collaboration with prestigious universities in Asia</a:t>
            </a:r>
          </a:p>
        </p:txBody>
      </p:sp>
      <p:sp>
        <p:nvSpPr>
          <p:cNvPr id="4" name="AutoShape 2" descr="T01_9684"/>
          <p:cNvSpPr>
            <a:spLocks noChangeAspect="1" noChangeArrowheads="1"/>
          </p:cNvSpPr>
          <p:nvPr/>
        </p:nvSpPr>
        <p:spPr bwMode="auto">
          <a:xfrm>
            <a:off x="63500" y="-136525"/>
            <a:ext cx="5810250" cy="3324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pic>
        <p:nvPicPr>
          <p:cNvPr id="4099" name="Picture 3" descr="C:\Users\0000486717\Desktop\T01_9684-e1473814147326-610x3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18" y="2852936"/>
            <a:ext cx="4298082" cy="245906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nas01\1A_政治経済学術院\00_政治経済学術院共通フォルダ\85_EDESSA\81_広報関連（HP以外）\03_パンフレット\IAOパンフレット\2019年度版\Photos\AFLP summer Andre sensei - コピー.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677" y="3773728"/>
            <a:ext cx="3684488" cy="2459067"/>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4"/>
          <p:cNvSpPr>
            <a:spLocks noGrp="1"/>
          </p:cNvSpPr>
          <p:nvPr>
            <p:ph type="sldNum" sz="quarter" idx="12"/>
          </p:nvPr>
        </p:nvSpPr>
        <p:spPr>
          <a:xfrm>
            <a:off x="6553200" y="6356350"/>
            <a:ext cx="2133600" cy="365125"/>
          </a:xfrm>
        </p:spPr>
        <p:txBody>
          <a:bodyPr/>
          <a:lstStyle/>
          <a:p>
            <a:fld id="{C0E8C4C8-0290-4948-9752-B55B2C1357E3}" type="slidenum">
              <a:rPr lang="ja-JP" altLang="en-US" smtClean="0">
                <a:solidFill>
                  <a:prstClr val="black">
                    <a:tint val="75000"/>
                  </a:prstClr>
                </a:solidFill>
              </a:rPr>
              <a:pPr/>
              <a:t>56</a:t>
            </a:fld>
            <a:endParaRPr lang="ja-JP" altLang="en-US">
              <a:solidFill>
                <a:prstClr val="black">
                  <a:tint val="75000"/>
                </a:prstClr>
              </a:solidFill>
            </a:endParaRPr>
          </a:p>
        </p:txBody>
      </p:sp>
    </p:spTree>
    <p:extLst>
      <p:ext uri="{BB962C8B-B14F-4D97-AF65-F5344CB8AC3E}">
        <p14:creationId xmlns:p14="http://schemas.microsoft.com/office/powerpoint/2010/main" val="2877510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a:solidFill>
                  <a:schemeClr val="bg1"/>
                </a:solidFill>
                <a:latin typeface="Segoe UI" panose="020B0502040204020203" pitchFamily="34" charset="0"/>
                <a:ea typeface="Segoe UI" panose="020B0502040204020203" pitchFamily="34" charset="0"/>
                <a:cs typeface="Segoe UI" panose="020B0502040204020203" pitchFamily="34" charset="0"/>
              </a:rPr>
              <a:t>Special SPSE Programs</a:t>
            </a:r>
            <a:endParaRPr kumimoji="1" lang="ja-JP" altLang="en-US">
              <a:solidFill>
                <a:schemeClr val="bg1"/>
              </a:solidFill>
              <a:latin typeface="Segoe UI" panose="020B0502040204020203" pitchFamily="34" charset="0"/>
              <a:cs typeface="Segoe UI" panose="020B0502040204020203" pitchFamily="34" charset="0"/>
            </a:endParaRPr>
          </a:p>
        </p:txBody>
      </p:sp>
      <p:sp>
        <p:nvSpPr>
          <p:cNvPr id="3" name="コンテンツ プレースホルダー 1"/>
          <p:cNvSpPr txBox="1">
            <a:spLocks/>
          </p:cNvSpPr>
          <p:nvPr/>
        </p:nvSpPr>
        <p:spPr>
          <a:xfrm>
            <a:off x="457200" y="1600200"/>
            <a:ext cx="8229600" cy="4525963"/>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Aft>
                <a:spcPts val="1200"/>
              </a:spcAft>
            </a:pPr>
            <a:r>
              <a:rPr lang="en-US" altLang="ja-JP" b="1">
                <a:solidFill>
                  <a:prstClr val="black"/>
                </a:solidFill>
                <a:latin typeface="Segoe UI" panose="020B0502040204020203" pitchFamily="34" charset="0"/>
                <a:ea typeface="Segoe UI" panose="020B0502040204020203" pitchFamily="34" charset="0"/>
                <a:cs typeface="Segoe UI" panose="020B0502040204020203" pitchFamily="34" charset="0"/>
              </a:rPr>
              <a:t>Internship programs (2 credits)</a:t>
            </a:r>
          </a:p>
          <a:p>
            <a:pPr lvl="1">
              <a:spcAft>
                <a:spcPts val="1200"/>
              </a:spcAft>
            </a:pP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Mitsubishi Corporation</a:t>
            </a:r>
          </a:p>
          <a:p>
            <a:pPr lvl="1">
              <a:spcAft>
                <a:spcPts val="1200"/>
              </a:spcAft>
            </a:pP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Mitsui Fudosan Co., Ltd.</a:t>
            </a:r>
          </a:p>
          <a:p>
            <a:pPr lvl="1">
              <a:spcAft>
                <a:spcPts val="1200"/>
              </a:spcAft>
            </a:pPr>
            <a:r>
              <a:rPr lang="en-US" altLang="ja-JP" err="1">
                <a:solidFill>
                  <a:prstClr val="black"/>
                </a:solidFill>
                <a:latin typeface="Segoe UI" panose="020B0502040204020203" pitchFamily="34" charset="0"/>
                <a:ea typeface="Segoe UI" panose="020B0502040204020203" pitchFamily="34" charset="0"/>
                <a:cs typeface="Segoe UI" panose="020B0502040204020203" pitchFamily="34" charset="0"/>
              </a:rPr>
              <a:t>Dai-ichi</a:t>
            </a: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 Life Insurance</a:t>
            </a:r>
            <a:r>
              <a:rPr lang="ja-JP" altLang="en-US">
                <a:solidFill>
                  <a:prstClr val="black"/>
                </a:solidFill>
                <a:latin typeface="Segoe UI" panose="020B0502040204020203" pitchFamily="34" charset="0"/>
                <a:cs typeface="Segoe UI" panose="020B0502040204020203" pitchFamily="34" charset="0"/>
              </a:rPr>
              <a:t> </a:t>
            </a: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Co., Ltd.</a:t>
            </a:r>
          </a:p>
          <a:p>
            <a:pPr marL="457200" lvl="1" indent="0">
              <a:spcAft>
                <a:spcPts val="1200"/>
              </a:spcAft>
              <a:buFont typeface="Arial" panose="020B0604020202020204" pitchFamily="34" charset="0"/>
              <a:buNone/>
            </a:pP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ja-JP" altLang="en-US">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  …and more</a:t>
            </a:r>
          </a:p>
          <a:p>
            <a:pPr>
              <a:spcAft>
                <a:spcPts val="1200"/>
              </a:spcAft>
            </a:pPr>
            <a:r>
              <a:rPr lang="en-US" altLang="ja-JP" b="1">
                <a:solidFill>
                  <a:prstClr val="black"/>
                </a:solidFill>
                <a:latin typeface="Segoe UI" panose="020B0502040204020203" pitchFamily="34" charset="0"/>
                <a:ea typeface="Segoe UI" panose="020B0502040204020203" pitchFamily="34" charset="0"/>
                <a:cs typeface="Segoe UI" panose="020B0502040204020203" pitchFamily="34" charset="0"/>
              </a:rPr>
              <a:t>Scholarships</a:t>
            </a:r>
          </a:p>
          <a:p>
            <a:pPr lvl="1">
              <a:spcAft>
                <a:spcPts val="1200"/>
              </a:spcAft>
            </a:pP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Howard </a:t>
            </a:r>
            <a:r>
              <a:rPr lang="en-US" altLang="ja-JP" err="1">
                <a:solidFill>
                  <a:prstClr val="black"/>
                </a:solidFill>
                <a:latin typeface="Segoe UI" panose="020B0502040204020203" pitchFamily="34" charset="0"/>
                <a:ea typeface="Segoe UI" panose="020B0502040204020203" pitchFamily="34" charset="0"/>
                <a:cs typeface="Segoe UI" panose="020B0502040204020203" pitchFamily="34" charset="0"/>
              </a:rPr>
              <a:t>Hagiya</a:t>
            </a: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 Scholarship (Taiwanese only)</a:t>
            </a:r>
          </a:p>
          <a:p>
            <a:pPr lvl="1">
              <a:spcAft>
                <a:spcPts val="1200"/>
              </a:spcAft>
            </a:pP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Global Leader Scholarship</a:t>
            </a:r>
          </a:p>
          <a:p>
            <a:pPr lvl="1">
              <a:spcAft>
                <a:spcPts val="1200"/>
              </a:spcAft>
            </a:pP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Matsumoto Kaoru SPSE Scholarship</a:t>
            </a:r>
          </a:p>
          <a:p>
            <a:pPr marL="457200" lvl="1" indent="0">
              <a:spcAft>
                <a:spcPts val="1200"/>
              </a:spcAft>
              <a:buFont typeface="Arial" panose="020B0604020202020204" pitchFamily="34" charset="0"/>
              <a:buNone/>
            </a:pP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ja-JP" altLang="en-US">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US" altLang="ja-JP">
                <a:solidFill>
                  <a:prstClr val="black"/>
                </a:solidFill>
                <a:latin typeface="Segoe UI" panose="020B0502040204020203" pitchFamily="34" charset="0"/>
                <a:ea typeface="Segoe UI" panose="020B0502040204020203" pitchFamily="34" charset="0"/>
                <a:cs typeface="Segoe UI" panose="020B0502040204020203" pitchFamily="34" charset="0"/>
              </a:rPr>
              <a:t> …and more</a:t>
            </a:r>
            <a:endParaRPr lang="ja-JP" altLang="en-US">
              <a:solidFill>
                <a:prstClr val="black"/>
              </a:solidFill>
              <a:latin typeface="Segoe UI" panose="020B0502040204020203" pitchFamily="34" charset="0"/>
              <a:cs typeface="Segoe UI" panose="020B0502040204020203" pitchFamily="34" charset="0"/>
            </a:endParaRPr>
          </a:p>
        </p:txBody>
      </p:sp>
      <p:sp>
        <p:nvSpPr>
          <p:cNvPr id="7" name="スライド番号プレースホルダー 4"/>
          <p:cNvSpPr>
            <a:spLocks noGrp="1"/>
          </p:cNvSpPr>
          <p:nvPr>
            <p:ph type="sldNum" sz="quarter" idx="12"/>
          </p:nvPr>
        </p:nvSpPr>
        <p:spPr>
          <a:xfrm>
            <a:off x="6553200" y="6356350"/>
            <a:ext cx="2133600" cy="365125"/>
          </a:xfrm>
        </p:spPr>
        <p:txBody>
          <a:bodyPr/>
          <a:lstStyle/>
          <a:p>
            <a:fld id="{C0E8C4C8-0290-4948-9752-B55B2C1357E3}" type="slidenum">
              <a:rPr lang="ja-JP" altLang="en-US" smtClean="0">
                <a:solidFill>
                  <a:prstClr val="black">
                    <a:tint val="75000"/>
                  </a:prstClr>
                </a:solidFill>
              </a:rPr>
              <a:pPr/>
              <a:t>57</a:t>
            </a:fld>
            <a:endParaRPr lang="ja-JP" altLang="en-US">
              <a:solidFill>
                <a:prstClr val="black">
                  <a:tint val="75000"/>
                </a:prstClr>
              </a:solidFill>
            </a:endParaRPr>
          </a:p>
        </p:txBody>
      </p:sp>
    </p:spTree>
    <p:extLst>
      <p:ext uri="{BB962C8B-B14F-4D97-AF65-F5344CB8AC3E}">
        <p14:creationId xmlns:p14="http://schemas.microsoft.com/office/powerpoint/2010/main" val="4223635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as01\1F_社会科学総合学術院\01_共通\060_英語プログラム\21_学生募集\05_河合塾Voice\１校\2017_Voice初校_社学校正_写真①_2016-09-03 03.41.15.jp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bwMode="auto">
          <a:xfrm>
            <a:off x="-1" y="-27480"/>
            <a:ext cx="9144001" cy="5665815"/>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p:cNvSpPr txBox="1">
            <a:spLocks/>
          </p:cNvSpPr>
          <p:nvPr/>
        </p:nvSpPr>
        <p:spPr>
          <a:xfrm>
            <a:off x="251400" y="202680"/>
            <a:ext cx="8640000" cy="2362200"/>
          </a:xfrm>
          <a:prstGeom prst="rect">
            <a:avLst/>
          </a:prstGeom>
        </p:spPr>
        <p:txBody>
          <a:bodyPr vert="horz" lIns="91440" tIns="45720" rIns="91440" bIns="45720" rtlCol="0" anchor="t">
            <a:noAutofit/>
          </a:bodyPr>
          <a:lstStyle>
            <a:lvl1pPr algn="l" defTabSz="914400" rtl="0" eaLnBrk="1" latinLnBrk="0" hangingPunct="1">
              <a:spcBef>
                <a:spcPct val="0"/>
              </a:spcBef>
              <a:buNone/>
              <a:defRPr kumimoji="1" sz="4000" b="1" kern="1200" cap="all">
                <a:solidFill>
                  <a:schemeClr val="tx1"/>
                </a:solidFill>
                <a:latin typeface="Meiryo UI" pitchFamily="50" charset="-128"/>
                <a:ea typeface="Meiryo UI" pitchFamily="50" charset="-128"/>
                <a:cs typeface="Meiryo UI" pitchFamily="50" charset="-128"/>
              </a:defRPr>
            </a:lvl1pPr>
          </a:lstStyle>
          <a:p>
            <a:pPr>
              <a:lnSpc>
                <a:spcPts val="8300"/>
              </a:lnSpc>
            </a:pPr>
            <a:r>
              <a:rPr lang="en-US" altLang="ja-JP" sz="7200" i="1" cap="none" dirty="0">
                <a:solidFill>
                  <a:srgbClr val="C00000"/>
                </a:solidFill>
              </a:rPr>
              <a:t>T</a:t>
            </a:r>
            <a:r>
              <a:rPr lang="en-US" altLang="ja-JP" i="1" cap="none" dirty="0">
                <a:solidFill>
                  <a:prstClr val="black"/>
                </a:solidFill>
              </a:rPr>
              <a:t>ransnational </a:t>
            </a:r>
          </a:p>
          <a:p>
            <a:pPr>
              <a:lnSpc>
                <a:spcPts val="8300"/>
              </a:lnSpc>
            </a:pPr>
            <a:r>
              <a:rPr lang="en-US" altLang="ja-JP" sz="7200" i="1" cap="none" dirty="0">
                <a:solidFill>
                  <a:srgbClr val="C00000"/>
                </a:solidFill>
              </a:rPr>
              <a:t>A</a:t>
            </a:r>
            <a:r>
              <a:rPr lang="en-US" altLang="ja-JP" i="1" cap="none" dirty="0">
                <a:solidFill>
                  <a:prstClr val="black"/>
                </a:solidFill>
              </a:rPr>
              <a:t>nd</a:t>
            </a:r>
          </a:p>
          <a:p>
            <a:pPr>
              <a:lnSpc>
                <a:spcPts val="8300"/>
              </a:lnSpc>
            </a:pPr>
            <a:r>
              <a:rPr lang="en-US" altLang="ja-JP" sz="7200" i="1" cap="none" dirty="0">
                <a:solidFill>
                  <a:srgbClr val="C00000"/>
                </a:solidFill>
              </a:rPr>
              <a:t>I</a:t>
            </a:r>
            <a:r>
              <a:rPr lang="en-US" altLang="ja-JP" i="1" cap="none" dirty="0">
                <a:solidFill>
                  <a:prstClr val="black"/>
                </a:solidFill>
              </a:rPr>
              <a:t>nterdisciplinary studies in</a:t>
            </a:r>
            <a:br>
              <a:rPr lang="en-US" altLang="ja-JP" i="1" cap="none" dirty="0">
                <a:solidFill>
                  <a:prstClr val="black"/>
                </a:solidFill>
              </a:rPr>
            </a:br>
            <a:r>
              <a:rPr lang="en-US" altLang="ja-JP" sz="7200" i="1" cap="none" dirty="0">
                <a:solidFill>
                  <a:srgbClr val="C00000"/>
                </a:solidFill>
              </a:rPr>
              <a:t>S</a:t>
            </a:r>
            <a:r>
              <a:rPr lang="en-US" altLang="ja-JP" sz="6600" i="1" cap="none" dirty="0">
                <a:solidFill>
                  <a:srgbClr val="C00000"/>
                </a:solidFill>
              </a:rPr>
              <a:t>ocial </a:t>
            </a:r>
            <a:r>
              <a:rPr lang="en-US" altLang="ja-JP" i="1" cap="none" dirty="0">
                <a:solidFill>
                  <a:srgbClr val="C00000"/>
                </a:solidFill>
              </a:rPr>
              <a:t/>
            </a:r>
            <a:br>
              <a:rPr lang="en-US" altLang="ja-JP" i="1" cap="none" dirty="0">
                <a:solidFill>
                  <a:srgbClr val="C00000"/>
                </a:solidFill>
              </a:rPr>
            </a:br>
            <a:r>
              <a:rPr lang="en-US" altLang="ja-JP" sz="7200" i="1" cap="none" dirty="0">
                <a:solidFill>
                  <a:srgbClr val="C00000"/>
                </a:solidFill>
              </a:rPr>
              <a:t>I</a:t>
            </a:r>
            <a:r>
              <a:rPr lang="en-US" altLang="ja-JP" sz="6600" i="1" cap="none" dirty="0">
                <a:solidFill>
                  <a:srgbClr val="C00000"/>
                </a:solidFill>
              </a:rPr>
              <a:t>nnovation</a:t>
            </a:r>
            <a:endParaRPr lang="ja-JP" altLang="en-US" sz="6600" i="1" cap="none" dirty="0">
              <a:solidFill>
                <a:srgbClr val="C00000"/>
              </a:solidFill>
            </a:endParaRPr>
          </a:p>
        </p:txBody>
      </p:sp>
      <p:sp>
        <p:nvSpPr>
          <p:cNvPr id="8" name="サブタイトル 1"/>
          <p:cNvSpPr txBox="1">
            <a:spLocks/>
          </p:cNvSpPr>
          <p:nvPr/>
        </p:nvSpPr>
        <p:spPr>
          <a:xfrm>
            <a:off x="4708178" y="6165770"/>
            <a:ext cx="4328442" cy="647700"/>
          </a:xfrm>
          <a:prstGeom prst="rect">
            <a:avLst/>
          </a:prstGeom>
        </p:spPr>
        <p:txBody>
          <a:bodyPr anchor="b"/>
          <a:lstStyle>
            <a:defPPr>
              <a:defRPr lang="ja-JP"/>
            </a:defPPr>
            <a:lvl1pPr indent="0" algn="r">
              <a:spcBef>
                <a:spcPct val="20000"/>
              </a:spcBef>
              <a:buFont typeface="Arial" pitchFamily="34" charset="0"/>
              <a:buNone/>
              <a:defRPr sz="2000" b="1">
                <a:solidFill>
                  <a:schemeClr val="tx1">
                    <a:tint val="75000"/>
                  </a:schemeClr>
                </a:solidFill>
                <a:latin typeface="Meiryo UI" pitchFamily="50" charset="-128"/>
                <a:ea typeface="Meiryo UI" pitchFamily="50" charset="-128"/>
                <a:cs typeface="Meiryo UI" pitchFamily="50" charset="-128"/>
              </a:defRPr>
            </a:lvl1pPr>
            <a:lvl2pPr indent="0">
              <a:spcBef>
                <a:spcPct val="20000"/>
              </a:spcBef>
              <a:buFont typeface="Arial" pitchFamily="34" charset="0"/>
              <a:buNone/>
              <a:defRPr>
                <a:solidFill>
                  <a:schemeClr val="tx1">
                    <a:tint val="75000"/>
                  </a:schemeClr>
                </a:solidFill>
                <a:latin typeface="Meiryo UI" pitchFamily="50" charset="-128"/>
                <a:ea typeface="Meiryo UI" pitchFamily="50" charset="-128"/>
                <a:cs typeface="Meiryo UI" pitchFamily="50" charset="-128"/>
              </a:defRPr>
            </a:lvl2pPr>
            <a:lvl3pPr indent="0">
              <a:spcBef>
                <a:spcPct val="20000"/>
              </a:spcBef>
              <a:buFont typeface="Arial" pitchFamily="34" charset="0"/>
              <a:buNone/>
              <a:defRPr sz="1600">
                <a:solidFill>
                  <a:schemeClr val="tx1">
                    <a:tint val="75000"/>
                  </a:schemeClr>
                </a:solidFill>
                <a:latin typeface="Meiryo UI" pitchFamily="50" charset="-128"/>
                <a:ea typeface="Meiryo UI" pitchFamily="50" charset="-128"/>
                <a:cs typeface="Meiryo UI" pitchFamily="50" charset="-128"/>
              </a:defRPr>
            </a:lvl3pPr>
            <a:lvl4pPr indent="0">
              <a:spcBef>
                <a:spcPct val="20000"/>
              </a:spcBef>
              <a:buFont typeface="Arial" pitchFamily="34" charset="0"/>
              <a:buNone/>
              <a:defRPr sz="1400">
                <a:solidFill>
                  <a:schemeClr val="tx1">
                    <a:tint val="75000"/>
                  </a:schemeClr>
                </a:solidFill>
                <a:latin typeface="Meiryo UI" pitchFamily="50" charset="-128"/>
                <a:ea typeface="Meiryo UI" pitchFamily="50" charset="-128"/>
                <a:cs typeface="Meiryo UI" pitchFamily="50" charset="-128"/>
              </a:defRPr>
            </a:lvl4pPr>
            <a:lvl5pPr indent="0">
              <a:spcBef>
                <a:spcPct val="20000"/>
              </a:spcBef>
              <a:buFont typeface="Arial" pitchFamily="34" charset="0"/>
              <a:buNone/>
              <a:defRPr sz="1400">
                <a:solidFill>
                  <a:schemeClr val="tx1">
                    <a:tint val="75000"/>
                  </a:schemeClr>
                </a:solidFill>
                <a:latin typeface="Meiryo UI" pitchFamily="50" charset="-128"/>
                <a:ea typeface="Meiryo UI" pitchFamily="50" charset="-128"/>
                <a:cs typeface="Meiryo UI" pitchFamily="50" charset="-128"/>
              </a:defRPr>
            </a:lvl5pPr>
            <a:lvl6pPr indent="0">
              <a:spcBef>
                <a:spcPct val="20000"/>
              </a:spcBef>
              <a:buFont typeface="Arial" pitchFamily="34" charset="0"/>
              <a:buNone/>
              <a:defRPr sz="1400">
                <a:solidFill>
                  <a:schemeClr val="tx1">
                    <a:tint val="75000"/>
                  </a:schemeClr>
                </a:solidFill>
              </a:defRPr>
            </a:lvl6pPr>
            <a:lvl7pPr indent="0">
              <a:spcBef>
                <a:spcPct val="20000"/>
              </a:spcBef>
              <a:buFont typeface="Arial" pitchFamily="34" charset="0"/>
              <a:buNone/>
              <a:defRPr sz="1400">
                <a:solidFill>
                  <a:schemeClr val="tx1">
                    <a:tint val="75000"/>
                  </a:schemeClr>
                </a:solidFill>
              </a:defRPr>
            </a:lvl7pPr>
            <a:lvl8pPr indent="0">
              <a:spcBef>
                <a:spcPct val="20000"/>
              </a:spcBef>
              <a:buFont typeface="Arial" pitchFamily="34" charset="0"/>
              <a:buNone/>
              <a:defRPr sz="1400">
                <a:solidFill>
                  <a:schemeClr val="tx1">
                    <a:tint val="75000"/>
                  </a:schemeClr>
                </a:solidFill>
              </a:defRPr>
            </a:lvl8pPr>
            <a:lvl9pPr indent="0">
              <a:spcBef>
                <a:spcPct val="20000"/>
              </a:spcBef>
              <a:buFont typeface="Arial" pitchFamily="34" charset="0"/>
              <a:buNone/>
              <a:defRPr sz="1400">
                <a:solidFill>
                  <a:schemeClr val="tx1">
                    <a:tint val="75000"/>
                  </a:schemeClr>
                </a:solidFill>
              </a:defRPr>
            </a:lvl9pPr>
          </a:lstStyle>
          <a:p>
            <a:endParaRPr lang="en-US" altLang="ja-JP" dirty="0">
              <a:solidFill>
                <a:prstClr val="black">
                  <a:lumMod val="50000"/>
                  <a:lumOff val="50000"/>
                </a:prstClr>
              </a:solidFill>
            </a:endParaRPr>
          </a:p>
          <a:p>
            <a:r>
              <a:rPr lang="en-US" altLang="ja-JP" dirty="0">
                <a:solidFill>
                  <a:prstClr val="black">
                    <a:lumMod val="50000"/>
                    <a:lumOff val="50000"/>
                  </a:prstClr>
                </a:solidFill>
              </a:rPr>
              <a:t>School of Social Sciences</a:t>
            </a:r>
            <a:endParaRPr lang="ja-JP" altLang="en-US" dirty="0">
              <a:solidFill>
                <a:prstClr val="black">
                  <a:lumMod val="50000"/>
                  <a:lumOff val="50000"/>
                </a:prstClr>
              </a:solidFill>
            </a:endParaRPr>
          </a:p>
        </p:txBody>
      </p:sp>
      <p:pic>
        <p:nvPicPr>
          <p:cNvPr id="9" name="Picture 3" descr="名称未設定"/>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1424" y="5806747"/>
            <a:ext cx="1216233" cy="60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1" descr="0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9667" y="5806747"/>
            <a:ext cx="623094" cy="60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5346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正方形/長方形 134"/>
          <p:cNvSpPr/>
          <p:nvPr/>
        </p:nvSpPr>
        <p:spPr>
          <a:xfrm>
            <a:off x="4932040" y="-99392"/>
            <a:ext cx="4160979" cy="369332"/>
          </a:xfrm>
          <a:prstGeom prst="rect">
            <a:avLst/>
          </a:prstGeom>
        </p:spPr>
        <p:txBody>
          <a:bodyPr wrap="square">
            <a:spAutoFit/>
          </a:bodyPr>
          <a:lstStyle/>
          <a:p>
            <a:pPr algn="r"/>
            <a:r>
              <a:rPr lang="en-US" altLang="ja-JP" dirty="0" smtClean="0">
                <a:solidFill>
                  <a:schemeClr val="bg1"/>
                </a:solidFill>
              </a:rPr>
              <a:t>School of </a:t>
            </a:r>
            <a:r>
              <a:rPr lang="en-US" altLang="zh-CN" dirty="0" smtClean="0">
                <a:solidFill>
                  <a:schemeClr val="bg1"/>
                </a:solidFill>
              </a:rPr>
              <a:t>Social</a:t>
            </a:r>
            <a:r>
              <a:rPr lang="zh-CN" altLang="en-US" dirty="0" smtClean="0">
                <a:solidFill>
                  <a:schemeClr val="bg1"/>
                </a:solidFill>
              </a:rPr>
              <a:t> </a:t>
            </a:r>
            <a:r>
              <a:rPr lang="en-US" altLang="zh-CN" dirty="0" smtClean="0">
                <a:solidFill>
                  <a:schemeClr val="bg1"/>
                </a:solidFill>
              </a:rPr>
              <a:t>Sciences</a:t>
            </a:r>
            <a:endParaRPr lang="ja-JP" altLang="en-US" dirty="0">
              <a:solidFill>
                <a:schemeClr val="bg1"/>
              </a:solidFill>
            </a:endParaRPr>
          </a:p>
        </p:txBody>
      </p:sp>
      <p:sp>
        <p:nvSpPr>
          <p:cNvPr id="6" name="テキスト ボックス 5"/>
          <p:cNvSpPr txBox="1"/>
          <p:nvPr/>
        </p:nvSpPr>
        <p:spPr>
          <a:xfrm>
            <a:off x="3722020" y="2916792"/>
            <a:ext cx="1857388" cy="369332"/>
          </a:xfrm>
          <a:prstGeom prst="rect">
            <a:avLst/>
          </a:prstGeom>
          <a:noFill/>
        </p:spPr>
        <p:txBody>
          <a:bodyPr wrap="square" rtlCol="0">
            <a:spAutoFit/>
          </a:bodyPr>
          <a:lstStyle/>
          <a:p>
            <a:pPr algn="ctr"/>
            <a:r>
              <a:rPr lang="zh-CN" altLang="en-US" b="1" dirty="0" smtClean="0">
                <a:solidFill>
                  <a:schemeClr val="bg1"/>
                </a:solidFill>
                <a:latin typeface="DFKai-SB" panose="03000509000000000000" pitchFamily="65" charset="-120"/>
                <a:ea typeface="DFKai-SB" panose="03000509000000000000" pitchFamily="65" charset="-120"/>
              </a:rPr>
              <a:t>世界中的日本</a:t>
            </a:r>
            <a:endParaRPr kumimoji="1" lang="ja-JP" altLang="en-US" b="1" dirty="0">
              <a:solidFill>
                <a:schemeClr val="bg1"/>
              </a:solidFill>
              <a:latin typeface="DFKai-SB" panose="03000509000000000000" pitchFamily="65" charset="-120"/>
              <a:ea typeface="DFKai-SB" panose="03000509000000000000" pitchFamily="65" charset="-120"/>
            </a:endParaRPr>
          </a:p>
        </p:txBody>
      </p:sp>
      <p:sp>
        <p:nvSpPr>
          <p:cNvPr id="9" name="テキスト ボックス 8"/>
          <p:cNvSpPr txBox="1"/>
          <p:nvPr/>
        </p:nvSpPr>
        <p:spPr>
          <a:xfrm>
            <a:off x="3714744" y="5566838"/>
            <a:ext cx="1857388" cy="369332"/>
          </a:xfrm>
          <a:prstGeom prst="rect">
            <a:avLst/>
          </a:prstGeom>
          <a:noFill/>
        </p:spPr>
        <p:txBody>
          <a:bodyPr wrap="square" rtlCol="0">
            <a:spAutoFit/>
          </a:bodyPr>
          <a:lstStyle/>
          <a:p>
            <a:pPr algn="ctr"/>
            <a:r>
              <a:rPr kumimoji="1" lang="zh-CN" altLang="en-US" b="1" dirty="0" smtClean="0">
                <a:solidFill>
                  <a:schemeClr val="bg1"/>
                </a:solidFill>
                <a:latin typeface="DFKai-SB" panose="03000509000000000000" pitchFamily="65" charset="-120"/>
                <a:ea typeface="DFKai-SB" panose="03000509000000000000" pitchFamily="65" charset="-120"/>
              </a:rPr>
              <a:t>文化與歷史</a:t>
            </a:r>
            <a:endParaRPr kumimoji="1" lang="ja-JP" altLang="en-US" b="1" dirty="0">
              <a:solidFill>
                <a:schemeClr val="bg1"/>
              </a:solidFill>
              <a:latin typeface="DFKai-SB" panose="03000509000000000000" pitchFamily="65" charset="-120"/>
              <a:ea typeface="DFKai-SB" panose="03000509000000000000" pitchFamily="65" charset="-120"/>
            </a:endParaRPr>
          </a:p>
        </p:txBody>
      </p:sp>
      <p:sp>
        <p:nvSpPr>
          <p:cNvPr id="10" name="テキスト ボックス 9"/>
          <p:cNvSpPr txBox="1"/>
          <p:nvPr/>
        </p:nvSpPr>
        <p:spPr>
          <a:xfrm>
            <a:off x="928662" y="4000504"/>
            <a:ext cx="1857388" cy="369332"/>
          </a:xfrm>
          <a:prstGeom prst="rect">
            <a:avLst/>
          </a:prstGeom>
          <a:noFill/>
        </p:spPr>
        <p:txBody>
          <a:bodyPr wrap="square" rtlCol="0">
            <a:spAutoFit/>
          </a:bodyPr>
          <a:lstStyle/>
          <a:p>
            <a:pPr algn="ctr"/>
            <a:r>
              <a:rPr kumimoji="1" lang="zh-CN" altLang="en-US" b="1" dirty="0" smtClean="0">
                <a:solidFill>
                  <a:schemeClr val="bg1"/>
                </a:solidFill>
                <a:latin typeface="DFKai-SB" panose="03000509000000000000" pitchFamily="65" charset="-120"/>
                <a:ea typeface="DFKai-SB" panose="03000509000000000000" pitchFamily="65" charset="-120"/>
              </a:rPr>
              <a:t>社會與政治</a:t>
            </a:r>
            <a:endParaRPr kumimoji="1" lang="ja-JP" altLang="en-US" b="1" dirty="0">
              <a:solidFill>
                <a:schemeClr val="bg1"/>
              </a:solidFill>
              <a:latin typeface="DFKai-SB" panose="03000509000000000000" pitchFamily="65" charset="-120"/>
              <a:ea typeface="DFKai-SB" panose="03000509000000000000" pitchFamily="65" charset="-120"/>
            </a:endParaRPr>
          </a:p>
        </p:txBody>
      </p:sp>
      <p:sp>
        <p:nvSpPr>
          <p:cNvPr id="11" name="テキスト ボックス 10"/>
          <p:cNvSpPr txBox="1"/>
          <p:nvPr/>
        </p:nvSpPr>
        <p:spPr>
          <a:xfrm>
            <a:off x="3714744" y="4566706"/>
            <a:ext cx="1857388" cy="369332"/>
          </a:xfrm>
          <a:prstGeom prst="rect">
            <a:avLst/>
          </a:prstGeom>
          <a:noFill/>
        </p:spPr>
        <p:txBody>
          <a:bodyPr wrap="square" rtlCol="0">
            <a:spAutoFit/>
          </a:bodyPr>
          <a:lstStyle/>
          <a:p>
            <a:pPr algn="ctr"/>
            <a:r>
              <a:rPr kumimoji="1" lang="zh-CN" altLang="en-US" b="1" dirty="0" smtClean="0">
                <a:solidFill>
                  <a:schemeClr val="bg1"/>
                </a:solidFill>
                <a:latin typeface="DFKai-SB" panose="03000509000000000000" pitchFamily="65" charset="-120"/>
                <a:ea typeface="DFKai-SB" panose="03000509000000000000" pitchFamily="65" charset="-120"/>
              </a:rPr>
              <a:t>跨領域研究</a:t>
            </a:r>
            <a:endParaRPr kumimoji="1" lang="ja-JP" altLang="en-US" b="1" dirty="0">
              <a:solidFill>
                <a:schemeClr val="bg1"/>
              </a:solidFill>
              <a:latin typeface="DFKai-SB" panose="03000509000000000000" pitchFamily="65" charset="-120"/>
              <a:ea typeface="DFKai-SB" panose="03000509000000000000" pitchFamily="65" charset="-120"/>
            </a:endParaRPr>
          </a:p>
        </p:txBody>
      </p:sp>
      <p:sp>
        <p:nvSpPr>
          <p:cNvPr id="2" name="矩形 1"/>
          <p:cNvSpPr/>
          <p:nvPr/>
        </p:nvSpPr>
        <p:spPr>
          <a:xfrm>
            <a:off x="928662" y="729168"/>
            <a:ext cx="7531200" cy="892552"/>
          </a:xfrm>
          <a:prstGeom prst="rect">
            <a:avLst/>
          </a:prstGeom>
        </p:spPr>
        <p:txBody>
          <a:bodyPr wrap="square">
            <a:spAutoFit/>
          </a:bodyPr>
          <a:lstStyle/>
          <a:p>
            <a:r>
              <a:rPr lang="en-US" altLang="ja-JP" sz="3200" b="1" dirty="0">
                <a:solidFill>
                  <a:srgbClr val="C00000"/>
                </a:solidFill>
                <a:latin typeface="微軟正黑體" panose="020B0604030504040204" pitchFamily="34" charset="-120"/>
                <a:ea typeface="微軟正黑體" panose="020B0604030504040204" pitchFamily="34" charset="-120"/>
              </a:rPr>
              <a:t>T</a:t>
            </a:r>
            <a:r>
              <a:rPr lang="en-US" altLang="ja-JP" sz="1600" b="1" dirty="0">
                <a:latin typeface="微軟正黑體" panose="020B0604030504040204" pitchFamily="34" charset="-120"/>
                <a:ea typeface="微軟正黑體" panose="020B0604030504040204" pitchFamily="34" charset="-120"/>
              </a:rPr>
              <a:t>ransnational </a:t>
            </a:r>
            <a:r>
              <a:rPr lang="en-US" altLang="ja-JP" sz="3200" b="1" dirty="0">
                <a:solidFill>
                  <a:srgbClr val="C00000"/>
                </a:solidFill>
                <a:latin typeface="微軟正黑體" panose="020B0604030504040204" pitchFamily="34" charset="-120"/>
                <a:ea typeface="微軟正黑體" panose="020B0604030504040204" pitchFamily="34" charset="-120"/>
              </a:rPr>
              <a:t>A</a:t>
            </a:r>
            <a:r>
              <a:rPr lang="en-US" altLang="ja-JP" sz="1600" b="1" dirty="0">
                <a:latin typeface="微軟正黑體" panose="020B0604030504040204" pitchFamily="34" charset="-120"/>
                <a:ea typeface="微軟正黑體" panose="020B0604030504040204" pitchFamily="34" charset="-120"/>
              </a:rPr>
              <a:t>nd </a:t>
            </a:r>
            <a:r>
              <a:rPr lang="en-US" altLang="ja-JP" sz="3200" b="1" dirty="0">
                <a:solidFill>
                  <a:srgbClr val="C00000"/>
                </a:solidFill>
                <a:latin typeface="微軟正黑體" panose="020B0604030504040204" pitchFamily="34" charset="-120"/>
                <a:ea typeface="微軟正黑體" panose="020B0604030504040204" pitchFamily="34" charset="-120"/>
              </a:rPr>
              <a:t>I</a:t>
            </a:r>
            <a:r>
              <a:rPr lang="en-US" altLang="ja-JP" sz="1600" b="1" dirty="0">
                <a:latin typeface="微軟正黑體" panose="020B0604030504040204" pitchFamily="34" charset="-120"/>
                <a:ea typeface="微軟正黑體" panose="020B0604030504040204" pitchFamily="34" charset="-120"/>
              </a:rPr>
              <a:t>nterdisciplinary </a:t>
            </a:r>
            <a:r>
              <a:rPr lang="en-US" altLang="ja-JP" sz="1600" b="1" dirty="0" smtClean="0">
                <a:latin typeface="微軟正黑體" panose="020B0604030504040204" pitchFamily="34" charset="-120"/>
                <a:ea typeface="微軟正黑體" panose="020B0604030504040204" pitchFamily="34" charset="-120"/>
              </a:rPr>
              <a:t>Studies in </a:t>
            </a:r>
            <a:r>
              <a:rPr lang="en-US" altLang="ja-JP" sz="3200" b="1" dirty="0">
                <a:solidFill>
                  <a:srgbClr val="C00000"/>
                </a:solidFill>
                <a:latin typeface="微軟正黑體" panose="020B0604030504040204" pitchFamily="34" charset="-120"/>
                <a:ea typeface="微軟正黑體" panose="020B0604030504040204" pitchFamily="34" charset="-120"/>
              </a:rPr>
              <a:t>S</a:t>
            </a:r>
            <a:r>
              <a:rPr lang="en-US" altLang="ja-JP" sz="1600" b="1" dirty="0">
                <a:latin typeface="微軟正黑體" panose="020B0604030504040204" pitchFamily="34" charset="-120"/>
                <a:ea typeface="微軟正黑體" panose="020B0604030504040204" pitchFamily="34" charset="-120"/>
              </a:rPr>
              <a:t>ocial </a:t>
            </a:r>
            <a:r>
              <a:rPr lang="en-US" altLang="ja-JP" sz="3200" b="1" dirty="0" smtClean="0">
                <a:solidFill>
                  <a:srgbClr val="C00000"/>
                </a:solidFill>
                <a:latin typeface="微軟正黑體" panose="020B0604030504040204" pitchFamily="34" charset="-120"/>
                <a:ea typeface="微軟正黑體" panose="020B0604030504040204" pitchFamily="34" charset="-120"/>
              </a:rPr>
              <a:t>I</a:t>
            </a:r>
            <a:r>
              <a:rPr lang="en-US" altLang="ja-JP" sz="1600" b="1" dirty="0" smtClean="0">
                <a:latin typeface="微軟正黑體" panose="020B0604030504040204" pitchFamily="34" charset="-120"/>
                <a:ea typeface="微軟正黑體" panose="020B0604030504040204" pitchFamily="34" charset="-120"/>
              </a:rPr>
              <a:t>nnovation</a:t>
            </a:r>
          </a:p>
          <a:p>
            <a:pPr algn="r"/>
            <a:r>
              <a:rPr lang="en-US" altLang="ja-JP" sz="1600" b="1" dirty="0" smtClean="0">
                <a:solidFill>
                  <a:srgbClr val="C00000"/>
                </a:solidFill>
                <a:latin typeface="微軟正黑體" panose="020B0604030504040204" pitchFamily="34" charset="-120"/>
                <a:ea typeface="微軟正黑體" panose="020B0604030504040204" pitchFamily="34" charset="-120"/>
              </a:rPr>
              <a:t> </a:t>
            </a:r>
            <a:r>
              <a:rPr lang="en-US" altLang="ja-JP" sz="2000" b="1" dirty="0" smtClean="0">
                <a:solidFill>
                  <a:srgbClr val="C00000"/>
                </a:solidFill>
                <a:latin typeface="微軟正黑體" panose="020B0604030504040204" pitchFamily="34" charset="-120"/>
                <a:ea typeface="微軟正黑體" panose="020B0604030504040204" pitchFamily="34" charset="-120"/>
              </a:rPr>
              <a:t>TAISI</a:t>
            </a:r>
            <a:r>
              <a:rPr lang="zh-TW" altLang="en-US" b="1" dirty="0">
                <a:latin typeface="微軟正黑體" panose="020B0604030504040204" pitchFamily="34" charset="-120"/>
                <a:ea typeface="微軟正黑體" panose="020B0604030504040204" pitchFamily="34" charset="-120"/>
              </a:rPr>
              <a:t>社會創新</a:t>
            </a:r>
            <a:r>
              <a:rPr lang="zh-TW" altLang="en-US" b="1" dirty="0" smtClean="0">
                <a:latin typeface="微軟正黑體" panose="020B0604030504040204" pitchFamily="34" charset="-120"/>
                <a:ea typeface="微軟正黑體" panose="020B0604030504040204" pitchFamily="34" charset="-120"/>
              </a:rPr>
              <a:t>課程</a:t>
            </a:r>
            <a:endParaRPr lang="zh-TW" altLang="en-US"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298" y="1675578"/>
            <a:ext cx="2882894" cy="2271014"/>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412" y="4161468"/>
            <a:ext cx="2882894" cy="2245500"/>
          </a:xfrm>
          <a:prstGeom prst="rect">
            <a:avLst/>
          </a:prstGeom>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2538" y="4293096"/>
            <a:ext cx="2861871" cy="2233655"/>
          </a:xfrm>
          <a:prstGeom prst="rect">
            <a:avLst/>
          </a:prstGeom>
        </p:spPr>
      </p:pic>
      <p:pic>
        <p:nvPicPr>
          <p:cNvPr id="14" name="圖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247" y="1483963"/>
            <a:ext cx="2882894" cy="2301665"/>
          </a:xfrm>
          <a:prstGeom prst="rect">
            <a:avLst/>
          </a:prstGeom>
        </p:spPr>
      </p:pic>
      <p:sp>
        <p:nvSpPr>
          <p:cNvPr id="15" name="文字方塊 14"/>
          <p:cNvSpPr txBox="1"/>
          <p:nvPr/>
        </p:nvSpPr>
        <p:spPr>
          <a:xfrm>
            <a:off x="873256" y="3705834"/>
            <a:ext cx="1800493" cy="369332"/>
          </a:xfrm>
          <a:prstGeom prst="rect">
            <a:avLst/>
          </a:prstGeom>
          <a:noFill/>
        </p:spPr>
        <p:txBody>
          <a:bodyPr wrap="none" rtlCol="0">
            <a:spAutoFit/>
          </a:bodyPr>
          <a:lstStyle/>
          <a:p>
            <a:r>
              <a:rPr lang="zh-TW" altLang="en-US" dirty="0" smtClean="0">
                <a:latin typeface="微軟正黑體" panose="020B0604030504040204" pitchFamily="34" charset="-120"/>
                <a:ea typeface="微軟正黑體" panose="020B0604030504040204" pitchFamily="34" charset="-120"/>
              </a:rPr>
              <a:t>社群與社會發</a:t>
            </a:r>
            <a:r>
              <a:rPr lang="zh-TW" altLang="en-US" dirty="0">
                <a:latin typeface="微軟正黑體" panose="020B0604030504040204" pitchFamily="34" charset="-120"/>
                <a:ea typeface="微軟正黑體" panose="020B0604030504040204" pitchFamily="34" charset="-120"/>
              </a:rPr>
              <a:t>展</a:t>
            </a:r>
          </a:p>
        </p:txBody>
      </p:sp>
      <p:sp>
        <p:nvSpPr>
          <p:cNvPr id="16" name="文字方塊 15"/>
          <p:cNvSpPr txBox="1"/>
          <p:nvPr/>
        </p:nvSpPr>
        <p:spPr>
          <a:xfrm>
            <a:off x="3793458" y="3890500"/>
            <a:ext cx="2262158" cy="369332"/>
          </a:xfrm>
          <a:prstGeom prst="rect">
            <a:avLst/>
          </a:prstGeom>
          <a:noFill/>
        </p:spPr>
        <p:txBody>
          <a:bodyPr wrap="none" rtlCol="0">
            <a:spAutoFit/>
          </a:bodyPr>
          <a:lstStyle/>
          <a:p>
            <a:r>
              <a:rPr lang="zh-TW" altLang="en-US" dirty="0" smtClean="0">
                <a:latin typeface="微軟正黑體" panose="020B0604030504040204" pitchFamily="34" charset="-120"/>
                <a:ea typeface="微軟正黑體" panose="020B0604030504040204" pitchFamily="34" charset="-120"/>
              </a:rPr>
              <a:t>和平建構與國際合作</a:t>
            </a:r>
            <a:endParaRPr lang="zh-TW" altLang="en-US" dirty="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4182050" y="6464293"/>
            <a:ext cx="2262158" cy="369332"/>
          </a:xfrm>
          <a:prstGeom prst="rect">
            <a:avLst/>
          </a:prstGeom>
          <a:noFill/>
        </p:spPr>
        <p:txBody>
          <a:bodyPr wrap="none" rtlCol="0">
            <a:spAutoFit/>
          </a:bodyPr>
          <a:lstStyle/>
          <a:p>
            <a:r>
              <a:rPr lang="zh-TW" altLang="en-US" dirty="0" smtClean="0">
                <a:latin typeface="微軟正黑體" panose="020B0604030504040204" pitchFamily="34" charset="-120"/>
                <a:ea typeface="微軟正黑體" panose="020B0604030504040204" pitchFamily="34" charset="-120"/>
              </a:rPr>
              <a:t>社會組織與社會工作</a:t>
            </a:r>
            <a:endParaRPr lang="zh-TW" altLang="en-US" dirty="0">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1235809" y="6325376"/>
            <a:ext cx="2031325" cy="369332"/>
          </a:xfrm>
          <a:prstGeom prst="rect">
            <a:avLst/>
          </a:prstGeom>
          <a:noFill/>
        </p:spPr>
        <p:txBody>
          <a:bodyPr wrap="none" rtlCol="0">
            <a:spAutoFit/>
          </a:bodyPr>
          <a:lstStyle/>
          <a:p>
            <a:r>
              <a:rPr lang="zh-TW" altLang="en-US" dirty="0" smtClean="0">
                <a:latin typeface="微軟正黑體" panose="020B0604030504040204" pitchFamily="34" charset="-120"/>
                <a:ea typeface="微軟正黑體" panose="020B0604030504040204" pitchFamily="34" charset="-120"/>
              </a:rPr>
              <a:t>經濟與環境永續性</a:t>
            </a:r>
            <a:endParaRPr lang="zh-TW" altLang="en-US" dirty="0">
              <a:latin typeface="微軟正黑體" panose="020B0604030504040204" pitchFamily="34" charset="-120"/>
              <a:ea typeface="微軟正黑體" panose="020B0604030504040204" pitchFamily="34" charset="-120"/>
            </a:endParaRPr>
          </a:p>
        </p:txBody>
      </p:sp>
      <p:sp>
        <p:nvSpPr>
          <p:cNvPr id="17" name="矩形 16"/>
          <p:cNvSpPr/>
          <p:nvPr/>
        </p:nvSpPr>
        <p:spPr>
          <a:xfrm>
            <a:off x="3698712" y="2072767"/>
            <a:ext cx="5352415" cy="3826909"/>
          </a:xfrm>
          <a:prstGeom prst="rect">
            <a:avLst/>
          </a:prstGeom>
          <a:solidFill>
            <a:schemeClr val="accent2">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ysClr val="windowText" lastClr="000000"/>
                </a:solidFill>
                <a:latin typeface="微軟正黑體" panose="020B0604030504040204" pitchFamily="34" charset="-120"/>
                <a:ea typeface="微軟正黑體" panose="020B0604030504040204" pitchFamily="34" charset="-120"/>
              </a:rPr>
              <a:t>以日本視角和實務經驗出發， </a:t>
            </a:r>
            <a:endParaRPr lang="en-US" altLang="zh-TW" sz="2800" b="1" dirty="0" smtClean="0">
              <a:solidFill>
                <a:sysClr val="windowText" lastClr="000000"/>
              </a:solidFill>
              <a:latin typeface="微軟正黑體" panose="020B0604030504040204" pitchFamily="34" charset="-120"/>
              <a:ea typeface="微軟正黑體" panose="020B0604030504040204" pitchFamily="34" charset="-120"/>
            </a:endParaRPr>
          </a:p>
          <a:p>
            <a:pPr algn="ctr"/>
            <a:endParaRPr lang="en-US" altLang="zh-TW" sz="2800" b="1" dirty="0" smtClean="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2800" b="1" dirty="0" smtClean="0">
                <a:solidFill>
                  <a:sysClr val="windowText" lastClr="000000"/>
                </a:solidFill>
                <a:latin typeface="微軟正黑體" panose="020B0604030504040204" pitchFamily="34" charset="-120"/>
                <a:ea typeface="微軟正黑體" panose="020B0604030504040204" pitchFamily="34" charset="-120"/>
              </a:rPr>
              <a:t>除了透過多領域知識學習並專精四大研究領域課程，</a:t>
            </a:r>
            <a:endParaRPr lang="en-US" altLang="zh-TW" sz="2800" b="1" dirty="0" smtClean="0">
              <a:solidFill>
                <a:sysClr val="windowText" lastClr="000000"/>
              </a:solidFill>
              <a:latin typeface="微軟正黑體" panose="020B0604030504040204" pitchFamily="34" charset="-120"/>
              <a:ea typeface="微軟正黑體" panose="020B0604030504040204" pitchFamily="34" charset="-120"/>
            </a:endParaRPr>
          </a:p>
          <a:p>
            <a:pPr algn="ctr"/>
            <a:endParaRPr lang="en-US" altLang="zh-TW" sz="2800" b="1" dirty="0" smtClean="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2800" b="1" dirty="0" smtClean="0">
                <a:solidFill>
                  <a:sysClr val="windowText" lastClr="000000"/>
                </a:solidFill>
                <a:latin typeface="微軟正黑體" panose="020B0604030504040204" pitchFamily="34" charset="-120"/>
                <a:ea typeface="微軟正黑體" panose="020B0604030504040204" pitchFamily="34" charset="-120"/>
              </a:rPr>
              <a:t>也注重實地調查和田野調查，</a:t>
            </a:r>
            <a:endParaRPr lang="en-US" altLang="zh-TW" sz="2800" b="1" dirty="0" smtClean="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2800" b="1" dirty="0" smtClean="0">
                <a:solidFill>
                  <a:sysClr val="windowText" lastClr="000000"/>
                </a:solidFill>
                <a:latin typeface="微軟正黑體" panose="020B0604030504040204" pitchFamily="34" charset="-120"/>
                <a:ea typeface="微軟正黑體" panose="020B0604030504040204" pitchFamily="34" charset="-120"/>
              </a:rPr>
              <a:t>提供更多實地考察機會。</a:t>
            </a:r>
            <a:endParaRPr lang="en-US" altLang="zh-TW" sz="2800" b="1" dirty="0" smtClean="0">
              <a:solidFill>
                <a:sysClr val="windowText" lastClr="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282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95" y="2084465"/>
            <a:ext cx="588322" cy="493875"/>
          </a:xfrm>
          <a:prstGeom prst="rect">
            <a:avLst/>
          </a:prstGeom>
        </p:spPr>
      </p:pic>
      <p:pic>
        <p:nvPicPr>
          <p:cNvPr id="16"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987" y="5193503"/>
            <a:ext cx="588322" cy="493875"/>
          </a:xfrm>
          <a:prstGeom prst="rect">
            <a:avLst/>
          </a:prstGeom>
        </p:spPr>
      </p:pic>
      <p:pic>
        <p:nvPicPr>
          <p:cNvPr id="17"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779" y="5513478"/>
            <a:ext cx="588322" cy="493875"/>
          </a:xfrm>
          <a:prstGeom prst="rect">
            <a:avLst/>
          </a:prstGeom>
        </p:spPr>
      </p:pic>
      <p:pic>
        <p:nvPicPr>
          <p:cNvPr id="18"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47" y="3165311"/>
            <a:ext cx="588322" cy="493875"/>
          </a:xfrm>
          <a:prstGeom prst="rect">
            <a:avLst/>
          </a:prstGeom>
        </p:spPr>
      </p:pic>
      <p:pic>
        <p:nvPicPr>
          <p:cNvPr id="19"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950" y="3159834"/>
            <a:ext cx="588322" cy="493875"/>
          </a:xfrm>
          <a:prstGeom prst="rect">
            <a:avLst/>
          </a:prstGeom>
        </p:spPr>
      </p:pic>
      <p:pic>
        <p:nvPicPr>
          <p:cNvPr id="20"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78" y="4252141"/>
            <a:ext cx="588322" cy="493875"/>
          </a:xfrm>
          <a:prstGeom prst="rect">
            <a:avLst/>
          </a:prstGeom>
        </p:spPr>
      </p:pic>
      <p:pic>
        <p:nvPicPr>
          <p:cNvPr id="21"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2551" y="5506172"/>
            <a:ext cx="588322" cy="493875"/>
          </a:xfrm>
          <a:prstGeom prst="rect">
            <a:avLst/>
          </a:prstGeom>
        </p:spPr>
      </p:pic>
      <p:pic>
        <p:nvPicPr>
          <p:cNvPr id="22"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6898" y="5191073"/>
            <a:ext cx="588322" cy="493875"/>
          </a:xfrm>
          <a:prstGeom prst="rect">
            <a:avLst/>
          </a:prstGeom>
        </p:spPr>
      </p:pic>
      <p:pic>
        <p:nvPicPr>
          <p:cNvPr id="23"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531" y="1377859"/>
            <a:ext cx="588322" cy="493875"/>
          </a:xfrm>
          <a:prstGeom prst="rect">
            <a:avLst/>
          </a:prstGeom>
        </p:spPr>
      </p:pic>
      <p:pic>
        <p:nvPicPr>
          <p:cNvPr id="24"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675" y="1409022"/>
            <a:ext cx="588322" cy="493875"/>
          </a:xfrm>
          <a:prstGeom prst="rect">
            <a:avLst/>
          </a:prstGeom>
        </p:spPr>
      </p:pic>
      <p:pic>
        <p:nvPicPr>
          <p:cNvPr id="25"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767" y="2076388"/>
            <a:ext cx="588322" cy="493875"/>
          </a:xfrm>
          <a:prstGeom prst="rect">
            <a:avLst/>
          </a:prstGeom>
        </p:spPr>
      </p:pic>
      <p:pic>
        <p:nvPicPr>
          <p:cNvPr id="26"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2108" y="1108716"/>
            <a:ext cx="588322" cy="493875"/>
          </a:xfrm>
          <a:prstGeom prst="rect">
            <a:avLst/>
          </a:prstGeom>
        </p:spPr>
      </p:pic>
      <p:pic>
        <p:nvPicPr>
          <p:cNvPr id="27"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619" y="4243280"/>
            <a:ext cx="588322" cy="493875"/>
          </a:xfrm>
          <a:prstGeom prst="rect">
            <a:avLst/>
          </a:prstGeom>
        </p:spPr>
      </p:pic>
      <p:sp>
        <p:nvSpPr>
          <p:cNvPr id="28" name="コンテンツ プレースホルダ 2"/>
          <p:cNvSpPr txBox="1">
            <a:spLocks/>
          </p:cNvSpPr>
          <p:nvPr/>
        </p:nvSpPr>
        <p:spPr bwMode="auto">
          <a:xfrm>
            <a:off x="6066487" y="4028477"/>
            <a:ext cx="3707767" cy="937845"/>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endParaRPr lang="en-US" altLang="ja-JP" sz="2800" dirty="0" smtClean="0">
              <a:solidFill>
                <a:srgbClr val="A50B30"/>
              </a:solidFill>
            </a:endParaRPr>
          </a:p>
        </p:txBody>
      </p:sp>
      <p:sp>
        <p:nvSpPr>
          <p:cNvPr id="29" name="コンテンツ プレースホルダ 2"/>
          <p:cNvSpPr txBox="1">
            <a:spLocks/>
          </p:cNvSpPr>
          <p:nvPr/>
        </p:nvSpPr>
        <p:spPr bwMode="auto">
          <a:xfrm>
            <a:off x="6455965" y="3457417"/>
            <a:ext cx="1844014" cy="871102"/>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eaLnBrk="0" hangingPunct="0">
              <a:spcBef>
                <a:spcPct val="20000"/>
              </a:spcBef>
              <a:defRPr/>
            </a:pPr>
            <a:r>
              <a:rPr lang="en-US" altLang="ja-JP" sz="10800" b="1" dirty="0" smtClean="0">
                <a:solidFill>
                  <a:srgbClr val="A50B30"/>
                </a:solidFill>
              </a:rPr>
              <a:t>7</a:t>
            </a:r>
          </a:p>
        </p:txBody>
      </p:sp>
      <p:sp>
        <p:nvSpPr>
          <p:cNvPr id="30" name="正方形/長方形 21"/>
          <p:cNvSpPr/>
          <p:nvPr/>
        </p:nvSpPr>
        <p:spPr>
          <a:xfrm>
            <a:off x="5630272" y="1392072"/>
            <a:ext cx="1651387" cy="1446550"/>
          </a:xfrm>
          <a:prstGeom prst="rect">
            <a:avLst/>
          </a:prstGeom>
        </p:spPr>
        <p:txBody>
          <a:bodyPr wrap="square">
            <a:spAutoFit/>
          </a:bodyPr>
          <a:lstStyle/>
          <a:p>
            <a:r>
              <a:rPr lang="en-US" altLang="ja-JP" sz="8800" b="1" dirty="0" smtClean="0">
                <a:ln w="22225">
                  <a:solidFill>
                    <a:srgbClr val="A50B30"/>
                  </a:solid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13</a:t>
            </a:r>
            <a:endParaRPr lang="ja-JP" altLang="en-US" sz="8800" dirty="0"/>
          </a:p>
        </p:txBody>
      </p:sp>
      <p:sp>
        <p:nvSpPr>
          <p:cNvPr id="31" name="正方形/長方形 22"/>
          <p:cNvSpPr/>
          <p:nvPr/>
        </p:nvSpPr>
        <p:spPr>
          <a:xfrm>
            <a:off x="7110944" y="2276416"/>
            <a:ext cx="1555724" cy="523220"/>
          </a:xfrm>
          <a:prstGeom prst="rect">
            <a:avLst/>
          </a:prstGeom>
        </p:spPr>
        <p:txBody>
          <a:bodyPr wrap="square">
            <a:spAutoFit/>
          </a:bodyPr>
          <a:lstStyle/>
          <a:p>
            <a:r>
              <a:rPr lang="zh-TW" altLang="en-US" sz="2800" b="1" dirty="0" smtClean="0">
                <a:ln w="6600">
                  <a:solidFill>
                    <a:schemeClr val="accent2"/>
                  </a:solidFill>
                  <a:prstDash val="solid"/>
                </a:ln>
                <a:solidFill>
                  <a:srgbClr val="FFFFFF"/>
                </a:solidFill>
                <a:effectLst>
                  <a:outerShdw dist="38100" dir="2700000" algn="tl" rotWithShape="0">
                    <a:schemeClr val="accent2"/>
                  </a:outerShdw>
                </a:effectLst>
                <a:latin typeface="微軟正黑體" panose="020B0604030504040204" pitchFamily="34" charset="-120"/>
                <a:ea typeface="微軟正黑體" panose="020B0604030504040204" pitchFamily="34" charset="-120"/>
                <a:cs typeface="Tahoma" panose="020B0604030504040204" pitchFamily="34" charset="0"/>
              </a:rPr>
              <a:t>個學部</a:t>
            </a:r>
            <a:endParaRPr lang="en-US" altLang="ja-JP" sz="2800" b="1" dirty="0" smtClean="0">
              <a:ln w="6600">
                <a:solidFill>
                  <a:schemeClr val="accent2"/>
                </a:solidFill>
                <a:prstDash val="solid"/>
              </a:ln>
              <a:solidFill>
                <a:srgbClr val="FFFFFF"/>
              </a:solidFill>
              <a:effectLst>
                <a:outerShdw dist="38100" dir="2700000" algn="tl" rotWithShape="0">
                  <a:schemeClr val="accent2"/>
                </a:outerShdw>
              </a:effectLst>
              <a:latin typeface="微軟正黑體" panose="020B0604030504040204" pitchFamily="34" charset="-120"/>
              <a:ea typeface="微軟正黑體" panose="020B0604030504040204" pitchFamily="34" charset="-120"/>
              <a:cs typeface="Tahoma" panose="020B0604030504040204" pitchFamily="34" charset="0"/>
            </a:endParaRPr>
          </a:p>
        </p:txBody>
      </p:sp>
      <p:pic>
        <p:nvPicPr>
          <p:cNvPr id="32"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604" y="1099431"/>
            <a:ext cx="599382" cy="503160"/>
          </a:xfrm>
          <a:prstGeom prst="rect">
            <a:avLst/>
          </a:prstGeom>
        </p:spPr>
      </p:pic>
      <p:pic>
        <p:nvPicPr>
          <p:cNvPr id="33" name="図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453" y="1374904"/>
            <a:ext cx="599382" cy="503160"/>
          </a:xfrm>
          <a:prstGeom prst="rect">
            <a:avLst/>
          </a:prstGeom>
        </p:spPr>
      </p:pic>
      <p:pic>
        <p:nvPicPr>
          <p:cNvPr id="34"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689" y="2068824"/>
            <a:ext cx="599382" cy="503160"/>
          </a:xfrm>
          <a:prstGeom prst="rect">
            <a:avLst/>
          </a:prstGeom>
        </p:spPr>
      </p:pic>
      <p:pic>
        <p:nvPicPr>
          <p:cNvPr id="35" name="図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4410" y="3150550"/>
            <a:ext cx="599382" cy="503160"/>
          </a:xfrm>
          <a:prstGeom prst="rect">
            <a:avLst/>
          </a:prstGeom>
        </p:spPr>
      </p:pic>
      <p:pic>
        <p:nvPicPr>
          <p:cNvPr id="36"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079" y="4237731"/>
            <a:ext cx="599382" cy="503160"/>
          </a:xfrm>
          <a:prstGeom prst="rect">
            <a:avLst/>
          </a:prstGeom>
        </p:spPr>
      </p:pic>
      <p:pic>
        <p:nvPicPr>
          <p:cNvPr id="37"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9358" y="5186272"/>
            <a:ext cx="599382" cy="503160"/>
          </a:xfrm>
          <a:prstGeom prst="rect">
            <a:avLst/>
          </a:prstGeom>
        </p:spPr>
      </p:pic>
      <p:pic>
        <p:nvPicPr>
          <p:cNvPr id="38"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2551" y="5495435"/>
            <a:ext cx="599382" cy="503160"/>
          </a:xfrm>
          <a:prstGeom prst="rect">
            <a:avLst/>
          </a:prstGeom>
        </p:spPr>
      </p:pic>
      <p:sp>
        <p:nvSpPr>
          <p:cNvPr id="39" name="正方形/長方形 22"/>
          <p:cNvSpPr/>
          <p:nvPr/>
        </p:nvSpPr>
        <p:spPr>
          <a:xfrm>
            <a:off x="7118450" y="4569895"/>
            <a:ext cx="3473723" cy="523220"/>
          </a:xfrm>
          <a:prstGeom prst="rect">
            <a:avLst/>
          </a:prstGeom>
        </p:spPr>
        <p:txBody>
          <a:bodyPr wrap="square">
            <a:spAutoFit/>
          </a:bodyPr>
          <a:lstStyle/>
          <a:p>
            <a:pPr marL="342900" indent="-342900" eaLnBrk="0" hangingPunct="0">
              <a:spcBef>
                <a:spcPct val="20000"/>
              </a:spcBef>
              <a:defRPr/>
            </a:pPr>
            <a:r>
              <a:rPr lang="zh-TW" altLang="en-US" sz="2800" b="1" dirty="0">
                <a:solidFill>
                  <a:srgbClr val="A50B30"/>
                </a:solidFill>
                <a:latin typeface="微軟正黑體" panose="020B0604030504040204" pitchFamily="34" charset="-120"/>
                <a:ea typeface="微軟正黑體" panose="020B0604030504040204" pitchFamily="34" charset="-120"/>
              </a:rPr>
              <a:t>個</a:t>
            </a:r>
            <a:r>
              <a:rPr lang="zh-TW" altLang="en-US" sz="2800" b="1" dirty="0" smtClean="0">
                <a:solidFill>
                  <a:srgbClr val="A50B30"/>
                </a:solidFill>
                <a:latin typeface="微軟正黑體" panose="020B0604030504040204" pitchFamily="34" charset="-120"/>
                <a:ea typeface="微軟正黑體" panose="020B0604030504040204" pitchFamily="34" charset="-120"/>
              </a:rPr>
              <a:t>學部</a:t>
            </a:r>
            <a:endParaRPr lang="en-US" altLang="ja-JP" b="1" dirty="0">
              <a:solidFill>
                <a:srgbClr val="A50B30"/>
              </a:solidFill>
              <a:latin typeface="微軟正黑體" panose="020B0604030504040204" pitchFamily="34" charset="-120"/>
              <a:ea typeface="微軟正黑體" panose="020B0604030504040204" pitchFamily="34" charset="-120"/>
            </a:endParaRPr>
          </a:p>
        </p:txBody>
      </p:sp>
      <p:sp>
        <p:nvSpPr>
          <p:cNvPr id="3" name="矩形 2"/>
          <p:cNvSpPr/>
          <p:nvPr/>
        </p:nvSpPr>
        <p:spPr>
          <a:xfrm>
            <a:off x="5224164" y="5149825"/>
            <a:ext cx="3185487" cy="369332"/>
          </a:xfrm>
          <a:prstGeom prst="rect">
            <a:avLst/>
          </a:prstGeom>
        </p:spPr>
        <p:txBody>
          <a:bodyPr wrap="none">
            <a:spAutoFit/>
          </a:bodyPr>
          <a:lstStyle/>
          <a:p>
            <a:pPr marL="342900" indent="-342900" eaLnBrk="0" hangingPunct="0">
              <a:spcBef>
                <a:spcPct val="20000"/>
              </a:spcBef>
              <a:defRPr/>
            </a:pPr>
            <a:r>
              <a:rPr lang="zh-TW" altLang="en-US" b="1" i="1" dirty="0" smtClean="0">
                <a:solidFill>
                  <a:srgbClr val="A50B30"/>
                </a:solidFill>
                <a:latin typeface="微軟正黑體" panose="020B0604030504040204" pitchFamily="34" charset="-120"/>
                <a:ea typeface="微軟正黑體" panose="020B0604030504040204" pitchFamily="34" charset="-120"/>
              </a:rPr>
              <a:t>已提供</a:t>
            </a:r>
            <a:r>
              <a:rPr lang="zh-TW" altLang="en-US" b="1" i="1" dirty="0">
                <a:solidFill>
                  <a:srgbClr val="A50B30"/>
                </a:solidFill>
                <a:latin typeface="微軟正黑體" panose="020B0604030504040204" pitchFamily="34" charset="-120"/>
                <a:ea typeface="微軟正黑體" panose="020B0604030504040204" pitchFamily="34" charset="-120"/>
              </a:rPr>
              <a:t>英語授課</a:t>
            </a:r>
            <a:r>
              <a:rPr lang="zh-TW" altLang="en-US" b="1" i="1" dirty="0" smtClean="0">
                <a:solidFill>
                  <a:srgbClr val="A50B30"/>
                </a:solidFill>
                <a:latin typeface="微軟正黑體" panose="020B0604030504040204" pitchFamily="34" charset="-120"/>
                <a:ea typeface="微軟正黑體" panose="020B0604030504040204" pitchFamily="34" charset="-120"/>
              </a:rPr>
              <a:t>學士學位學</a:t>
            </a:r>
            <a:r>
              <a:rPr lang="zh-TW" altLang="en-US" b="1" i="1" dirty="0">
                <a:solidFill>
                  <a:srgbClr val="A50B30"/>
                </a:solidFill>
                <a:latin typeface="微軟正黑體" panose="020B0604030504040204" pitchFamily="34" charset="-120"/>
                <a:ea typeface="微軟正黑體" panose="020B0604030504040204" pitchFamily="34" charset="-120"/>
              </a:rPr>
              <a:t>程</a:t>
            </a:r>
            <a:endParaRPr lang="en-US" altLang="ja-JP" b="1" i="1" dirty="0">
              <a:solidFill>
                <a:srgbClr val="A50B3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809677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2800" dirty="0"/>
              <a:t>Social Innovators needed</a:t>
            </a:r>
            <a:endParaRPr kumimoji="1" lang="ja-JP" altLang="en-US" sz="2800" dirty="0"/>
          </a:p>
        </p:txBody>
      </p:sp>
      <p:sp>
        <p:nvSpPr>
          <p:cNvPr id="3" name="スライド番号プレースホルダー 2"/>
          <p:cNvSpPr>
            <a:spLocks noGrp="1"/>
          </p:cNvSpPr>
          <p:nvPr>
            <p:ph type="sldNum" sz="quarter" idx="4"/>
          </p:nvPr>
        </p:nvSpPr>
        <p:spPr/>
        <p:txBody>
          <a:bodyPr/>
          <a:lstStyle/>
          <a:p>
            <a:fld id="{65330E89-EBE7-4F89-B5B5-47C2D44CD4F3}" type="slidenum">
              <a:rPr lang="ja-JP" altLang="en-US" smtClean="0">
                <a:solidFill>
                  <a:prstClr val="black">
                    <a:lumMod val="65000"/>
                    <a:lumOff val="35000"/>
                  </a:prstClr>
                </a:solidFill>
              </a:rPr>
              <a:pPr/>
              <a:t>60</a:t>
            </a:fld>
            <a:endParaRPr lang="ja-JP" altLang="en-US" dirty="0">
              <a:solidFill>
                <a:prstClr val="black">
                  <a:lumMod val="65000"/>
                  <a:lumOff val="35000"/>
                </a:prstClr>
              </a:solidFill>
            </a:endParaRPr>
          </a:p>
        </p:txBody>
      </p:sp>
      <p:sp>
        <p:nvSpPr>
          <p:cNvPr id="13" name="角丸四角形 7"/>
          <p:cNvSpPr>
            <a:spLocks noChangeArrowheads="1"/>
          </p:cNvSpPr>
          <p:nvPr/>
        </p:nvSpPr>
        <p:spPr bwMode="auto">
          <a:xfrm>
            <a:off x="466725" y="3645030"/>
            <a:ext cx="8065825" cy="2376000"/>
          </a:xfrm>
          <a:prstGeom prst="roundRect">
            <a:avLst>
              <a:gd name="adj" fmla="val 5395"/>
            </a:avLst>
          </a:prstGeom>
          <a:solidFill>
            <a:schemeClr val="bg1">
              <a:lumMod val="95000"/>
            </a:schemeClr>
          </a:solidFill>
          <a:ln w="3175">
            <a:solidFill>
              <a:srgbClr val="0070C0"/>
            </a:solidFill>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lstStyle/>
          <a:p>
            <a:pPr marL="85725">
              <a:spcBef>
                <a:spcPts val="1200"/>
              </a:spcBef>
            </a:pPr>
            <a:r>
              <a:rPr lang="en-US" altLang="ja-JP" b="1" i="1" dirty="0">
                <a:solidFill>
                  <a:srgbClr val="0070C0"/>
                </a:solidFill>
                <a:latin typeface="Meiryo UI" pitchFamily="50" charset="-128"/>
                <a:ea typeface="Meiryo UI" pitchFamily="50" charset="-128"/>
                <a:cs typeface="Meiryo UI" pitchFamily="50" charset="-128"/>
              </a:rPr>
              <a:t>Contemporary society requires </a:t>
            </a:r>
          </a:p>
          <a:p>
            <a:pPr marL="85725" algn="ctr">
              <a:spcBef>
                <a:spcPts val="1200"/>
              </a:spcBef>
            </a:pPr>
            <a:r>
              <a:rPr lang="ja-JP" altLang="en-US" sz="3200" b="1" i="1" dirty="0">
                <a:solidFill>
                  <a:srgbClr val="0070C0"/>
                </a:solidFill>
                <a:latin typeface="Meiryo UI" pitchFamily="50" charset="-128"/>
                <a:ea typeface="Meiryo UI" pitchFamily="50" charset="-128"/>
                <a:cs typeface="Meiryo UI" pitchFamily="50" charset="-128"/>
              </a:rPr>
              <a:t>“</a:t>
            </a:r>
            <a:r>
              <a:rPr lang="en-US" altLang="ja-JP" sz="3200" b="1" i="1" dirty="0">
                <a:solidFill>
                  <a:srgbClr val="0070C0"/>
                </a:solidFill>
                <a:latin typeface="Meiryo UI" pitchFamily="50" charset="-128"/>
                <a:ea typeface="Meiryo UI" pitchFamily="50" charset="-128"/>
                <a:cs typeface="Meiryo UI" pitchFamily="50" charset="-128"/>
              </a:rPr>
              <a:t>Social Innovators”</a:t>
            </a:r>
            <a:r>
              <a:rPr lang="en-US" altLang="ja-JP" sz="2400" b="1" i="1" dirty="0">
                <a:solidFill>
                  <a:srgbClr val="0070C0"/>
                </a:solidFill>
                <a:latin typeface="Meiryo UI" pitchFamily="50" charset="-128"/>
                <a:ea typeface="Meiryo UI" pitchFamily="50" charset="-128"/>
                <a:cs typeface="Meiryo UI" pitchFamily="50" charset="-128"/>
              </a:rPr>
              <a:t> ,</a:t>
            </a:r>
            <a:endParaRPr lang="en-US" altLang="ja-JP" sz="3600" b="1" i="1" dirty="0">
              <a:solidFill>
                <a:srgbClr val="0070C0"/>
              </a:solidFill>
              <a:latin typeface="Meiryo UI" pitchFamily="50" charset="-128"/>
              <a:ea typeface="Meiryo UI" pitchFamily="50" charset="-128"/>
              <a:cs typeface="Meiryo UI" pitchFamily="50" charset="-128"/>
            </a:endParaRPr>
          </a:p>
          <a:p>
            <a:pPr marL="85725" algn="ctr">
              <a:spcBef>
                <a:spcPts val="1200"/>
              </a:spcBef>
            </a:pPr>
            <a:r>
              <a:rPr lang="en-US" altLang="ja-JP" b="1" i="1" dirty="0">
                <a:solidFill>
                  <a:srgbClr val="0070C0"/>
                </a:solidFill>
                <a:latin typeface="Meiryo UI" pitchFamily="50" charset="-128"/>
                <a:ea typeface="Meiryo UI" pitchFamily="50" charset="-128"/>
                <a:cs typeface="Meiryo UI" pitchFamily="50" charset="-128"/>
              </a:rPr>
              <a:t>who will take the lead in discovering and implementing</a:t>
            </a:r>
          </a:p>
          <a:p>
            <a:pPr marL="85725" algn="ctr">
              <a:spcBef>
                <a:spcPts val="1200"/>
              </a:spcBef>
            </a:pPr>
            <a:r>
              <a:rPr lang="en-US" altLang="ja-JP" b="1" i="1" dirty="0">
                <a:solidFill>
                  <a:srgbClr val="0070C0"/>
                </a:solidFill>
                <a:latin typeface="Meiryo UI" pitchFamily="50" charset="-128"/>
                <a:ea typeface="Meiryo UI" pitchFamily="50" charset="-128"/>
                <a:cs typeface="Meiryo UI" pitchFamily="50" charset="-128"/>
              </a:rPr>
              <a:t>more effective, sustainable, and fair solutions </a:t>
            </a:r>
          </a:p>
        </p:txBody>
      </p:sp>
      <p:sp>
        <p:nvSpPr>
          <p:cNvPr id="14" name="下矢印 6"/>
          <p:cNvSpPr>
            <a:spLocks noChangeArrowheads="1"/>
          </p:cNvSpPr>
          <p:nvPr/>
        </p:nvSpPr>
        <p:spPr bwMode="auto">
          <a:xfrm flipV="1">
            <a:off x="3203810" y="2852920"/>
            <a:ext cx="2736380" cy="504020"/>
          </a:xfrm>
          <a:prstGeom prst="triangle">
            <a:avLst/>
          </a:prstGeom>
          <a:gradFill flip="none" rotWithShape="1">
            <a:gsLst>
              <a:gs pos="0">
                <a:srgbClr val="0070C0"/>
              </a:gs>
              <a:gs pos="36000">
                <a:srgbClr val="0070C0">
                  <a:lumMod val="61000"/>
                  <a:lumOff val="39000"/>
                </a:srgbClr>
              </a:gs>
              <a:gs pos="98000">
                <a:schemeClr val="bg1"/>
              </a:gs>
              <a:gs pos="84000">
                <a:srgbClr val="CCECFF"/>
              </a:gs>
            </a:gsLst>
            <a:lin ang="5400000" scaled="1"/>
            <a:tileRect/>
          </a:gradFill>
          <a:ln w="31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itchFamily="50" charset="-128"/>
              <a:ea typeface="Meiryo UI" pitchFamily="50" charset="-128"/>
              <a:cs typeface="Meiryo UI" pitchFamily="50" charset="-128"/>
            </a:endParaRPr>
          </a:p>
        </p:txBody>
      </p:sp>
      <p:sp>
        <p:nvSpPr>
          <p:cNvPr id="8" name="コンテンツ プレースホルダー 2"/>
          <p:cNvSpPr txBox="1">
            <a:spLocks/>
          </p:cNvSpPr>
          <p:nvPr/>
        </p:nvSpPr>
        <p:spPr>
          <a:xfrm>
            <a:off x="466725" y="1556740"/>
            <a:ext cx="8210549" cy="956300"/>
          </a:xfrm>
          <a:prstGeom prst="rect">
            <a:avLst/>
          </a:prstGeom>
          <a:solidFill>
            <a:schemeClr val="bg1">
              <a:alpha val="50195"/>
            </a:schemeClr>
          </a:solidFill>
          <a:ln w="3175">
            <a:noFill/>
          </a:ln>
        </p:spPr>
        <p:txBody>
          <a:bodyPr anchor="ctr"/>
          <a:lstStyle>
            <a:defPPr>
              <a:defRPr lang="ja-JP"/>
            </a:defPPr>
            <a:lvl1pPr marL="469900" indent="-469900" fontAlgn="base">
              <a:lnSpc>
                <a:spcPct val="90000"/>
              </a:lnSpc>
              <a:spcBef>
                <a:spcPct val="50000"/>
              </a:spcBef>
              <a:spcAft>
                <a:spcPct val="0"/>
              </a:spcAft>
              <a:buClr>
                <a:schemeClr val="accent2"/>
              </a:buClr>
              <a:buFont typeface="Wingdings" panose="05000000000000000000" pitchFamily="2" charset="2"/>
              <a:buChar char="n"/>
              <a:defRPr sz="2800" b="1" u="sng">
                <a:solidFill>
                  <a:srgbClr val="FF0000"/>
                </a:solidFill>
                <a:latin typeface="Meiryo UI" panose="020B0604030504040204" pitchFamily="50" charset="-128"/>
                <a:ea typeface="Meiryo UI" panose="020B0604030504040204" pitchFamily="50" charset="-128"/>
                <a:cs typeface="Meiryo UI" panose="020B0604030504040204" pitchFamily="50" charset="-128"/>
              </a:defRPr>
            </a:lvl1pPr>
            <a:lvl2pPr marL="908050" indent="-436563" eaLnBrk="0" fontAlgn="base" hangingPunct="0">
              <a:spcBef>
                <a:spcPct val="20000"/>
              </a:spcBef>
              <a:spcAft>
                <a:spcPct val="0"/>
              </a:spcAft>
              <a:buClr>
                <a:schemeClr val="accent2"/>
              </a:buClr>
              <a:buFont typeface="Wingdings" pitchFamily="2" charset="2"/>
              <a:buChar char="n"/>
              <a:defRPr sz="2600">
                <a:solidFill>
                  <a:schemeClr val="tx1"/>
                </a:solidFill>
              </a:defRPr>
            </a:lvl2pPr>
            <a:lvl3pPr marL="1304925" indent="-395288" eaLnBrk="0" fontAlgn="base" hangingPunct="0">
              <a:spcBef>
                <a:spcPct val="20000"/>
              </a:spcBef>
              <a:spcAft>
                <a:spcPct val="0"/>
              </a:spcAft>
              <a:buClr>
                <a:schemeClr val="accent2"/>
              </a:buClr>
              <a:buFont typeface="Wingdings" pitchFamily="2" charset="2"/>
              <a:buChar char="o"/>
              <a:defRPr sz="2300">
                <a:solidFill>
                  <a:schemeClr val="tx1"/>
                </a:solidFill>
              </a:defRPr>
            </a:lvl3pPr>
            <a:lvl4pPr marL="1693863" indent="-387350" eaLnBrk="0" fontAlgn="base" hangingPunct="0">
              <a:spcBef>
                <a:spcPct val="20000"/>
              </a:spcBef>
              <a:spcAft>
                <a:spcPct val="0"/>
              </a:spcAft>
              <a:buClr>
                <a:schemeClr val="accent2"/>
              </a:buClr>
              <a:buFont typeface="Wingdings" pitchFamily="2" charset="2"/>
              <a:buChar char="n"/>
              <a:defRPr sz="2000">
                <a:solidFill>
                  <a:schemeClr val="tx1"/>
                </a:solidFill>
              </a:defRPr>
            </a:lvl4pPr>
            <a:lvl5pPr marL="2093913" indent="-398463" eaLnBrk="0" fontAlgn="base" hangingPunct="0">
              <a:spcBef>
                <a:spcPct val="25000"/>
              </a:spcBef>
              <a:spcAft>
                <a:spcPct val="0"/>
              </a:spcAft>
              <a:buClr>
                <a:schemeClr val="accent2"/>
              </a:buClr>
              <a:buFont typeface="Wingdings" pitchFamily="2" charset="2"/>
              <a:buChar char="§"/>
              <a:defRPr sz="2000">
                <a:solidFill>
                  <a:schemeClr val="tx1"/>
                </a:solidFill>
              </a:defRPr>
            </a:lvl5pPr>
            <a:lvl6pPr marL="2551113" indent="-398463" fontAlgn="base">
              <a:spcBef>
                <a:spcPct val="25000"/>
              </a:spcBef>
              <a:spcAft>
                <a:spcPct val="0"/>
              </a:spcAft>
              <a:buClr>
                <a:schemeClr val="accent2"/>
              </a:buClr>
              <a:buFont typeface="Wingdings" pitchFamily="2" charset="2"/>
              <a:buChar char="§"/>
              <a:defRPr sz="2000">
                <a:solidFill>
                  <a:schemeClr val="tx1"/>
                </a:solidFill>
              </a:defRPr>
            </a:lvl6pPr>
            <a:lvl7pPr marL="3008313" indent="-398463" fontAlgn="base">
              <a:spcBef>
                <a:spcPct val="25000"/>
              </a:spcBef>
              <a:spcAft>
                <a:spcPct val="0"/>
              </a:spcAft>
              <a:buClr>
                <a:schemeClr val="accent2"/>
              </a:buClr>
              <a:buFont typeface="Wingdings" pitchFamily="2" charset="2"/>
              <a:buChar char="§"/>
              <a:defRPr sz="2000">
                <a:solidFill>
                  <a:schemeClr val="tx1"/>
                </a:solidFill>
              </a:defRPr>
            </a:lvl7pPr>
            <a:lvl8pPr marL="3465513" indent="-398463" fontAlgn="base">
              <a:spcBef>
                <a:spcPct val="25000"/>
              </a:spcBef>
              <a:spcAft>
                <a:spcPct val="0"/>
              </a:spcAft>
              <a:buClr>
                <a:schemeClr val="accent2"/>
              </a:buClr>
              <a:buFont typeface="Wingdings" pitchFamily="2" charset="2"/>
              <a:buChar char="§"/>
              <a:defRPr sz="2000">
                <a:solidFill>
                  <a:schemeClr val="tx1"/>
                </a:solidFill>
              </a:defRPr>
            </a:lvl8pPr>
            <a:lvl9pPr marL="3922713" indent="-398463" fontAlgn="base">
              <a:spcBef>
                <a:spcPct val="25000"/>
              </a:spcBef>
              <a:spcAft>
                <a:spcPct val="0"/>
              </a:spcAft>
              <a:buClr>
                <a:schemeClr val="accent2"/>
              </a:buClr>
              <a:buFont typeface="Wingdings" pitchFamily="2" charset="2"/>
              <a:buChar char="§"/>
              <a:defRPr sz="2000">
                <a:solidFill>
                  <a:schemeClr val="tx1"/>
                </a:solidFill>
              </a:defRPr>
            </a:lvl9pPr>
          </a:lstStyle>
          <a:p>
            <a:pPr marL="0" indent="0" algn="ctr">
              <a:lnSpc>
                <a:spcPct val="150000"/>
              </a:lnSpc>
              <a:buClr>
                <a:srgbClr val="9C5252"/>
              </a:buClr>
              <a:buFont typeface="Wingdings" panose="05000000000000000000" pitchFamily="2" charset="2"/>
              <a:buNone/>
            </a:pPr>
            <a:r>
              <a:rPr lang="en-US" altLang="ja-JP" sz="2400" u="none" dirty="0">
                <a:solidFill>
                  <a:srgbClr val="C00000"/>
                </a:solidFill>
              </a:rPr>
              <a:t>Cannot be resolved by a single, </a:t>
            </a:r>
            <a:br>
              <a:rPr lang="en-US" altLang="ja-JP" sz="2400" u="none" dirty="0">
                <a:solidFill>
                  <a:srgbClr val="C00000"/>
                </a:solidFill>
              </a:rPr>
            </a:br>
            <a:r>
              <a:rPr lang="en-US" altLang="ja-JP" sz="2400" u="none" dirty="0">
                <a:solidFill>
                  <a:srgbClr val="C00000"/>
                </a:solidFill>
              </a:rPr>
              <a:t>particular discipline or field of study</a:t>
            </a:r>
          </a:p>
        </p:txBody>
      </p:sp>
      <p:pic>
        <p:nvPicPr>
          <p:cNvPr id="4098" name="Picture 2" descr="悩む人のフリー素材（黒）"/>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595" y="1450778"/>
            <a:ext cx="1103965" cy="14021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案内する女性のフリー素材（黒）"/>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400" y="4941210"/>
            <a:ext cx="1512210" cy="153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065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ホームベース 41"/>
          <p:cNvSpPr/>
          <p:nvPr/>
        </p:nvSpPr>
        <p:spPr>
          <a:xfrm>
            <a:off x="539440" y="2672860"/>
            <a:ext cx="806512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43" name="ホームベース 42"/>
          <p:cNvSpPr/>
          <p:nvPr/>
        </p:nvSpPr>
        <p:spPr>
          <a:xfrm>
            <a:off x="539440" y="3068950"/>
            <a:ext cx="806512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44" name="ホームベース 43"/>
          <p:cNvSpPr/>
          <p:nvPr/>
        </p:nvSpPr>
        <p:spPr>
          <a:xfrm>
            <a:off x="539440" y="3465050"/>
            <a:ext cx="806512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45" name="ホームベース 44"/>
          <p:cNvSpPr/>
          <p:nvPr/>
        </p:nvSpPr>
        <p:spPr>
          <a:xfrm>
            <a:off x="539440" y="3861060"/>
            <a:ext cx="806512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5" name="タイトル 4"/>
          <p:cNvSpPr>
            <a:spLocks noGrp="1"/>
          </p:cNvSpPr>
          <p:nvPr>
            <p:ph type="title"/>
          </p:nvPr>
        </p:nvSpPr>
        <p:spPr/>
        <p:txBody>
          <a:bodyPr/>
          <a:lstStyle/>
          <a:p>
            <a:r>
              <a:rPr kumimoji="1" lang="en-US" altLang="ja-JP"/>
              <a:t>Curriculum overview</a:t>
            </a:r>
            <a:endParaRPr kumimoji="1" lang="ja-JP" altLang="en-US" dirty="0"/>
          </a:p>
        </p:txBody>
      </p:sp>
      <p:sp>
        <p:nvSpPr>
          <p:cNvPr id="4" name="スライド番号プレースホルダー 3"/>
          <p:cNvSpPr>
            <a:spLocks noGrp="1"/>
          </p:cNvSpPr>
          <p:nvPr>
            <p:ph type="sldNum" sz="quarter" idx="4"/>
          </p:nvPr>
        </p:nvSpPr>
        <p:spPr/>
        <p:txBody>
          <a:bodyPr/>
          <a:lstStyle/>
          <a:p>
            <a:fld id="{65330E89-EBE7-4F89-B5B5-47C2D44CD4F3}" type="slidenum">
              <a:rPr lang="ja-JP" altLang="en-US" smtClean="0">
                <a:solidFill>
                  <a:prstClr val="black">
                    <a:lumMod val="65000"/>
                    <a:lumOff val="35000"/>
                  </a:prstClr>
                </a:solidFill>
              </a:rPr>
              <a:pPr/>
              <a:t>61</a:t>
            </a:fld>
            <a:endParaRPr lang="ja-JP" altLang="en-US" dirty="0">
              <a:solidFill>
                <a:prstClr val="black">
                  <a:lumMod val="65000"/>
                  <a:lumOff val="35000"/>
                </a:prstClr>
              </a:solidFill>
            </a:endParaRPr>
          </a:p>
        </p:txBody>
      </p:sp>
      <p:sp>
        <p:nvSpPr>
          <p:cNvPr id="2" name="正方形/長方形 1"/>
          <p:cNvSpPr/>
          <p:nvPr/>
        </p:nvSpPr>
        <p:spPr>
          <a:xfrm>
            <a:off x="466725" y="1196690"/>
            <a:ext cx="2088995" cy="50407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rgbClr val="DA5800"/>
                </a:solidFill>
                <a:latin typeface="Franklin Gothic Medium" panose="020B0603020102020204" pitchFamily="34" charset="0"/>
                <a:ea typeface="Meiryo UI" pitchFamily="50" charset="-128"/>
                <a:cs typeface="Meiryo UI" pitchFamily="50" charset="-128"/>
              </a:rPr>
              <a:t>1</a:t>
            </a:r>
            <a:r>
              <a:rPr lang="en-US" altLang="ja-JP" sz="1200" dirty="0">
                <a:solidFill>
                  <a:srgbClr val="DA5800"/>
                </a:solidFill>
                <a:latin typeface="Franklin Gothic Medium" panose="020B0603020102020204" pitchFamily="34" charset="0"/>
                <a:ea typeface="Meiryo UI" pitchFamily="50" charset="-128"/>
                <a:cs typeface="Meiryo UI" pitchFamily="50" charset="-128"/>
              </a:rPr>
              <a:t>st  year</a:t>
            </a:r>
            <a:endParaRPr lang="ja-JP" altLang="en-US" dirty="0">
              <a:solidFill>
                <a:srgbClr val="DA5800"/>
              </a:solidFill>
              <a:latin typeface="Franklin Gothic Medium" panose="020B0603020102020204" pitchFamily="34" charset="0"/>
              <a:ea typeface="Meiryo UI" pitchFamily="50" charset="-128"/>
              <a:cs typeface="Meiryo UI" pitchFamily="50" charset="-128"/>
            </a:endParaRPr>
          </a:p>
        </p:txBody>
      </p:sp>
      <p:sp>
        <p:nvSpPr>
          <p:cNvPr id="6" name="正方形/長方形 5"/>
          <p:cNvSpPr/>
          <p:nvPr/>
        </p:nvSpPr>
        <p:spPr>
          <a:xfrm>
            <a:off x="2555720" y="1196690"/>
            <a:ext cx="2088995" cy="50407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rgbClr val="DA5800"/>
                </a:solidFill>
                <a:latin typeface="Franklin Gothic Medium" panose="020B0603020102020204" pitchFamily="34" charset="0"/>
                <a:ea typeface="Meiryo UI" pitchFamily="50" charset="-128"/>
                <a:cs typeface="Meiryo UI" pitchFamily="50" charset="-128"/>
              </a:rPr>
              <a:t>2</a:t>
            </a:r>
            <a:r>
              <a:rPr lang="en-US" altLang="ja-JP" sz="1200" dirty="0">
                <a:solidFill>
                  <a:srgbClr val="DA5800"/>
                </a:solidFill>
                <a:latin typeface="Franklin Gothic Medium" panose="020B0603020102020204" pitchFamily="34" charset="0"/>
                <a:ea typeface="Meiryo UI" pitchFamily="50" charset="-128"/>
                <a:cs typeface="Meiryo UI" pitchFamily="50" charset="-128"/>
              </a:rPr>
              <a:t>nd  year</a:t>
            </a:r>
            <a:endParaRPr lang="ja-JP" altLang="en-US" dirty="0">
              <a:solidFill>
                <a:srgbClr val="DA5800"/>
              </a:solidFill>
              <a:latin typeface="Franklin Gothic Medium" panose="020B0603020102020204" pitchFamily="34" charset="0"/>
              <a:ea typeface="Meiryo UI" pitchFamily="50" charset="-128"/>
              <a:cs typeface="Meiryo UI" pitchFamily="50" charset="-128"/>
            </a:endParaRPr>
          </a:p>
        </p:txBody>
      </p:sp>
      <p:sp>
        <p:nvSpPr>
          <p:cNvPr id="7" name="正方形/長方形 6"/>
          <p:cNvSpPr/>
          <p:nvPr/>
        </p:nvSpPr>
        <p:spPr>
          <a:xfrm>
            <a:off x="4642600" y="1196690"/>
            <a:ext cx="2088995" cy="50407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rgbClr val="DA5800"/>
                </a:solidFill>
                <a:latin typeface="Franklin Gothic Medium" panose="020B0603020102020204" pitchFamily="34" charset="0"/>
                <a:ea typeface="Meiryo UI" pitchFamily="50" charset="-128"/>
                <a:cs typeface="Meiryo UI" pitchFamily="50" charset="-128"/>
              </a:rPr>
              <a:t>3</a:t>
            </a:r>
            <a:r>
              <a:rPr lang="en-US" altLang="ja-JP" sz="1200" dirty="0">
                <a:solidFill>
                  <a:srgbClr val="DA5800"/>
                </a:solidFill>
                <a:latin typeface="Franklin Gothic Medium" panose="020B0603020102020204" pitchFamily="34" charset="0"/>
                <a:ea typeface="Meiryo UI" pitchFamily="50" charset="-128"/>
                <a:cs typeface="Meiryo UI" pitchFamily="50" charset="-128"/>
              </a:rPr>
              <a:t>rd  year</a:t>
            </a:r>
            <a:endParaRPr lang="ja-JP" altLang="en-US" dirty="0">
              <a:solidFill>
                <a:srgbClr val="DA5800"/>
              </a:solidFill>
              <a:latin typeface="Franklin Gothic Medium" panose="020B0603020102020204" pitchFamily="34" charset="0"/>
              <a:ea typeface="Meiryo UI" pitchFamily="50" charset="-128"/>
              <a:cs typeface="Meiryo UI" pitchFamily="50" charset="-128"/>
            </a:endParaRPr>
          </a:p>
        </p:txBody>
      </p:sp>
      <p:sp>
        <p:nvSpPr>
          <p:cNvPr id="8" name="正方形/長方形 7"/>
          <p:cNvSpPr/>
          <p:nvPr/>
        </p:nvSpPr>
        <p:spPr>
          <a:xfrm>
            <a:off x="6731595" y="1196690"/>
            <a:ext cx="2088995" cy="50407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rgbClr val="DA5800"/>
                </a:solidFill>
                <a:latin typeface="Franklin Gothic Medium" panose="020B0603020102020204" pitchFamily="34" charset="0"/>
                <a:ea typeface="Meiryo UI" pitchFamily="50" charset="-128"/>
                <a:cs typeface="Meiryo UI" pitchFamily="50" charset="-128"/>
              </a:rPr>
              <a:t>4</a:t>
            </a:r>
            <a:r>
              <a:rPr lang="en-US" altLang="ja-JP" sz="1200" dirty="0">
                <a:solidFill>
                  <a:srgbClr val="DA5800"/>
                </a:solidFill>
                <a:latin typeface="Franklin Gothic Medium" panose="020B0603020102020204" pitchFamily="34" charset="0"/>
                <a:ea typeface="Meiryo UI" pitchFamily="50" charset="-128"/>
                <a:cs typeface="Meiryo UI" pitchFamily="50" charset="-128"/>
              </a:rPr>
              <a:t>th  year</a:t>
            </a:r>
            <a:endParaRPr lang="ja-JP" altLang="en-US" dirty="0">
              <a:solidFill>
                <a:srgbClr val="DA5800"/>
              </a:solidFill>
              <a:latin typeface="Franklin Gothic Medium" panose="020B0603020102020204" pitchFamily="34" charset="0"/>
              <a:ea typeface="Meiryo UI" pitchFamily="50" charset="-128"/>
              <a:cs typeface="Meiryo UI" pitchFamily="50" charset="-128"/>
            </a:endParaRPr>
          </a:p>
        </p:txBody>
      </p:sp>
      <p:sp>
        <p:nvSpPr>
          <p:cNvPr id="3" name="ホームベース 2"/>
          <p:cNvSpPr/>
          <p:nvPr/>
        </p:nvSpPr>
        <p:spPr>
          <a:xfrm>
            <a:off x="539440" y="1952840"/>
            <a:ext cx="4320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1" name="ホームベース 20"/>
          <p:cNvSpPr/>
          <p:nvPr/>
        </p:nvSpPr>
        <p:spPr>
          <a:xfrm>
            <a:off x="539439" y="5193290"/>
            <a:ext cx="4032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13" name="山形 12"/>
          <p:cNvSpPr/>
          <p:nvPr/>
        </p:nvSpPr>
        <p:spPr>
          <a:xfrm>
            <a:off x="478803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3" name="山形 22"/>
          <p:cNvSpPr/>
          <p:nvPr/>
        </p:nvSpPr>
        <p:spPr>
          <a:xfrm>
            <a:off x="500402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4" name="山形 23"/>
          <p:cNvSpPr/>
          <p:nvPr/>
        </p:nvSpPr>
        <p:spPr>
          <a:xfrm>
            <a:off x="521688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5" name="山形 24"/>
          <p:cNvSpPr/>
          <p:nvPr/>
        </p:nvSpPr>
        <p:spPr>
          <a:xfrm>
            <a:off x="543287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6" name="山形 25"/>
          <p:cNvSpPr/>
          <p:nvPr/>
        </p:nvSpPr>
        <p:spPr>
          <a:xfrm>
            <a:off x="565215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8" name="山形 27"/>
          <p:cNvSpPr/>
          <p:nvPr/>
        </p:nvSpPr>
        <p:spPr>
          <a:xfrm>
            <a:off x="586814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9" name="山形 28"/>
          <p:cNvSpPr/>
          <p:nvPr/>
        </p:nvSpPr>
        <p:spPr>
          <a:xfrm>
            <a:off x="608100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0" name="山形 29"/>
          <p:cNvSpPr/>
          <p:nvPr/>
        </p:nvSpPr>
        <p:spPr>
          <a:xfrm>
            <a:off x="629699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1" name="山形 30"/>
          <p:cNvSpPr/>
          <p:nvPr/>
        </p:nvSpPr>
        <p:spPr>
          <a:xfrm>
            <a:off x="651623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2" name="山形 31"/>
          <p:cNvSpPr/>
          <p:nvPr/>
        </p:nvSpPr>
        <p:spPr>
          <a:xfrm>
            <a:off x="673222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3" name="山形 32"/>
          <p:cNvSpPr/>
          <p:nvPr/>
        </p:nvSpPr>
        <p:spPr>
          <a:xfrm>
            <a:off x="694508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4" name="山形 33"/>
          <p:cNvSpPr/>
          <p:nvPr/>
        </p:nvSpPr>
        <p:spPr>
          <a:xfrm>
            <a:off x="716107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5" name="山形 34"/>
          <p:cNvSpPr/>
          <p:nvPr/>
        </p:nvSpPr>
        <p:spPr>
          <a:xfrm>
            <a:off x="738035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6" name="山形 35"/>
          <p:cNvSpPr/>
          <p:nvPr/>
        </p:nvSpPr>
        <p:spPr>
          <a:xfrm>
            <a:off x="759634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7" name="山形 36"/>
          <p:cNvSpPr/>
          <p:nvPr/>
        </p:nvSpPr>
        <p:spPr>
          <a:xfrm>
            <a:off x="780920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8" name="山形 37"/>
          <p:cNvSpPr/>
          <p:nvPr/>
        </p:nvSpPr>
        <p:spPr>
          <a:xfrm>
            <a:off x="802519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41" name="ホームベース 40"/>
          <p:cNvSpPr/>
          <p:nvPr/>
        </p:nvSpPr>
        <p:spPr>
          <a:xfrm>
            <a:off x="6081006" y="2672860"/>
            <a:ext cx="2379534" cy="1512000"/>
          </a:xfrm>
          <a:prstGeom prst="homePlate">
            <a:avLst>
              <a:gd name="adj" fmla="val 36771"/>
            </a:avLst>
          </a:prstGeom>
          <a:gradFill>
            <a:gsLst>
              <a:gs pos="0">
                <a:srgbClr val="E4CCCC"/>
              </a:gs>
              <a:gs pos="80000">
                <a:srgbClr val="FF5050"/>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6325"/>
            <a:r>
              <a:rPr lang="en-US" altLang="ja-JP" sz="1300" dirty="0">
                <a:solidFill>
                  <a:prstClr val="white"/>
                </a:solidFill>
                <a:latin typeface="Franklin Gothic Medium" panose="020B0603020102020204" pitchFamily="34" charset="0"/>
                <a:ea typeface="Meiryo UI" pitchFamily="50" charset="-128"/>
                <a:cs typeface="Meiryo UI" pitchFamily="50" charset="-128"/>
              </a:rPr>
              <a:t>Practicum</a:t>
            </a:r>
            <a:endParaRPr lang="ja-JP" altLang="en-US" sz="1300" dirty="0">
              <a:solidFill>
                <a:prstClr val="white"/>
              </a:solidFill>
              <a:latin typeface="Franklin Gothic Medium" panose="020B0603020102020204" pitchFamily="34" charset="0"/>
              <a:ea typeface="Meiryo UI" pitchFamily="50" charset="-128"/>
              <a:cs typeface="Meiryo UI" pitchFamily="50" charset="-128"/>
            </a:endParaRPr>
          </a:p>
        </p:txBody>
      </p:sp>
      <p:sp>
        <p:nvSpPr>
          <p:cNvPr id="40" name="ホームベース 39"/>
          <p:cNvSpPr/>
          <p:nvPr/>
        </p:nvSpPr>
        <p:spPr>
          <a:xfrm>
            <a:off x="3995920" y="2672860"/>
            <a:ext cx="2735674" cy="1512000"/>
          </a:xfrm>
          <a:prstGeom prst="homePlate">
            <a:avLst>
              <a:gd name="adj" fmla="val 36771"/>
            </a:avLst>
          </a:prstGeom>
          <a:gradFill>
            <a:gsLst>
              <a:gs pos="0">
                <a:srgbClr val="E2B8A8"/>
              </a:gs>
              <a:gs pos="90000">
                <a:schemeClr val="accent3">
                  <a:lumMod val="75000"/>
                </a:schemeClr>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57300"/>
            <a:r>
              <a:rPr lang="en-US" altLang="ja-JP" sz="1300" dirty="0">
                <a:solidFill>
                  <a:prstClr val="white"/>
                </a:solidFill>
                <a:latin typeface="Franklin Gothic Medium" panose="020B0603020102020204" pitchFamily="34" charset="0"/>
                <a:ea typeface="Meiryo UI" pitchFamily="50" charset="-128"/>
                <a:cs typeface="Meiryo UI" pitchFamily="50" charset="-128"/>
              </a:rPr>
              <a:t>Field Issues</a:t>
            </a:r>
            <a:endParaRPr lang="ja-JP" altLang="en-US" sz="1300" dirty="0">
              <a:solidFill>
                <a:prstClr val="white"/>
              </a:solidFill>
              <a:latin typeface="Franklin Gothic Medium" panose="020B0603020102020204" pitchFamily="34" charset="0"/>
              <a:ea typeface="Meiryo UI" pitchFamily="50" charset="-128"/>
              <a:cs typeface="Meiryo UI" pitchFamily="50" charset="-128"/>
            </a:endParaRPr>
          </a:p>
        </p:txBody>
      </p:sp>
      <p:sp>
        <p:nvSpPr>
          <p:cNvPr id="39" name="ホームベース 38"/>
          <p:cNvSpPr/>
          <p:nvPr/>
        </p:nvSpPr>
        <p:spPr>
          <a:xfrm>
            <a:off x="539440" y="2672860"/>
            <a:ext cx="4105275" cy="1512000"/>
          </a:xfrm>
          <a:prstGeom prst="homePlate">
            <a:avLst>
              <a:gd name="adj" fmla="val 36771"/>
            </a:avLst>
          </a:prstGeom>
          <a:gradFill>
            <a:gsLst>
              <a:gs pos="70000">
                <a:srgbClr val="F2C08D"/>
              </a:gs>
              <a:gs pos="83000">
                <a:schemeClr val="accent3">
                  <a:lumMod val="60000"/>
                  <a:lumOff val="40000"/>
                </a:schemeClr>
              </a:gs>
              <a:gs pos="38000">
                <a:schemeClr val="accent3">
                  <a:lumMod val="20000"/>
                  <a:lumOff val="80000"/>
                </a:schemeClr>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654300" indent="-28575"/>
            <a:r>
              <a:rPr lang="en-US" altLang="ja-JP" sz="1300" dirty="0">
                <a:solidFill>
                  <a:prstClr val="white"/>
                </a:solidFill>
                <a:latin typeface="Franklin Gothic Medium" panose="020B0603020102020204" pitchFamily="34" charset="0"/>
                <a:ea typeface="Meiryo UI" pitchFamily="50" charset="-128"/>
                <a:cs typeface="Meiryo UI" pitchFamily="50" charset="-128"/>
              </a:rPr>
              <a:t>Introduction</a:t>
            </a:r>
            <a:endParaRPr lang="ja-JP" altLang="en-US" sz="1300" dirty="0">
              <a:solidFill>
                <a:prstClr val="white"/>
              </a:solidFill>
              <a:latin typeface="Franklin Gothic Medium" panose="020B0603020102020204" pitchFamily="34" charset="0"/>
              <a:ea typeface="Meiryo UI" pitchFamily="50" charset="-128"/>
              <a:cs typeface="Meiryo UI" pitchFamily="50" charset="-128"/>
            </a:endParaRPr>
          </a:p>
        </p:txBody>
      </p:sp>
      <p:cxnSp>
        <p:nvCxnSpPr>
          <p:cNvPr id="47" name="直線コネクタ 46"/>
          <p:cNvCxnSpPr/>
          <p:nvPr/>
        </p:nvCxnSpPr>
        <p:spPr>
          <a:xfrm>
            <a:off x="2555719" y="1340710"/>
            <a:ext cx="0" cy="288000"/>
          </a:xfrm>
          <a:prstGeom prst="line">
            <a:avLst/>
          </a:prstGeom>
          <a:ln w="57150">
            <a:solidFill>
              <a:srgbClr val="DA5800"/>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555719" y="1988840"/>
            <a:ext cx="0" cy="352845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466725" y="1700760"/>
            <a:ext cx="835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prstClr val="black"/>
                </a:solidFill>
                <a:latin typeface="Franklin Gothic Medium" panose="020B0603020102020204" pitchFamily="34" charset="0"/>
                <a:ea typeface="Meiryo UI" pitchFamily="50" charset="-128"/>
                <a:cs typeface="Meiryo UI" pitchFamily="50" charset="-128"/>
              </a:rPr>
              <a:t>Foundations in Social Sciences</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10" name="正方形/長方形 9"/>
          <p:cNvSpPr/>
          <p:nvPr/>
        </p:nvSpPr>
        <p:spPr>
          <a:xfrm>
            <a:off x="467430" y="2420860"/>
            <a:ext cx="835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prstClr val="black"/>
                </a:solidFill>
                <a:latin typeface="Franklin Gothic Medium" panose="020B0603020102020204" pitchFamily="34" charset="0"/>
                <a:ea typeface="Meiryo UI" pitchFamily="50" charset="-128"/>
                <a:cs typeface="Meiryo UI" pitchFamily="50" charset="-128"/>
              </a:rPr>
              <a:t>Interdisciplinary Studies in Social Innovation</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11" name="正方形/長方形 10"/>
          <p:cNvSpPr/>
          <p:nvPr/>
        </p:nvSpPr>
        <p:spPr>
          <a:xfrm>
            <a:off x="467430" y="4293120"/>
            <a:ext cx="835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prstClr val="black"/>
                </a:solidFill>
                <a:latin typeface="Franklin Gothic Medium" panose="020B0603020102020204" pitchFamily="34" charset="0"/>
                <a:ea typeface="Meiryo UI" pitchFamily="50" charset="-128"/>
                <a:cs typeface="Meiryo UI" pitchFamily="50" charset="-128"/>
              </a:rPr>
              <a:t>Seminar</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12" name="正方形/長方形 11"/>
          <p:cNvSpPr/>
          <p:nvPr/>
        </p:nvSpPr>
        <p:spPr>
          <a:xfrm>
            <a:off x="467430" y="4941210"/>
            <a:ext cx="835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a:solidFill>
                  <a:prstClr val="black"/>
                </a:solidFill>
                <a:latin typeface="Franklin Gothic Medium" panose="020B0603020102020204" pitchFamily="34" charset="0"/>
                <a:ea typeface="Meiryo UI" pitchFamily="50" charset="-128"/>
                <a:cs typeface="Meiryo UI" pitchFamily="50" charset="-128"/>
              </a:rPr>
              <a:t>Japanese Language Study</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cxnSp>
        <p:nvCxnSpPr>
          <p:cNvPr id="51" name="直線コネクタ 50"/>
          <p:cNvCxnSpPr/>
          <p:nvPr/>
        </p:nvCxnSpPr>
        <p:spPr>
          <a:xfrm>
            <a:off x="4644715" y="1340710"/>
            <a:ext cx="0" cy="288000"/>
          </a:xfrm>
          <a:prstGeom prst="line">
            <a:avLst/>
          </a:prstGeom>
          <a:ln w="57150">
            <a:solidFill>
              <a:srgbClr val="DA5800"/>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4644715" y="1988840"/>
            <a:ext cx="0" cy="352845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6731594" y="1340710"/>
            <a:ext cx="0" cy="288000"/>
          </a:xfrm>
          <a:prstGeom prst="line">
            <a:avLst/>
          </a:prstGeom>
          <a:ln w="57150">
            <a:solidFill>
              <a:srgbClr val="DA5800"/>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6731594" y="2546860"/>
            <a:ext cx="0" cy="297043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4787720" y="1826760"/>
            <a:ext cx="3889556" cy="594100"/>
          </a:xfrm>
          <a:prstGeom prst="rect">
            <a:avLst/>
          </a:prstGeom>
          <a:gradFill>
            <a:gsLst>
              <a:gs pos="0">
                <a:srgbClr val="FFFFFF">
                  <a:alpha val="0"/>
                </a:srgbClr>
              </a:gs>
              <a:gs pos="19000">
                <a:srgbClr val="FFFFFF">
                  <a:alpha val="50000"/>
                </a:srgbClr>
              </a:gs>
              <a:gs pos="34000">
                <a:srgbClr val="FFFFFF">
                  <a:alpha val="58000"/>
                </a:srgbClr>
              </a:gs>
              <a:gs pos="88000">
                <a:srgbClr val="FFFFFF">
                  <a:alpha val="95000"/>
                </a:srgbClr>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15" name="ホームベース 14"/>
          <p:cNvSpPr/>
          <p:nvPr/>
        </p:nvSpPr>
        <p:spPr>
          <a:xfrm>
            <a:off x="6588280" y="4551192"/>
            <a:ext cx="2088995"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a:solidFill>
                  <a:prstClr val="black"/>
                </a:solidFill>
                <a:latin typeface="Mongolian Baiti" panose="03000500000000000000" pitchFamily="66" charset="0"/>
                <a:cs typeface="Mongolian Baiti" panose="03000500000000000000" pitchFamily="66" charset="0"/>
              </a:rPr>
              <a:t>Senior Seminar</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sp>
        <p:nvSpPr>
          <p:cNvPr id="16" name="ホームベース 15"/>
          <p:cNvSpPr/>
          <p:nvPr/>
        </p:nvSpPr>
        <p:spPr>
          <a:xfrm>
            <a:off x="4644009" y="4551192"/>
            <a:ext cx="2232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ongolian Baiti" panose="03000500000000000000" pitchFamily="66" charset="0"/>
                <a:cs typeface="Mongolian Baiti" panose="03000500000000000000" pitchFamily="66" charset="0"/>
              </a:rPr>
              <a:t>Junior Seminar</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sp>
        <p:nvSpPr>
          <p:cNvPr id="17" name="ホームベース 16"/>
          <p:cNvSpPr/>
          <p:nvPr/>
        </p:nvSpPr>
        <p:spPr>
          <a:xfrm>
            <a:off x="2555719" y="4551192"/>
            <a:ext cx="2232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ongolian Baiti" panose="03000500000000000000" pitchFamily="66" charset="0"/>
                <a:cs typeface="Mongolian Baiti" panose="03000500000000000000" pitchFamily="66" charset="0"/>
              </a:rPr>
              <a:t>Sophomore Seminar</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sp>
        <p:nvSpPr>
          <p:cNvPr id="14" name="ホームベース 13"/>
          <p:cNvSpPr/>
          <p:nvPr/>
        </p:nvSpPr>
        <p:spPr>
          <a:xfrm>
            <a:off x="539750" y="4551192"/>
            <a:ext cx="2232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ongolian Baiti" panose="03000500000000000000" pitchFamily="66" charset="0"/>
                <a:cs typeface="Mongolian Baiti" panose="03000500000000000000" pitchFamily="66" charset="0"/>
              </a:rPr>
              <a:t>Freshman Seminar</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cxnSp>
        <p:nvCxnSpPr>
          <p:cNvPr id="58" name="直線コネクタ 57"/>
          <p:cNvCxnSpPr/>
          <p:nvPr/>
        </p:nvCxnSpPr>
        <p:spPr>
          <a:xfrm flipH="1">
            <a:off x="467430" y="3032905"/>
            <a:ext cx="8064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a:off x="467430" y="3429000"/>
            <a:ext cx="8064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467430" y="3825055"/>
            <a:ext cx="8064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540600" y="2672940"/>
            <a:ext cx="8352000" cy="32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00" dirty="0">
                <a:solidFill>
                  <a:srgbClr val="A50021"/>
                </a:solidFill>
                <a:latin typeface="Mongolian Baiti" panose="03000500000000000000" pitchFamily="66" charset="0"/>
                <a:ea typeface="Meiryo UI" pitchFamily="50" charset="-128"/>
                <a:cs typeface="Mongolian Baiti" panose="03000500000000000000" pitchFamily="66" charset="0"/>
              </a:rPr>
              <a:t>Community &amp; Social Development</a:t>
            </a:r>
            <a:endParaRPr lang="ja-JP" altLang="en-US" sz="1300" dirty="0">
              <a:solidFill>
                <a:srgbClr val="A50021"/>
              </a:solidFill>
              <a:latin typeface="Mongolian Baiti" panose="03000500000000000000" pitchFamily="66" charset="0"/>
              <a:ea typeface="Meiryo UI" pitchFamily="50" charset="-128"/>
              <a:cs typeface="Mongolian Baiti" panose="03000500000000000000" pitchFamily="66" charset="0"/>
            </a:endParaRPr>
          </a:p>
        </p:txBody>
      </p:sp>
      <p:sp>
        <p:nvSpPr>
          <p:cNvPr id="62" name="正方形/長方形 61"/>
          <p:cNvSpPr/>
          <p:nvPr/>
        </p:nvSpPr>
        <p:spPr>
          <a:xfrm>
            <a:off x="540600" y="3068950"/>
            <a:ext cx="8352000" cy="32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00" dirty="0">
                <a:solidFill>
                  <a:srgbClr val="A50021"/>
                </a:solidFill>
                <a:latin typeface="Mongolian Baiti" panose="03000500000000000000" pitchFamily="66" charset="0"/>
                <a:ea typeface="Meiryo UI" pitchFamily="50" charset="-128"/>
                <a:cs typeface="Mongolian Baiti" panose="03000500000000000000" pitchFamily="66" charset="0"/>
              </a:rPr>
              <a:t>Peace Building &amp; International Cooperation</a:t>
            </a:r>
            <a:endParaRPr lang="ja-JP" altLang="en-US" sz="1300" dirty="0">
              <a:solidFill>
                <a:srgbClr val="A50021"/>
              </a:solidFill>
              <a:latin typeface="Mongolian Baiti" panose="03000500000000000000" pitchFamily="66" charset="0"/>
              <a:ea typeface="Meiryo UI" pitchFamily="50" charset="-128"/>
              <a:cs typeface="Mongolian Baiti" panose="03000500000000000000" pitchFamily="66" charset="0"/>
            </a:endParaRPr>
          </a:p>
        </p:txBody>
      </p:sp>
      <p:sp>
        <p:nvSpPr>
          <p:cNvPr id="63" name="正方形/長方形 62"/>
          <p:cNvSpPr/>
          <p:nvPr/>
        </p:nvSpPr>
        <p:spPr>
          <a:xfrm>
            <a:off x="540600" y="3465050"/>
            <a:ext cx="8352000" cy="32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00" dirty="0">
                <a:solidFill>
                  <a:srgbClr val="A50021"/>
                </a:solidFill>
                <a:latin typeface="Mongolian Baiti" panose="03000500000000000000" pitchFamily="66" charset="0"/>
                <a:ea typeface="Meiryo UI" pitchFamily="50" charset="-128"/>
                <a:cs typeface="Mongolian Baiti" panose="03000500000000000000" pitchFamily="66" charset="0"/>
              </a:rPr>
              <a:t>Economic &amp; Environmental Sustainability</a:t>
            </a:r>
            <a:endParaRPr lang="ja-JP" altLang="en-US" sz="1300" dirty="0">
              <a:solidFill>
                <a:srgbClr val="A50021"/>
              </a:solidFill>
              <a:latin typeface="Mongolian Baiti" panose="03000500000000000000" pitchFamily="66" charset="0"/>
              <a:ea typeface="Meiryo UI" pitchFamily="50" charset="-128"/>
              <a:cs typeface="Mongolian Baiti" panose="03000500000000000000" pitchFamily="66" charset="0"/>
            </a:endParaRPr>
          </a:p>
        </p:txBody>
      </p:sp>
      <p:sp>
        <p:nvSpPr>
          <p:cNvPr id="64" name="正方形/長方形 63"/>
          <p:cNvSpPr/>
          <p:nvPr/>
        </p:nvSpPr>
        <p:spPr>
          <a:xfrm>
            <a:off x="540600" y="3861060"/>
            <a:ext cx="8352000" cy="32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00" dirty="0">
                <a:solidFill>
                  <a:srgbClr val="A50021"/>
                </a:solidFill>
                <a:latin typeface="Mongolian Baiti" panose="03000500000000000000" pitchFamily="66" charset="0"/>
                <a:ea typeface="Meiryo UI" pitchFamily="50" charset="-128"/>
                <a:cs typeface="Mongolian Baiti" panose="03000500000000000000" pitchFamily="66" charset="0"/>
              </a:rPr>
              <a:t>Social Organizations &amp; Working</a:t>
            </a:r>
            <a:endParaRPr lang="ja-JP" altLang="en-US" sz="1300" dirty="0">
              <a:solidFill>
                <a:srgbClr val="A50021"/>
              </a:solidFill>
              <a:latin typeface="Mongolian Baiti" panose="03000500000000000000" pitchFamily="66" charset="0"/>
              <a:ea typeface="Meiryo UI" pitchFamily="50" charset="-128"/>
              <a:cs typeface="Mongolian Baiti" panose="03000500000000000000" pitchFamily="66" charset="0"/>
            </a:endParaRPr>
          </a:p>
        </p:txBody>
      </p:sp>
      <p:sp>
        <p:nvSpPr>
          <p:cNvPr id="65" name="山形 64"/>
          <p:cNvSpPr/>
          <p:nvPr/>
        </p:nvSpPr>
        <p:spPr>
          <a:xfrm>
            <a:off x="6588280" y="4551192"/>
            <a:ext cx="288000" cy="324000"/>
          </a:xfrm>
          <a:prstGeom prst="chevron">
            <a:avLst>
              <a:gd name="adj" fmla="val 55787"/>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66" name="山形 65"/>
          <p:cNvSpPr/>
          <p:nvPr/>
        </p:nvSpPr>
        <p:spPr>
          <a:xfrm>
            <a:off x="4498600" y="4551192"/>
            <a:ext cx="288000" cy="324000"/>
          </a:xfrm>
          <a:prstGeom prst="chevron">
            <a:avLst>
              <a:gd name="adj" fmla="val 55787"/>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67" name="山形 66"/>
          <p:cNvSpPr/>
          <p:nvPr/>
        </p:nvSpPr>
        <p:spPr>
          <a:xfrm>
            <a:off x="2411720" y="4551192"/>
            <a:ext cx="288000" cy="324000"/>
          </a:xfrm>
          <a:prstGeom prst="chevron">
            <a:avLst>
              <a:gd name="adj" fmla="val 55787"/>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68" name="ホームベース 67"/>
          <p:cNvSpPr/>
          <p:nvPr/>
        </p:nvSpPr>
        <p:spPr>
          <a:xfrm>
            <a:off x="7089086" y="4795140"/>
            <a:ext cx="1588309" cy="324000"/>
          </a:xfrm>
          <a:prstGeom prst="homePlate">
            <a:avLst/>
          </a:prstGeom>
          <a:gradFill>
            <a:gsLst>
              <a:gs pos="0">
                <a:schemeClr val="bg1">
                  <a:alpha val="0"/>
                </a:schemeClr>
              </a:gs>
              <a:gs pos="90000">
                <a:srgbClr val="FF9900"/>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ongolian Baiti" panose="03000500000000000000" pitchFamily="66" charset="0"/>
                <a:cs typeface="Mongolian Baiti" panose="03000500000000000000" pitchFamily="66" charset="0"/>
              </a:rPr>
              <a:t>  Capstone Project</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28827774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ホームベース 41"/>
          <p:cNvSpPr/>
          <p:nvPr/>
        </p:nvSpPr>
        <p:spPr>
          <a:xfrm>
            <a:off x="539440" y="2672860"/>
            <a:ext cx="806512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43" name="ホームベース 42"/>
          <p:cNvSpPr/>
          <p:nvPr/>
        </p:nvSpPr>
        <p:spPr>
          <a:xfrm>
            <a:off x="539440" y="3068950"/>
            <a:ext cx="806512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44" name="ホームベース 43"/>
          <p:cNvSpPr/>
          <p:nvPr/>
        </p:nvSpPr>
        <p:spPr>
          <a:xfrm>
            <a:off x="539440" y="3465050"/>
            <a:ext cx="806512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45" name="ホームベース 44"/>
          <p:cNvSpPr/>
          <p:nvPr/>
        </p:nvSpPr>
        <p:spPr>
          <a:xfrm>
            <a:off x="539440" y="3861060"/>
            <a:ext cx="806512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5" name="タイトル 4"/>
          <p:cNvSpPr>
            <a:spLocks noGrp="1"/>
          </p:cNvSpPr>
          <p:nvPr>
            <p:ph type="title"/>
          </p:nvPr>
        </p:nvSpPr>
        <p:spPr/>
        <p:txBody>
          <a:bodyPr>
            <a:normAutofit fontScale="90000"/>
          </a:bodyPr>
          <a:lstStyle/>
          <a:p>
            <a:r>
              <a:rPr lang="en-US" altLang="ja-JP" dirty="0"/>
              <a:t>General competence and Specialization</a:t>
            </a:r>
            <a:endParaRPr kumimoji="1" lang="ja-JP" altLang="en-US" dirty="0"/>
          </a:p>
        </p:txBody>
      </p:sp>
      <p:sp>
        <p:nvSpPr>
          <p:cNvPr id="2" name="正方形/長方形 1"/>
          <p:cNvSpPr/>
          <p:nvPr/>
        </p:nvSpPr>
        <p:spPr>
          <a:xfrm>
            <a:off x="466725" y="1196690"/>
            <a:ext cx="2088995" cy="50407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rgbClr val="DA5800"/>
                </a:solidFill>
                <a:latin typeface="Franklin Gothic Medium" panose="020B0603020102020204" pitchFamily="34" charset="0"/>
                <a:ea typeface="Meiryo UI" pitchFamily="50" charset="-128"/>
                <a:cs typeface="Meiryo UI" pitchFamily="50" charset="-128"/>
              </a:rPr>
              <a:t>1</a:t>
            </a:r>
            <a:r>
              <a:rPr lang="en-US" altLang="ja-JP" sz="1200" dirty="0">
                <a:solidFill>
                  <a:srgbClr val="DA5800"/>
                </a:solidFill>
                <a:latin typeface="Franklin Gothic Medium" panose="020B0603020102020204" pitchFamily="34" charset="0"/>
                <a:ea typeface="Meiryo UI" pitchFamily="50" charset="-128"/>
                <a:cs typeface="Meiryo UI" pitchFamily="50" charset="-128"/>
              </a:rPr>
              <a:t>st  year</a:t>
            </a:r>
            <a:endParaRPr lang="ja-JP" altLang="en-US" dirty="0">
              <a:solidFill>
                <a:srgbClr val="DA5800"/>
              </a:solidFill>
              <a:latin typeface="Franklin Gothic Medium" panose="020B0603020102020204" pitchFamily="34" charset="0"/>
              <a:ea typeface="Meiryo UI" pitchFamily="50" charset="-128"/>
              <a:cs typeface="Meiryo UI" pitchFamily="50" charset="-128"/>
            </a:endParaRPr>
          </a:p>
        </p:txBody>
      </p:sp>
      <p:sp>
        <p:nvSpPr>
          <p:cNvPr id="6" name="正方形/長方形 5"/>
          <p:cNvSpPr/>
          <p:nvPr/>
        </p:nvSpPr>
        <p:spPr>
          <a:xfrm>
            <a:off x="2555720" y="1196690"/>
            <a:ext cx="2088995" cy="50407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rgbClr val="DA5800"/>
                </a:solidFill>
                <a:latin typeface="Franklin Gothic Medium" panose="020B0603020102020204" pitchFamily="34" charset="0"/>
                <a:ea typeface="Meiryo UI" pitchFamily="50" charset="-128"/>
                <a:cs typeface="Meiryo UI" pitchFamily="50" charset="-128"/>
              </a:rPr>
              <a:t>2</a:t>
            </a:r>
            <a:r>
              <a:rPr lang="en-US" altLang="ja-JP" sz="1200" dirty="0">
                <a:solidFill>
                  <a:srgbClr val="DA5800"/>
                </a:solidFill>
                <a:latin typeface="Franklin Gothic Medium" panose="020B0603020102020204" pitchFamily="34" charset="0"/>
                <a:ea typeface="Meiryo UI" pitchFamily="50" charset="-128"/>
                <a:cs typeface="Meiryo UI" pitchFamily="50" charset="-128"/>
              </a:rPr>
              <a:t>nd  year</a:t>
            </a:r>
            <a:endParaRPr lang="ja-JP" altLang="en-US" dirty="0">
              <a:solidFill>
                <a:srgbClr val="DA5800"/>
              </a:solidFill>
              <a:latin typeface="Franklin Gothic Medium" panose="020B0603020102020204" pitchFamily="34" charset="0"/>
              <a:ea typeface="Meiryo UI" pitchFamily="50" charset="-128"/>
              <a:cs typeface="Meiryo UI" pitchFamily="50" charset="-128"/>
            </a:endParaRPr>
          </a:p>
        </p:txBody>
      </p:sp>
      <p:sp>
        <p:nvSpPr>
          <p:cNvPr id="7" name="正方形/長方形 6"/>
          <p:cNvSpPr/>
          <p:nvPr/>
        </p:nvSpPr>
        <p:spPr>
          <a:xfrm>
            <a:off x="4642600" y="1196690"/>
            <a:ext cx="2088995" cy="50407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rgbClr val="DA5800"/>
                </a:solidFill>
                <a:latin typeface="Franklin Gothic Medium" panose="020B0603020102020204" pitchFamily="34" charset="0"/>
                <a:ea typeface="Meiryo UI" pitchFamily="50" charset="-128"/>
                <a:cs typeface="Meiryo UI" pitchFamily="50" charset="-128"/>
              </a:rPr>
              <a:t>3</a:t>
            </a:r>
            <a:r>
              <a:rPr lang="en-US" altLang="ja-JP" sz="1200" dirty="0">
                <a:solidFill>
                  <a:srgbClr val="DA5800"/>
                </a:solidFill>
                <a:latin typeface="Franklin Gothic Medium" panose="020B0603020102020204" pitchFamily="34" charset="0"/>
                <a:ea typeface="Meiryo UI" pitchFamily="50" charset="-128"/>
                <a:cs typeface="Meiryo UI" pitchFamily="50" charset="-128"/>
              </a:rPr>
              <a:t>rd  year</a:t>
            </a:r>
            <a:endParaRPr lang="ja-JP" altLang="en-US" dirty="0">
              <a:solidFill>
                <a:srgbClr val="DA5800"/>
              </a:solidFill>
              <a:latin typeface="Franklin Gothic Medium" panose="020B0603020102020204" pitchFamily="34" charset="0"/>
              <a:ea typeface="Meiryo UI" pitchFamily="50" charset="-128"/>
              <a:cs typeface="Meiryo UI" pitchFamily="50" charset="-128"/>
            </a:endParaRPr>
          </a:p>
        </p:txBody>
      </p:sp>
      <p:sp>
        <p:nvSpPr>
          <p:cNvPr id="8" name="正方形/長方形 7"/>
          <p:cNvSpPr/>
          <p:nvPr/>
        </p:nvSpPr>
        <p:spPr>
          <a:xfrm>
            <a:off x="6731595" y="1196690"/>
            <a:ext cx="2088995" cy="50407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rgbClr val="DA5800"/>
                </a:solidFill>
                <a:latin typeface="Franklin Gothic Medium" panose="020B0603020102020204" pitchFamily="34" charset="0"/>
                <a:ea typeface="Meiryo UI" pitchFamily="50" charset="-128"/>
                <a:cs typeface="Meiryo UI" pitchFamily="50" charset="-128"/>
              </a:rPr>
              <a:t>4</a:t>
            </a:r>
            <a:r>
              <a:rPr lang="en-US" altLang="ja-JP" sz="1200" dirty="0">
                <a:solidFill>
                  <a:srgbClr val="DA5800"/>
                </a:solidFill>
                <a:latin typeface="Franklin Gothic Medium" panose="020B0603020102020204" pitchFamily="34" charset="0"/>
                <a:ea typeface="Meiryo UI" pitchFamily="50" charset="-128"/>
                <a:cs typeface="Meiryo UI" pitchFamily="50" charset="-128"/>
              </a:rPr>
              <a:t>th  year</a:t>
            </a:r>
            <a:endParaRPr lang="ja-JP" altLang="en-US" dirty="0">
              <a:solidFill>
                <a:srgbClr val="DA5800"/>
              </a:solidFill>
              <a:latin typeface="Franklin Gothic Medium" panose="020B0603020102020204" pitchFamily="34" charset="0"/>
              <a:ea typeface="Meiryo UI" pitchFamily="50" charset="-128"/>
              <a:cs typeface="Meiryo UI" pitchFamily="50" charset="-128"/>
            </a:endParaRPr>
          </a:p>
        </p:txBody>
      </p:sp>
      <p:sp>
        <p:nvSpPr>
          <p:cNvPr id="3" name="ホームベース 2"/>
          <p:cNvSpPr/>
          <p:nvPr/>
        </p:nvSpPr>
        <p:spPr>
          <a:xfrm>
            <a:off x="539440" y="1952840"/>
            <a:ext cx="4320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1" name="ホームベース 20"/>
          <p:cNvSpPr/>
          <p:nvPr/>
        </p:nvSpPr>
        <p:spPr>
          <a:xfrm>
            <a:off x="539439" y="5193290"/>
            <a:ext cx="4032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13" name="山形 12"/>
          <p:cNvSpPr/>
          <p:nvPr/>
        </p:nvSpPr>
        <p:spPr>
          <a:xfrm>
            <a:off x="478803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3" name="山形 22"/>
          <p:cNvSpPr/>
          <p:nvPr/>
        </p:nvSpPr>
        <p:spPr>
          <a:xfrm>
            <a:off x="500402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4" name="山形 23"/>
          <p:cNvSpPr/>
          <p:nvPr/>
        </p:nvSpPr>
        <p:spPr>
          <a:xfrm>
            <a:off x="521688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5" name="山形 24"/>
          <p:cNvSpPr/>
          <p:nvPr/>
        </p:nvSpPr>
        <p:spPr>
          <a:xfrm>
            <a:off x="543287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6" name="山形 25"/>
          <p:cNvSpPr/>
          <p:nvPr/>
        </p:nvSpPr>
        <p:spPr>
          <a:xfrm>
            <a:off x="565215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8" name="山形 27"/>
          <p:cNvSpPr/>
          <p:nvPr/>
        </p:nvSpPr>
        <p:spPr>
          <a:xfrm>
            <a:off x="586814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29" name="山形 28"/>
          <p:cNvSpPr/>
          <p:nvPr/>
        </p:nvSpPr>
        <p:spPr>
          <a:xfrm>
            <a:off x="608100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0" name="山形 29"/>
          <p:cNvSpPr/>
          <p:nvPr/>
        </p:nvSpPr>
        <p:spPr>
          <a:xfrm>
            <a:off x="629699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1" name="山形 30"/>
          <p:cNvSpPr/>
          <p:nvPr/>
        </p:nvSpPr>
        <p:spPr>
          <a:xfrm>
            <a:off x="651623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2" name="山形 31"/>
          <p:cNvSpPr/>
          <p:nvPr/>
        </p:nvSpPr>
        <p:spPr>
          <a:xfrm>
            <a:off x="673222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3" name="山形 32"/>
          <p:cNvSpPr/>
          <p:nvPr/>
        </p:nvSpPr>
        <p:spPr>
          <a:xfrm>
            <a:off x="694508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4" name="山形 33"/>
          <p:cNvSpPr/>
          <p:nvPr/>
        </p:nvSpPr>
        <p:spPr>
          <a:xfrm>
            <a:off x="716107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5" name="山形 34"/>
          <p:cNvSpPr/>
          <p:nvPr/>
        </p:nvSpPr>
        <p:spPr>
          <a:xfrm>
            <a:off x="738035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6" name="山形 35"/>
          <p:cNvSpPr/>
          <p:nvPr/>
        </p:nvSpPr>
        <p:spPr>
          <a:xfrm>
            <a:off x="7596340"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7" name="山形 36"/>
          <p:cNvSpPr/>
          <p:nvPr/>
        </p:nvSpPr>
        <p:spPr>
          <a:xfrm>
            <a:off x="780920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38" name="山形 37"/>
          <p:cNvSpPr/>
          <p:nvPr/>
        </p:nvSpPr>
        <p:spPr>
          <a:xfrm>
            <a:off x="8025196" y="1952840"/>
            <a:ext cx="288000" cy="324000"/>
          </a:xfrm>
          <a:prstGeom prst="chevron">
            <a:avLst>
              <a:gd name="adj" fmla="val 55787"/>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41" name="ホームベース 40"/>
          <p:cNvSpPr/>
          <p:nvPr/>
        </p:nvSpPr>
        <p:spPr>
          <a:xfrm>
            <a:off x="6081006" y="2672860"/>
            <a:ext cx="2379534" cy="1512000"/>
          </a:xfrm>
          <a:prstGeom prst="homePlate">
            <a:avLst>
              <a:gd name="adj" fmla="val 36771"/>
            </a:avLst>
          </a:prstGeom>
          <a:gradFill>
            <a:gsLst>
              <a:gs pos="0">
                <a:srgbClr val="E4CCCC"/>
              </a:gs>
              <a:gs pos="80000">
                <a:srgbClr val="FF5050"/>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6325"/>
            <a:r>
              <a:rPr lang="en-US" altLang="ja-JP" sz="1300" dirty="0">
                <a:solidFill>
                  <a:prstClr val="white"/>
                </a:solidFill>
                <a:latin typeface="Franklin Gothic Medium" panose="020B0603020102020204" pitchFamily="34" charset="0"/>
                <a:ea typeface="Meiryo UI" pitchFamily="50" charset="-128"/>
                <a:cs typeface="Meiryo UI" pitchFamily="50" charset="-128"/>
              </a:rPr>
              <a:t>Practicum</a:t>
            </a:r>
            <a:endParaRPr lang="ja-JP" altLang="en-US" sz="1300" dirty="0">
              <a:solidFill>
                <a:prstClr val="white"/>
              </a:solidFill>
              <a:latin typeface="Franklin Gothic Medium" panose="020B0603020102020204" pitchFamily="34" charset="0"/>
              <a:ea typeface="Meiryo UI" pitchFamily="50" charset="-128"/>
              <a:cs typeface="Meiryo UI" pitchFamily="50" charset="-128"/>
            </a:endParaRPr>
          </a:p>
        </p:txBody>
      </p:sp>
      <p:sp>
        <p:nvSpPr>
          <p:cNvPr id="40" name="ホームベース 39"/>
          <p:cNvSpPr/>
          <p:nvPr/>
        </p:nvSpPr>
        <p:spPr>
          <a:xfrm>
            <a:off x="3995920" y="2672860"/>
            <a:ext cx="2735674" cy="1512000"/>
          </a:xfrm>
          <a:prstGeom prst="homePlate">
            <a:avLst>
              <a:gd name="adj" fmla="val 36771"/>
            </a:avLst>
          </a:prstGeom>
          <a:gradFill>
            <a:gsLst>
              <a:gs pos="0">
                <a:srgbClr val="E2B8A8"/>
              </a:gs>
              <a:gs pos="90000">
                <a:schemeClr val="accent3">
                  <a:lumMod val="75000"/>
                </a:schemeClr>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57300"/>
            <a:r>
              <a:rPr lang="en-US" altLang="ja-JP" sz="1300" dirty="0">
                <a:solidFill>
                  <a:prstClr val="white"/>
                </a:solidFill>
                <a:latin typeface="Franklin Gothic Medium" panose="020B0603020102020204" pitchFamily="34" charset="0"/>
                <a:ea typeface="Meiryo UI" pitchFamily="50" charset="-128"/>
                <a:cs typeface="Meiryo UI" pitchFamily="50" charset="-128"/>
              </a:rPr>
              <a:t>Field Issues</a:t>
            </a:r>
            <a:endParaRPr lang="ja-JP" altLang="en-US" sz="1300" dirty="0">
              <a:solidFill>
                <a:prstClr val="white"/>
              </a:solidFill>
              <a:latin typeface="Franklin Gothic Medium" panose="020B0603020102020204" pitchFamily="34" charset="0"/>
              <a:ea typeface="Meiryo UI" pitchFamily="50" charset="-128"/>
              <a:cs typeface="Meiryo UI" pitchFamily="50" charset="-128"/>
            </a:endParaRPr>
          </a:p>
        </p:txBody>
      </p:sp>
      <p:sp>
        <p:nvSpPr>
          <p:cNvPr id="39" name="ホームベース 38"/>
          <p:cNvSpPr/>
          <p:nvPr/>
        </p:nvSpPr>
        <p:spPr>
          <a:xfrm>
            <a:off x="539440" y="2672860"/>
            <a:ext cx="4105275" cy="1512000"/>
          </a:xfrm>
          <a:prstGeom prst="homePlate">
            <a:avLst>
              <a:gd name="adj" fmla="val 36771"/>
            </a:avLst>
          </a:prstGeom>
          <a:gradFill>
            <a:gsLst>
              <a:gs pos="70000">
                <a:srgbClr val="F2C08D"/>
              </a:gs>
              <a:gs pos="83000">
                <a:schemeClr val="accent3">
                  <a:lumMod val="60000"/>
                  <a:lumOff val="40000"/>
                </a:schemeClr>
              </a:gs>
              <a:gs pos="38000">
                <a:schemeClr val="accent3">
                  <a:lumMod val="20000"/>
                  <a:lumOff val="80000"/>
                </a:schemeClr>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654300" indent="-28575"/>
            <a:r>
              <a:rPr lang="en-US" altLang="ja-JP" sz="1300" dirty="0">
                <a:solidFill>
                  <a:prstClr val="white"/>
                </a:solidFill>
                <a:latin typeface="Franklin Gothic Medium" panose="020B0603020102020204" pitchFamily="34" charset="0"/>
                <a:ea typeface="Meiryo UI" pitchFamily="50" charset="-128"/>
                <a:cs typeface="Meiryo UI" pitchFamily="50" charset="-128"/>
              </a:rPr>
              <a:t>Introduction</a:t>
            </a:r>
            <a:endParaRPr lang="ja-JP" altLang="en-US" sz="1300" dirty="0">
              <a:solidFill>
                <a:prstClr val="white"/>
              </a:solidFill>
              <a:latin typeface="Franklin Gothic Medium" panose="020B0603020102020204" pitchFamily="34" charset="0"/>
              <a:ea typeface="Meiryo UI" pitchFamily="50" charset="-128"/>
              <a:cs typeface="Meiryo UI" pitchFamily="50" charset="-128"/>
            </a:endParaRPr>
          </a:p>
        </p:txBody>
      </p:sp>
      <p:cxnSp>
        <p:nvCxnSpPr>
          <p:cNvPr id="47" name="直線コネクタ 46"/>
          <p:cNvCxnSpPr/>
          <p:nvPr/>
        </p:nvCxnSpPr>
        <p:spPr>
          <a:xfrm>
            <a:off x="2555719" y="1340710"/>
            <a:ext cx="0" cy="288000"/>
          </a:xfrm>
          <a:prstGeom prst="line">
            <a:avLst/>
          </a:prstGeom>
          <a:ln w="57150">
            <a:solidFill>
              <a:srgbClr val="DA5800"/>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555719" y="1988840"/>
            <a:ext cx="0" cy="352845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466725" y="1700760"/>
            <a:ext cx="835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prstClr val="black"/>
                </a:solidFill>
                <a:latin typeface="Franklin Gothic Medium" panose="020B0603020102020204" pitchFamily="34" charset="0"/>
                <a:ea typeface="Meiryo UI" pitchFamily="50" charset="-128"/>
                <a:cs typeface="Meiryo UI" pitchFamily="50" charset="-128"/>
              </a:rPr>
              <a:t>Foundations in Social Sciences</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10" name="正方形/長方形 9"/>
          <p:cNvSpPr/>
          <p:nvPr/>
        </p:nvSpPr>
        <p:spPr>
          <a:xfrm>
            <a:off x="467430" y="2420860"/>
            <a:ext cx="835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prstClr val="black"/>
                </a:solidFill>
                <a:latin typeface="Franklin Gothic Medium" panose="020B0603020102020204" pitchFamily="34" charset="0"/>
                <a:ea typeface="Meiryo UI" pitchFamily="50" charset="-128"/>
                <a:cs typeface="Meiryo UI" pitchFamily="50" charset="-128"/>
              </a:rPr>
              <a:t>Interdisciplinary Studies in Social Innovation</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11" name="正方形/長方形 10"/>
          <p:cNvSpPr/>
          <p:nvPr/>
        </p:nvSpPr>
        <p:spPr>
          <a:xfrm>
            <a:off x="467430" y="4293120"/>
            <a:ext cx="835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prstClr val="black"/>
                </a:solidFill>
                <a:latin typeface="Franklin Gothic Medium" panose="020B0603020102020204" pitchFamily="34" charset="0"/>
                <a:ea typeface="Meiryo UI" pitchFamily="50" charset="-128"/>
                <a:cs typeface="Meiryo UI" pitchFamily="50" charset="-128"/>
              </a:rPr>
              <a:t>Seminar</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12" name="正方形/長方形 11"/>
          <p:cNvSpPr/>
          <p:nvPr/>
        </p:nvSpPr>
        <p:spPr>
          <a:xfrm>
            <a:off x="467430" y="4941210"/>
            <a:ext cx="835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a:solidFill>
                  <a:prstClr val="black"/>
                </a:solidFill>
                <a:latin typeface="Franklin Gothic Medium" panose="020B0603020102020204" pitchFamily="34" charset="0"/>
                <a:ea typeface="Meiryo UI" pitchFamily="50" charset="-128"/>
                <a:cs typeface="Meiryo UI" pitchFamily="50" charset="-128"/>
              </a:rPr>
              <a:t>Japanese Language Study</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cxnSp>
        <p:nvCxnSpPr>
          <p:cNvPr id="51" name="直線コネクタ 50"/>
          <p:cNvCxnSpPr/>
          <p:nvPr/>
        </p:nvCxnSpPr>
        <p:spPr>
          <a:xfrm>
            <a:off x="4644715" y="1340710"/>
            <a:ext cx="0" cy="288000"/>
          </a:xfrm>
          <a:prstGeom prst="line">
            <a:avLst/>
          </a:prstGeom>
          <a:ln w="57150">
            <a:solidFill>
              <a:srgbClr val="DA5800"/>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4644715" y="1988840"/>
            <a:ext cx="0" cy="352845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6731594" y="1340710"/>
            <a:ext cx="0" cy="288000"/>
          </a:xfrm>
          <a:prstGeom prst="line">
            <a:avLst/>
          </a:prstGeom>
          <a:ln w="57150">
            <a:solidFill>
              <a:srgbClr val="DA5800"/>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6731594" y="2546860"/>
            <a:ext cx="0" cy="297043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4787720" y="1826760"/>
            <a:ext cx="3889556" cy="594100"/>
          </a:xfrm>
          <a:prstGeom prst="rect">
            <a:avLst/>
          </a:prstGeom>
          <a:gradFill>
            <a:gsLst>
              <a:gs pos="0">
                <a:srgbClr val="FFFFFF">
                  <a:alpha val="0"/>
                </a:srgbClr>
              </a:gs>
              <a:gs pos="19000">
                <a:srgbClr val="FFFFFF">
                  <a:alpha val="50000"/>
                </a:srgbClr>
              </a:gs>
              <a:gs pos="34000">
                <a:srgbClr val="FFFFFF">
                  <a:alpha val="58000"/>
                </a:srgbClr>
              </a:gs>
              <a:gs pos="88000">
                <a:srgbClr val="FFFFFF">
                  <a:alpha val="95000"/>
                </a:srgbClr>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15" name="ホームベース 14"/>
          <p:cNvSpPr/>
          <p:nvPr/>
        </p:nvSpPr>
        <p:spPr>
          <a:xfrm>
            <a:off x="6803485" y="4551192"/>
            <a:ext cx="2088995"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a:solidFill>
                  <a:prstClr val="black"/>
                </a:solidFill>
                <a:latin typeface="Mongolian Baiti" panose="03000500000000000000" pitchFamily="66" charset="0"/>
                <a:cs typeface="Mongolian Baiti" panose="03000500000000000000" pitchFamily="66" charset="0"/>
              </a:rPr>
              <a:t>Senior Seminar</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sp>
        <p:nvSpPr>
          <p:cNvPr id="16" name="ホームベース 15"/>
          <p:cNvSpPr/>
          <p:nvPr/>
        </p:nvSpPr>
        <p:spPr>
          <a:xfrm>
            <a:off x="4644009" y="4551192"/>
            <a:ext cx="2232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ongolian Baiti" panose="03000500000000000000" pitchFamily="66" charset="0"/>
                <a:cs typeface="Mongolian Baiti" panose="03000500000000000000" pitchFamily="66" charset="0"/>
              </a:rPr>
              <a:t>Junior Seminar</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sp>
        <p:nvSpPr>
          <p:cNvPr id="17" name="ホームベース 16"/>
          <p:cNvSpPr/>
          <p:nvPr/>
        </p:nvSpPr>
        <p:spPr>
          <a:xfrm>
            <a:off x="2555719" y="4551192"/>
            <a:ext cx="2232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ongolian Baiti" panose="03000500000000000000" pitchFamily="66" charset="0"/>
                <a:cs typeface="Mongolian Baiti" panose="03000500000000000000" pitchFamily="66" charset="0"/>
              </a:rPr>
              <a:t>Sophomore Seminar</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sp>
        <p:nvSpPr>
          <p:cNvPr id="14" name="ホームベース 13"/>
          <p:cNvSpPr/>
          <p:nvPr/>
        </p:nvSpPr>
        <p:spPr>
          <a:xfrm>
            <a:off x="467740" y="4551192"/>
            <a:ext cx="2232000" cy="324000"/>
          </a:xfrm>
          <a:prstGeom prst="homePlat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ongolian Baiti" panose="03000500000000000000" pitchFamily="66" charset="0"/>
                <a:cs typeface="Mongolian Baiti" panose="03000500000000000000" pitchFamily="66" charset="0"/>
              </a:rPr>
              <a:t>Freshman Seminar</a:t>
            </a:r>
            <a:endParaRPr lang="ja-JP" altLang="en-US" sz="1200" dirty="0">
              <a:solidFill>
                <a:prstClr val="black"/>
              </a:solidFill>
              <a:latin typeface="Mongolian Baiti" panose="03000500000000000000" pitchFamily="66" charset="0"/>
              <a:cs typeface="Mongolian Baiti" panose="03000500000000000000" pitchFamily="66" charset="0"/>
            </a:endParaRPr>
          </a:p>
        </p:txBody>
      </p:sp>
      <p:cxnSp>
        <p:nvCxnSpPr>
          <p:cNvPr id="58" name="直線コネクタ 57"/>
          <p:cNvCxnSpPr/>
          <p:nvPr/>
        </p:nvCxnSpPr>
        <p:spPr>
          <a:xfrm flipH="1">
            <a:off x="467430" y="3032905"/>
            <a:ext cx="8064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a:off x="467430" y="3429000"/>
            <a:ext cx="8064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467430" y="3825055"/>
            <a:ext cx="806481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540600" y="2672940"/>
            <a:ext cx="8352000" cy="32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00" dirty="0">
                <a:solidFill>
                  <a:srgbClr val="A50021"/>
                </a:solidFill>
                <a:latin typeface="Mongolian Baiti" panose="03000500000000000000" pitchFamily="66" charset="0"/>
                <a:ea typeface="Meiryo UI" pitchFamily="50" charset="-128"/>
                <a:cs typeface="Mongolian Baiti" panose="03000500000000000000" pitchFamily="66" charset="0"/>
              </a:rPr>
              <a:t>Community &amp; Social Development</a:t>
            </a:r>
            <a:endParaRPr lang="ja-JP" altLang="en-US" sz="1300" dirty="0">
              <a:solidFill>
                <a:srgbClr val="A50021"/>
              </a:solidFill>
              <a:latin typeface="Mongolian Baiti" panose="03000500000000000000" pitchFamily="66" charset="0"/>
              <a:ea typeface="Meiryo UI" pitchFamily="50" charset="-128"/>
              <a:cs typeface="Mongolian Baiti" panose="03000500000000000000" pitchFamily="66" charset="0"/>
            </a:endParaRPr>
          </a:p>
        </p:txBody>
      </p:sp>
      <p:sp>
        <p:nvSpPr>
          <p:cNvPr id="62" name="正方形/長方形 61"/>
          <p:cNvSpPr/>
          <p:nvPr/>
        </p:nvSpPr>
        <p:spPr>
          <a:xfrm>
            <a:off x="540600" y="3068950"/>
            <a:ext cx="8352000" cy="32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00" dirty="0">
                <a:solidFill>
                  <a:srgbClr val="A50021"/>
                </a:solidFill>
                <a:latin typeface="Mongolian Baiti" panose="03000500000000000000" pitchFamily="66" charset="0"/>
                <a:ea typeface="Meiryo UI" pitchFamily="50" charset="-128"/>
                <a:cs typeface="Mongolian Baiti" panose="03000500000000000000" pitchFamily="66" charset="0"/>
              </a:rPr>
              <a:t>Peace Building &amp; International Cooperation</a:t>
            </a:r>
            <a:endParaRPr lang="ja-JP" altLang="en-US" sz="1300" dirty="0">
              <a:solidFill>
                <a:srgbClr val="A50021"/>
              </a:solidFill>
              <a:latin typeface="Mongolian Baiti" panose="03000500000000000000" pitchFamily="66" charset="0"/>
              <a:ea typeface="Meiryo UI" pitchFamily="50" charset="-128"/>
              <a:cs typeface="Mongolian Baiti" panose="03000500000000000000" pitchFamily="66" charset="0"/>
            </a:endParaRPr>
          </a:p>
        </p:txBody>
      </p:sp>
      <p:sp>
        <p:nvSpPr>
          <p:cNvPr id="63" name="正方形/長方形 62"/>
          <p:cNvSpPr/>
          <p:nvPr/>
        </p:nvSpPr>
        <p:spPr>
          <a:xfrm>
            <a:off x="540600" y="3465050"/>
            <a:ext cx="8352000" cy="32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00" dirty="0">
                <a:solidFill>
                  <a:srgbClr val="A50021"/>
                </a:solidFill>
                <a:latin typeface="Mongolian Baiti" panose="03000500000000000000" pitchFamily="66" charset="0"/>
                <a:ea typeface="Meiryo UI" pitchFamily="50" charset="-128"/>
                <a:cs typeface="Mongolian Baiti" panose="03000500000000000000" pitchFamily="66" charset="0"/>
              </a:rPr>
              <a:t>Economic &amp; Environmental Sustainability</a:t>
            </a:r>
            <a:endParaRPr lang="ja-JP" altLang="en-US" sz="1300" dirty="0">
              <a:solidFill>
                <a:srgbClr val="A50021"/>
              </a:solidFill>
              <a:latin typeface="Mongolian Baiti" panose="03000500000000000000" pitchFamily="66" charset="0"/>
              <a:ea typeface="Meiryo UI" pitchFamily="50" charset="-128"/>
              <a:cs typeface="Mongolian Baiti" panose="03000500000000000000" pitchFamily="66" charset="0"/>
            </a:endParaRPr>
          </a:p>
        </p:txBody>
      </p:sp>
      <p:sp>
        <p:nvSpPr>
          <p:cNvPr id="64" name="正方形/長方形 63"/>
          <p:cNvSpPr/>
          <p:nvPr/>
        </p:nvSpPr>
        <p:spPr>
          <a:xfrm>
            <a:off x="540600" y="3861060"/>
            <a:ext cx="8352000" cy="32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300" dirty="0">
                <a:solidFill>
                  <a:srgbClr val="A50021"/>
                </a:solidFill>
                <a:latin typeface="Mongolian Baiti" panose="03000500000000000000" pitchFamily="66" charset="0"/>
                <a:ea typeface="Meiryo UI" pitchFamily="50" charset="-128"/>
                <a:cs typeface="Mongolian Baiti" panose="03000500000000000000" pitchFamily="66" charset="0"/>
              </a:rPr>
              <a:t>Social Organizations &amp; Working</a:t>
            </a:r>
            <a:endParaRPr lang="ja-JP" altLang="en-US" sz="1300" dirty="0">
              <a:solidFill>
                <a:srgbClr val="A50021"/>
              </a:solidFill>
              <a:latin typeface="Mongolian Baiti" panose="03000500000000000000" pitchFamily="66" charset="0"/>
              <a:ea typeface="Meiryo UI" pitchFamily="50" charset="-128"/>
              <a:cs typeface="Mongolian Baiti" panose="03000500000000000000" pitchFamily="66" charset="0"/>
            </a:endParaRPr>
          </a:p>
        </p:txBody>
      </p:sp>
      <p:sp>
        <p:nvSpPr>
          <p:cNvPr id="65" name="山形 64"/>
          <p:cNvSpPr/>
          <p:nvPr/>
        </p:nvSpPr>
        <p:spPr>
          <a:xfrm>
            <a:off x="6803485" y="4551192"/>
            <a:ext cx="288000" cy="324000"/>
          </a:xfrm>
          <a:prstGeom prst="chevron">
            <a:avLst>
              <a:gd name="adj" fmla="val 55787"/>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66" name="山形 65"/>
          <p:cNvSpPr/>
          <p:nvPr/>
        </p:nvSpPr>
        <p:spPr>
          <a:xfrm>
            <a:off x="4498600" y="4551192"/>
            <a:ext cx="288000" cy="324000"/>
          </a:xfrm>
          <a:prstGeom prst="chevron">
            <a:avLst>
              <a:gd name="adj" fmla="val 55787"/>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67" name="山形 66"/>
          <p:cNvSpPr/>
          <p:nvPr/>
        </p:nvSpPr>
        <p:spPr>
          <a:xfrm>
            <a:off x="2339710" y="4551192"/>
            <a:ext cx="288000" cy="324000"/>
          </a:xfrm>
          <a:prstGeom prst="chevron">
            <a:avLst>
              <a:gd name="adj" fmla="val 55787"/>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Franklin Gothic Medium" panose="020B0603020102020204" pitchFamily="34" charset="0"/>
              <a:ea typeface="Meiryo UI" pitchFamily="50" charset="-128"/>
              <a:cs typeface="Meiryo UI" pitchFamily="50" charset="-128"/>
            </a:endParaRPr>
          </a:p>
        </p:txBody>
      </p:sp>
      <p:sp>
        <p:nvSpPr>
          <p:cNvPr id="69" name="右大かっこ 68"/>
          <p:cNvSpPr/>
          <p:nvPr/>
        </p:nvSpPr>
        <p:spPr>
          <a:xfrm rot="10800000">
            <a:off x="377430" y="1772770"/>
            <a:ext cx="144000" cy="504000"/>
          </a:xfrm>
          <a:prstGeom prst="rightBracket">
            <a:avLst/>
          </a:prstGeom>
          <a:gradFill>
            <a:gsLst>
              <a:gs pos="0">
                <a:schemeClr val="bg1"/>
              </a:gs>
              <a:gs pos="83000">
                <a:schemeClr val="tx2">
                  <a:lumMod val="60000"/>
                  <a:lumOff val="40000"/>
                </a:schemeClr>
              </a:gs>
              <a:gs pos="38000">
                <a:schemeClr val="tx2">
                  <a:lumMod val="20000"/>
                  <a:lumOff val="80000"/>
                </a:schemeClr>
              </a:gs>
            </a:gsLst>
            <a:lin ang="0" scaled="1"/>
          </a:gradFill>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ndParaRPr>
          </a:p>
        </p:txBody>
      </p:sp>
      <p:sp>
        <p:nvSpPr>
          <p:cNvPr id="71" name="右大かっこ 70"/>
          <p:cNvSpPr/>
          <p:nvPr/>
        </p:nvSpPr>
        <p:spPr>
          <a:xfrm rot="10800000" flipH="1">
            <a:off x="8604580" y="2708880"/>
            <a:ext cx="144000" cy="1440000"/>
          </a:xfrm>
          <a:prstGeom prst="rightBracket">
            <a:avLst/>
          </a:prstGeom>
          <a:gradFill>
            <a:gsLst>
              <a:gs pos="0">
                <a:schemeClr val="bg1"/>
              </a:gs>
              <a:gs pos="83000">
                <a:schemeClr val="tx2">
                  <a:lumMod val="60000"/>
                  <a:lumOff val="40000"/>
                </a:schemeClr>
              </a:gs>
              <a:gs pos="38000">
                <a:schemeClr val="tx2">
                  <a:lumMod val="20000"/>
                  <a:lumOff val="80000"/>
                </a:schemeClr>
              </a:gs>
            </a:gsLst>
            <a:lin ang="0" scaled="1"/>
          </a:gradFill>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ndParaRPr>
          </a:p>
        </p:txBody>
      </p:sp>
      <p:sp>
        <p:nvSpPr>
          <p:cNvPr id="73" name="正方形/長方形 72"/>
          <p:cNvSpPr/>
          <p:nvPr/>
        </p:nvSpPr>
        <p:spPr>
          <a:xfrm>
            <a:off x="3988648" y="4344543"/>
            <a:ext cx="1951542" cy="178480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Meiryo UI" pitchFamily="50" charset="-128"/>
              <a:ea typeface="Meiryo UI" pitchFamily="50" charset="-128"/>
              <a:cs typeface="Meiryo UI" pitchFamily="50" charset="-128"/>
            </a:endParaRPr>
          </a:p>
        </p:txBody>
      </p:sp>
      <p:sp>
        <p:nvSpPr>
          <p:cNvPr id="18" name="角丸四角形 17"/>
          <p:cNvSpPr/>
          <p:nvPr/>
        </p:nvSpPr>
        <p:spPr>
          <a:xfrm>
            <a:off x="4053894" y="4437140"/>
            <a:ext cx="2174336" cy="1800148"/>
          </a:xfrm>
          <a:prstGeom prst="roundRect">
            <a:avLst>
              <a:gd name="adj" fmla="val 50000"/>
            </a:avLst>
          </a:prstGeom>
          <a:solidFill>
            <a:srgbClr val="CCE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t"/>
          <a:lstStyle/>
          <a:p>
            <a:pPr algn="ctr"/>
            <a:r>
              <a:rPr lang="en-US" altLang="ja-JP" sz="1600" b="1" i="1" dirty="0">
                <a:solidFill>
                  <a:srgbClr val="0000FF"/>
                </a:solidFill>
                <a:latin typeface="Meiryo UI" pitchFamily="50" charset="-128"/>
                <a:ea typeface="Meiryo UI" pitchFamily="50" charset="-128"/>
                <a:cs typeface="Meiryo UI" pitchFamily="50" charset="-128"/>
              </a:rPr>
              <a:t>Combine</a:t>
            </a:r>
            <a:endParaRPr lang="ja-JP" altLang="en-US" sz="1600" b="1" i="1" dirty="0">
              <a:solidFill>
                <a:srgbClr val="0000FF"/>
              </a:solidFill>
              <a:latin typeface="Meiryo UI" pitchFamily="50" charset="-128"/>
              <a:ea typeface="Meiryo UI" pitchFamily="50" charset="-128"/>
              <a:cs typeface="Meiryo UI" pitchFamily="50" charset="-128"/>
            </a:endParaRPr>
          </a:p>
        </p:txBody>
      </p:sp>
      <p:sp>
        <p:nvSpPr>
          <p:cNvPr id="74" name="右カーブ矢印 73"/>
          <p:cNvSpPr/>
          <p:nvPr/>
        </p:nvSpPr>
        <p:spPr>
          <a:xfrm>
            <a:off x="4606697" y="5085230"/>
            <a:ext cx="576000" cy="720000"/>
          </a:xfrm>
          <a:prstGeom prst="curvedRightArrow">
            <a:avLst/>
          </a:prstGeom>
          <a:solidFill>
            <a:srgbClr val="CC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Meiryo UI" pitchFamily="50" charset="-128"/>
              <a:ea typeface="Meiryo UI" pitchFamily="50" charset="-128"/>
              <a:cs typeface="Meiryo UI" pitchFamily="50" charset="-128"/>
            </a:endParaRPr>
          </a:p>
        </p:txBody>
      </p:sp>
      <p:sp>
        <p:nvSpPr>
          <p:cNvPr id="75" name="右カーブ矢印 74"/>
          <p:cNvSpPr/>
          <p:nvPr/>
        </p:nvSpPr>
        <p:spPr>
          <a:xfrm flipH="1" flipV="1">
            <a:off x="5076150" y="5256065"/>
            <a:ext cx="576000" cy="720000"/>
          </a:xfrm>
          <a:prstGeom prst="curvedRightArrow">
            <a:avLst/>
          </a:prstGeom>
          <a:solidFill>
            <a:srgbClr val="CC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4"/>
          </p:nvPr>
        </p:nvSpPr>
        <p:spPr>
          <a:xfrm>
            <a:off x="7809206" y="6412259"/>
            <a:ext cx="1155282" cy="365125"/>
          </a:xfrm>
        </p:spPr>
        <p:txBody>
          <a:bodyPr/>
          <a:lstStyle/>
          <a:p>
            <a:fld id="{65330E89-EBE7-4F89-B5B5-47C2D44CD4F3}" type="slidenum">
              <a:rPr lang="ja-JP" altLang="en-US" smtClean="0">
                <a:solidFill>
                  <a:prstClr val="black">
                    <a:lumMod val="65000"/>
                    <a:lumOff val="35000"/>
                  </a:prstClr>
                </a:solidFill>
              </a:rPr>
              <a:pPr/>
              <a:t>62</a:t>
            </a:fld>
            <a:endParaRPr lang="ja-JP" altLang="en-US" dirty="0">
              <a:solidFill>
                <a:prstClr val="black">
                  <a:lumMod val="65000"/>
                  <a:lumOff val="35000"/>
                </a:prstClr>
              </a:solidFill>
            </a:endParaRPr>
          </a:p>
        </p:txBody>
      </p:sp>
      <p:sp>
        <p:nvSpPr>
          <p:cNvPr id="70" name="線吹き出し 2 (枠付き) 69"/>
          <p:cNvSpPr/>
          <p:nvPr/>
        </p:nvSpPr>
        <p:spPr>
          <a:xfrm>
            <a:off x="323410" y="4293119"/>
            <a:ext cx="4104000" cy="2160000"/>
          </a:xfrm>
          <a:prstGeom prst="borderCallout2">
            <a:avLst>
              <a:gd name="adj1" fmla="val 2401"/>
              <a:gd name="adj2" fmla="val 56"/>
              <a:gd name="adj3" fmla="val -100991"/>
              <a:gd name="adj4" fmla="val -3260"/>
              <a:gd name="adj5" fmla="val -104685"/>
              <a:gd name="adj6" fmla="val 1154"/>
            </a:avLst>
          </a:prstGeom>
          <a:solidFill>
            <a:schemeClr val="bg1"/>
          </a:solidFill>
          <a:ln w="19050">
            <a:solidFill>
              <a:srgbClr val="0000FF"/>
            </a:solidFill>
            <a:tailEnd type="ova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sz="1400" i="1" dirty="0">
              <a:solidFill>
                <a:prstClr val="black"/>
              </a:solidFill>
              <a:latin typeface="Meiryo UI" pitchFamily="50" charset="-128"/>
              <a:ea typeface="Meiryo UI" pitchFamily="50" charset="-128"/>
              <a:cs typeface="Meiryo UI" pitchFamily="50" charset="-128"/>
            </a:endParaRPr>
          </a:p>
        </p:txBody>
      </p:sp>
      <p:sp>
        <p:nvSpPr>
          <p:cNvPr id="72" name="線吹き出し 2 (枠付き) 71"/>
          <p:cNvSpPr/>
          <p:nvPr/>
        </p:nvSpPr>
        <p:spPr>
          <a:xfrm>
            <a:off x="5796600" y="4293119"/>
            <a:ext cx="3096000" cy="2160000"/>
          </a:xfrm>
          <a:prstGeom prst="borderCallout2">
            <a:avLst>
              <a:gd name="adj1" fmla="val -190"/>
              <a:gd name="adj2" fmla="val 99990"/>
              <a:gd name="adj3" fmla="val -33048"/>
              <a:gd name="adj4" fmla="val 102989"/>
              <a:gd name="adj5" fmla="val -37739"/>
              <a:gd name="adj6" fmla="val 95808"/>
            </a:avLst>
          </a:prstGeom>
          <a:solidFill>
            <a:schemeClr val="bg1"/>
          </a:solidFill>
          <a:ln w="19050">
            <a:solidFill>
              <a:srgbClr val="0000FF"/>
            </a:solidFill>
            <a:tailEnd type="ova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sz="1400" i="1" dirty="0">
              <a:solidFill>
                <a:prstClr val="black"/>
              </a:solidFill>
              <a:latin typeface="Meiryo UI" pitchFamily="50" charset="-128"/>
              <a:ea typeface="Meiryo UI" pitchFamily="50" charset="-128"/>
              <a:cs typeface="Meiryo UI" pitchFamily="50" charset="-128"/>
            </a:endParaRPr>
          </a:p>
        </p:txBody>
      </p:sp>
      <p:sp>
        <p:nvSpPr>
          <p:cNvPr id="76" name="正方形/長方形 75"/>
          <p:cNvSpPr/>
          <p:nvPr/>
        </p:nvSpPr>
        <p:spPr>
          <a:xfrm>
            <a:off x="323410" y="4293120"/>
            <a:ext cx="3888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600" dirty="0">
                <a:solidFill>
                  <a:prstClr val="black"/>
                </a:solidFill>
                <a:latin typeface="Franklin Gothic Medium" panose="020B0603020102020204" pitchFamily="34" charset="0"/>
                <a:ea typeface="Meiryo UI" pitchFamily="50" charset="-128"/>
                <a:cs typeface="Meiryo UI" pitchFamily="50" charset="-128"/>
              </a:rPr>
              <a:t>Foundations in Social Sciences</a:t>
            </a:r>
            <a:endParaRPr lang="ja-JP" altLang="en-US" sz="14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77" name="正方形/長方形 76"/>
          <p:cNvSpPr/>
          <p:nvPr/>
        </p:nvSpPr>
        <p:spPr>
          <a:xfrm>
            <a:off x="5868180" y="4293120"/>
            <a:ext cx="3005781" cy="504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600" dirty="0">
                <a:solidFill>
                  <a:prstClr val="black"/>
                </a:solidFill>
                <a:latin typeface="Franklin Gothic Medium" panose="020B0603020102020204" pitchFamily="34" charset="0"/>
                <a:ea typeface="Meiryo UI" pitchFamily="50" charset="-128"/>
                <a:cs typeface="Meiryo UI" pitchFamily="50" charset="-128"/>
              </a:rPr>
              <a:t>Interdisciplinary Studies in </a:t>
            </a:r>
          </a:p>
          <a:p>
            <a:pPr algn="r"/>
            <a:r>
              <a:rPr lang="en-US" altLang="ja-JP" sz="1600" dirty="0">
                <a:solidFill>
                  <a:prstClr val="black"/>
                </a:solidFill>
                <a:latin typeface="Franklin Gothic Medium" panose="020B0603020102020204" pitchFamily="34" charset="0"/>
                <a:ea typeface="Meiryo UI" pitchFamily="50" charset="-128"/>
                <a:cs typeface="Meiryo UI" pitchFamily="50" charset="-128"/>
              </a:rPr>
              <a:t>Social Innovation</a:t>
            </a:r>
            <a:endParaRPr lang="ja-JP" altLang="en-US" sz="14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78" name="正方形/長方形 77"/>
          <p:cNvSpPr/>
          <p:nvPr/>
        </p:nvSpPr>
        <p:spPr>
          <a:xfrm>
            <a:off x="5936471" y="4941210"/>
            <a:ext cx="1080000" cy="360000"/>
          </a:xfrm>
          <a:prstGeom prst="rect">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r>
              <a:rPr lang="en-US" altLang="ja-JP" sz="1400" dirty="0">
                <a:solidFill>
                  <a:prstClr val="white"/>
                </a:solidFill>
                <a:latin typeface="Franklin Gothic Medium" panose="020B0603020102020204" pitchFamily="34" charset="0"/>
                <a:ea typeface="Meiryo UI" pitchFamily="50" charset="-128"/>
                <a:cs typeface="Meiryo UI" pitchFamily="50" charset="-128"/>
              </a:rPr>
              <a:t>Introduction</a:t>
            </a:r>
            <a:endParaRPr lang="ja-JP" altLang="en-US" sz="1200" dirty="0">
              <a:solidFill>
                <a:prstClr val="white"/>
              </a:solidFill>
              <a:latin typeface="Franklin Gothic Medium" panose="020B0603020102020204" pitchFamily="34" charset="0"/>
              <a:ea typeface="Meiryo UI" pitchFamily="50" charset="-128"/>
              <a:cs typeface="Meiryo UI" pitchFamily="50" charset="-128"/>
            </a:endParaRPr>
          </a:p>
        </p:txBody>
      </p:sp>
      <p:sp>
        <p:nvSpPr>
          <p:cNvPr id="79" name="正方形/長方形 78"/>
          <p:cNvSpPr/>
          <p:nvPr/>
        </p:nvSpPr>
        <p:spPr>
          <a:xfrm>
            <a:off x="5939525" y="5445280"/>
            <a:ext cx="1080000" cy="360000"/>
          </a:xfrm>
          <a:prstGeom prst="rect">
            <a:avLst/>
          </a:prstGeom>
          <a:solidFill>
            <a:schemeClr val="accent3">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r>
              <a:rPr lang="en-US" altLang="ja-JP" sz="1400" dirty="0">
                <a:solidFill>
                  <a:prstClr val="white"/>
                </a:solidFill>
                <a:latin typeface="Franklin Gothic Medium" panose="020B0603020102020204" pitchFamily="34" charset="0"/>
                <a:ea typeface="Meiryo UI" pitchFamily="50" charset="-128"/>
                <a:cs typeface="Meiryo UI" pitchFamily="50" charset="-128"/>
              </a:rPr>
              <a:t>Field Issues</a:t>
            </a:r>
            <a:endParaRPr lang="ja-JP" altLang="en-US" sz="1200" dirty="0">
              <a:solidFill>
                <a:prstClr val="white"/>
              </a:solidFill>
              <a:latin typeface="Franklin Gothic Medium" panose="020B0603020102020204" pitchFamily="34" charset="0"/>
              <a:ea typeface="Meiryo UI" pitchFamily="50" charset="-128"/>
              <a:cs typeface="Meiryo UI" pitchFamily="50" charset="-128"/>
            </a:endParaRPr>
          </a:p>
        </p:txBody>
      </p:sp>
      <p:sp>
        <p:nvSpPr>
          <p:cNvPr id="80" name="正方形/長方形 79"/>
          <p:cNvSpPr/>
          <p:nvPr/>
        </p:nvSpPr>
        <p:spPr>
          <a:xfrm>
            <a:off x="5939525" y="5949350"/>
            <a:ext cx="1080000" cy="360000"/>
          </a:xfrm>
          <a:prstGeom prst="rect">
            <a:avLst/>
          </a:prstGeom>
          <a:solidFill>
            <a:srgbClr val="FF5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r>
              <a:rPr lang="en-US" altLang="ja-JP" sz="1400" dirty="0">
                <a:solidFill>
                  <a:prstClr val="white"/>
                </a:solidFill>
                <a:latin typeface="Franklin Gothic Medium" panose="020B0603020102020204" pitchFamily="34" charset="0"/>
                <a:ea typeface="Meiryo UI" pitchFamily="50" charset="-128"/>
                <a:cs typeface="Meiryo UI" pitchFamily="50" charset="-128"/>
              </a:rPr>
              <a:t>Practicum</a:t>
            </a:r>
            <a:endParaRPr lang="ja-JP" altLang="en-US" sz="1200" dirty="0">
              <a:solidFill>
                <a:prstClr val="white"/>
              </a:solidFill>
              <a:latin typeface="Franklin Gothic Medium" panose="020B0603020102020204" pitchFamily="34" charset="0"/>
              <a:ea typeface="Meiryo UI" pitchFamily="50" charset="-128"/>
              <a:cs typeface="Meiryo UI" pitchFamily="50" charset="-128"/>
            </a:endParaRPr>
          </a:p>
        </p:txBody>
      </p:sp>
      <p:sp>
        <p:nvSpPr>
          <p:cNvPr id="81" name="正方形/長方形 80"/>
          <p:cNvSpPr/>
          <p:nvPr/>
        </p:nvSpPr>
        <p:spPr>
          <a:xfrm>
            <a:off x="7088621" y="4941210"/>
            <a:ext cx="1728000" cy="360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nSpc>
                <a:spcPts val="1100"/>
              </a:lnSpc>
            </a:pPr>
            <a:r>
              <a:rPr lang="en-US" altLang="ja-JP" sz="1200" dirty="0">
                <a:solidFill>
                  <a:prstClr val="black"/>
                </a:solidFill>
                <a:latin typeface="Franklin Gothic Medium" panose="020B0603020102020204" pitchFamily="34" charset="0"/>
                <a:ea typeface="Meiryo UI" pitchFamily="50" charset="-128"/>
                <a:cs typeface="Meiryo UI" pitchFamily="50" charset="-128"/>
              </a:rPr>
              <a:t>Students acquire </a:t>
            </a:r>
            <a:br>
              <a:rPr lang="en-US" altLang="ja-JP" sz="1200" dirty="0">
                <a:solidFill>
                  <a:prstClr val="black"/>
                </a:solidFill>
                <a:latin typeface="Franklin Gothic Medium" panose="020B0603020102020204" pitchFamily="34" charset="0"/>
                <a:ea typeface="Meiryo UI" pitchFamily="50" charset="-128"/>
                <a:cs typeface="Meiryo UI" pitchFamily="50" charset="-128"/>
              </a:rPr>
            </a:br>
            <a:r>
              <a:rPr lang="en-US" altLang="ja-JP" sz="1200" u="sng" dirty="0">
                <a:solidFill>
                  <a:srgbClr val="0000FF"/>
                </a:solidFill>
                <a:latin typeface="Franklin Gothic Medium" panose="020B0603020102020204" pitchFamily="34" charset="0"/>
                <a:ea typeface="Meiryo UI" pitchFamily="50" charset="-128"/>
                <a:cs typeface="Meiryo UI" pitchFamily="50" charset="-128"/>
              </a:rPr>
              <a:t>background information</a:t>
            </a:r>
            <a:r>
              <a:rPr lang="en-US" altLang="ja-JP" sz="1200" dirty="0">
                <a:solidFill>
                  <a:prstClr val="black"/>
                </a:solidFill>
                <a:latin typeface="Franklin Gothic Medium" panose="020B0603020102020204" pitchFamily="34" charset="0"/>
                <a:ea typeface="Meiryo UI" pitchFamily="50" charset="-128"/>
                <a:cs typeface="Meiryo UI" pitchFamily="50" charset="-128"/>
              </a:rPr>
              <a:t>.</a:t>
            </a:r>
            <a:endParaRPr lang="ja-JP" altLang="en-US" sz="11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82" name="正方形/長方形 81"/>
          <p:cNvSpPr/>
          <p:nvPr/>
        </p:nvSpPr>
        <p:spPr>
          <a:xfrm>
            <a:off x="7091675" y="5445330"/>
            <a:ext cx="1728000" cy="360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nSpc>
                <a:spcPts val="1100"/>
              </a:lnSpc>
            </a:pPr>
            <a:r>
              <a:rPr lang="en-US" altLang="ja-JP" sz="1200" dirty="0">
                <a:solidFill>
                  <a:prstClr val="black"/>
                </a:solidFill>
                <a:latin typeface="Franklin Gothic Medium" panose="020B0603020102020204" pitchFamily="34" charset="0"/>
                <a:ea typeface="Meiryo UI" pitchFamily="50" charset="-128"/>
                <a:cs typeface="Meiryo UI" pitchFamily="50" charset="-128"/>
              </a:rPr>
              <a:t>Students learn about </a:t>
            </a:r>
            <a:br>
              <a:rPr lang="en-US" altLang="ja-JP" sz="1200" dirty="0">
                <a:solidFill>
                  <a:prstClr val="black"/>
                </a:solidFill>
                <a:latin typeface="Franklin Gothic Medium" panose="020B0603020102020204" pitchFamily="34" charset="0"/>
                <a:ea typeface="Meiryo UI" pitchFamily="50" charset="-128"/>
                <a:cs typeface="Meiryo UI" pitchFamily="50" charset="-128"/>
              </a:rPr>
            </a:br>
            <a:r>
              <a:rPr lang="en-US" altLang="ja-JP" sz="1200" u="sng" dirty="0">
                <a:solidFill>
                  <a:srgbClr val="0000FF"/>
                </a:solidFill>
                <a:latin typeface="Franklin Gothic Medium" panose="020B0603020102020204" pitchFamily="34" charset="0"/>
                <a:ea typeface="Meiryo UI" pitchFamily="50" charset="-128"/>
                <a:cs typeface="Meiryo UI" pitchFamily="50" charset="-128"/>
              </a:rPr>
              <a:t>common issues through </a:t>
            </a:r>
            <a:br>
              <a:rPr lang="en-US" altLang="ja-JP" sz="1200" u="sng" dirty="0">
                <a:solidFill>
                  <a:srgbClr val="0000FF"/>
                </a:solidFill>
                <a:latin typeface="Franklin Gothic Medium" panose="020B0603020102020204" pitchFamily="34" charset="0"/>
                <a:ea typeface="Meiryo UI" pitchFamily="50" charset="-128"/>
                <a:cs typeface="Meiryo UI" pitchFamily="50" charset="-128"/>
              </a:rPr>
            </a:br>
            <a:r>
              <a:rPr lang="en-US" altLang="ja-JP" sz="1200" u="sng" dirty="0">
                <a:solidFill>
                  <a:srgbClr val="0000FF"/>
                </a:solidFill>
                <a:latin typeface="Franklin Gothic Medium" panose="020B0603020102020204" pitchFamily="34" charset="0"/>
                <a:ea typeface="Meiryo UI" pitchFamily="50" charset="-128"/>
                <a:cs typeface="Meiryo UI" pitchFamily="50" charset="-128"/>
              </a:rPr>
              <a:t>case studies</a:t>
            </a:r>
            <a:r>
              <a:rPr lang="en-US" altLang="ja-JP" sz="1200" dirty="0">
                <a:solidFill>
                  <a:prstClr val="black"/>
                </a:solidFill>
                <a:latin typeface="Franklin Gothic Medium" panose="020B0603020102020204" pitchFamily="34" charset="0"/>
                <a:ea typeface="Meiryo UI" pitchFamily="50" charset="-128"/>
                <a:cs typeface="Meiryo UI" pitchFamily="50" charset="-128"/>
              </a:rPr>
              <a:t>.</a:t>
            </a:r>
            <a:endParaRPr lang="ja-JP" altLang="en-US" sz="11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83" name="正方形/長方形 82"/>
          <p:cNvSpPr/>
          <p:nvPr/>
        </p:nvSpPr>
        <p:spPr>
          <a:xfrm>
            <a:off x="7091675" y="5949400"/>
            <a:ext cx="1728000" cy="360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nSpc>
                <a:spcPts val="1100"/>
              </a:lnSpc>
            </a:pPr>
            <a:r>
              <a:rPr lang="en-US" altLang="ja-JP" sz="1200" dirty="0">
                <a:solidFill>
                  <a:prstClr val="black"/>
                </a:solidFill>
                <a:latin typeface="Franklin Gothic Medium" panose="020B0603020102020204" pitchFamily="34" charset="0"/>
                <a:ea typeface="Meiryo UI" pitchFamily="50" charset="-128"/>
                <a:cs typeface="Meiryo UI" pitchFamily="50" charset="-128"/>
              </a:rPr>
              <a:t>Students engage in the </a:t>
            </a:r>
            <a:br>
              <a:rPr lang="en-US" altLang="ja-JP" sz="1200" dirty="0">
                <a:solidFill>
                  <a:prstClr val="black"/>
                </a:solidFill>
                <a:latin typeface="Franklin Gothic Medium" panose="020B0603020102020204" pitchFamily="34" charset="0"/>
                <a:ea typeface="Meiryo UI" pitchFamily="50" charset="-128"/>
                <a:cs typeface="Meiryo UI" pitchFamily="50" charset="-128"/>
              </a:rPr>
            </a:br>
            <a:r>
              <a:rPr lang="en-US" altLang="ja-JP" sz="1200" dirty="0">
                <a:solidFill>
                  <a:prstClr val="black"/>
                </a:solidFill>
                <a:latin typeface="Franklin Gothic Medium" panose="020B0603020102020204" pitchFamily="34" charset="0"/>
                <a:ea typeface="Meiryo UI" pitchFamily="50" charset="-128"/>
                <a:cs typeface="Meiryo UI" pitchFamily="50" charset="-128"/>
              </a:rPr>
              <a:t>issues </a:t>
            </a:r>
            <a:r>
              <a:rPr lang="en-US" altLang="ja-JP" sz="1200" u="sng" dirty="0">
                <a:solidFill>
                  <a:srgbClr val="0000FF"/>
                </a:solidFill>
                <a:latin typeface="Franklin Gothic Medium" panose="020B0603020102020204" pitchFamily="34" charset="0"/>
                <a:ea typeface="Meiryo UI" pitchFamily="50" charset="-128"/>
                <a:cs typeface="Meiryo UI" pitchFamily="50" charset="-128"/>
              </a:rPr>
              <a:t>first hand</a:t>
            </a:r>
            <a:r>
              <a:rPr lang="en-US" altLang="ja-JP" sz="1200" dirty="0">
                <a:solidFill>
                  <a:prstClr val="black"/>
                </a:solidFill>
                <a:latin typeface="Franklin Gothic Medium" panose="020B0603020102020204" pitchFamily="34" charset="0"/>
                <a:ea typeface="Meiryo UI" pitchFamily="50" charset="-128"/>
                <a:cs typeface="Meiryo UI" pitchFamily="50" charset="-128"/>
              </a:rPr>
              <a:t>.</a:t>
            </a:r>
            <a:endParaRPr lang="ja-JP" altLang="en-US" sz="11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85" name="正方形/長方形 84"/>
          <p:cNvSpPr/>
          <p:nvPr/>
        </p:nvSpPr>
        <p:spPr>
          <a:xfrm>
            <a:off x="2411990" y="4797190"/>
            <a:ext cx="2088000" cy="1440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spcAft>
                <a:spcPts val="600"/>
              </a:spcAft>
            </a:pPr>
            <a:r>
              <a:rPr lang="en-US" altLang="ja-JP" sz="1100" dirty="0">
                <a:solidFill>
                  <a:srgbClr val="C00000"/>
                </a:solidFill>
                <a:latin typeface="Franklin Gothic Medium" panose="020B0603020102020204" pitchFamily="34" charset="0"/>
                <a:ea typeface="Meiryo UI" pitchFamily="50" charset="-128"/>
                <a:cs typeface="Meiryo UI" pitchFamily="50" charset="-128"/>
              </a:rPr>
              <a:t>Example of Courses</a:t>
            </a:r>
          </a:p>
          <a:p>
            <a:pPr marL="88900" indent="-88900">
              <a:buFont typeface="Arial" panose="020B0604020202020204" pitchFamily="34" charset="0"/>
              <a:buChar char="•"/>
            </a:pPr>
            <a:r>
              <a:rPr lang="en-US" altLang="ja-JP" sz="1100" dirty="0">
                <a:solidFill>
                  <a:prstClr val="black"/>
                </a:solidFill>
                <a:latin typeface="Franklin Gothic Medium" panose="020B0603020102020204" pitchFamily="34" charset="0"/>
                <a:ea typeface="Meiryo UI" pitchFamily="50" charset="-128"/>
                <a:cs typeface="Meiryo UI" pitchFamily="50" charset="-128"/>
              </a:rPr>
              <a:t>Intro to Economics</a:t>
            </a:r>
          </a:p>
          <a:p>
            <a:pPr marL="88900" indent="-88900">
              <a:buFont typeface="Arial" panose="020B0604020202020204" pitchFamily="34" charset="0"/>
              <a:buChar char="•"/>
            </a:pPr>
            <a:r>
              <a:rPr lang="en-US" altLang="ja-JP" sz="1100" dirty="0">
                <a:solidFill>
                  <a:prstClr val="black"/>
                </a:solidFill>
                <a:latin typeface="Franklin Gothic Medium" panose="020B0603020102020204" pitchFamily="34" charset="0"/>
                <a:ea typeface="Meiryo UI" pitchFamily="50" charset="-128"/>
                <a:cs typeface="Meiryo UI" pitchFamily="50" charset="-128"/>
              </a:rPr>
              <a:t>Game Theory</a:t>
            </a:r>
          </a:p>
          <a:p>
            <a:pPr marL="88900" indent="-88900">
              <a:buFont typeface="Arial" panose="020B0604020202020204" pitchFamily="34" charset="0"/>
              <a:buChar char="•"/>
            </a:pPr>
            <a:r>
              <a:rPr lang="en-US" altLang="ja-JP" sz="1100" dirty="0">
                <a:solidFill>
                  <a:prstClr val="black"/>
                </a:solidFill>
                <a:latin typeface="Franklin Gothic Medium" panose="020B0603020102020204" pitchFamily="34" charset="0"/>
                <a:ea typeface="Meiryo UI" pitchFamily="50" charset="-128"/>
                <a:cs typeface="Meiryo UI" pitchFamily="50" charset="-128"/>
              </a:rPr>
              <a:t>Politics in Modern Japan</a:t>
            </a:r>
          </a:p>
          <a:p>
            <a:pPr marL="88900" indent="-88900">
              <a:buFont typeface="Arial" panose="020B0604020202020204" pitchFamily="34" charset="0"/>
              <a:buChar char="•"/>
            </a:pPr>
            <a:r>
              <a:rPr lang="en-US" altLang="ja-JP" sz="1100" dirty="0">
                <a:solidFill>
                  <a:prstClr val="black"/>
                </a:solidFill>
                <a:latin typeface="Franklin Gothic Medium" panose="020B0603020102020204" pitchFamily="34" charset="0"/>
                <a:ea typeface="Meiryo UI" pitchFamily="50" charset="-128"/>
                <a:cs typeface="Meiryo UI" pitchFamily="50" charset="-128"/>
              </a:rPr>
              <a:t>Postwar Japan-US Relations</a:t>
            </a:r>
          </a:p>
          <a:p>
            <a:pPr marL="88900" indent="-88900">
              <a:buFont typeface="Arial" panose="020B0604020202020204" pitchFamily="34" charset="0"/>
              <a:buChar char="•"/>
            </a:pPr>
            <a:r>
              <a:rPr lang="en-US" altLang="ja-JP" sz="1100" dirty="0">
                <a:solidFill>
                  <a:prstClr val="black"/>
                </a:solidFill>
                <a:latin typeface="Franklin Gothic Medium" panose="020B0603020102020204" pitchFamily="34" charset="0"/>
                <a:ea typeface="Meiryo UI" pitchFamily="50" charset="-128"/>
                <a:cs typeface="Meiryo UI" pitchFamily="50" charset="-128"/>
              </a:rPr>
              <a:t>Social History</a:t>
            </a:r>
          </a:p>
          <a:p>
            <a:pPr marL="88900" indent="-88900">
              <a:buFont typeface="Arial" panose="020B0604020202020204" pitchFamily="34" charset="0"/>
              <a:buChar char="•"/>
            </a:pPr>
            <a:r>
              <a:rPr lang="en-US" altLang="ja-JP" sz="1100" dirty="0">
                <a:solidFill>
                  <a:prstClr val="black"/>
                </a:solidFill>
                <a:latin typeface="Franklin Gothic Medium" panose="020B0603020102020204" pitchFamily="34" charset="0"/>
                <a:ea typeface="Meiryo UI" pitchFamily="50" charset="-128"/>
                <a:cs typeface="Meiryo UI" pitchFamily="50" charset="-128"/>
              </a:rPr>
              <a:t>Intercultural Communications</a:t>
            </a:r>
          </a:p>
          <a:p>
            <a:pPr marL="88900" indent="-88900">
              <a:buFont typeface="Arial" panose="020B0604020202020204" pitchFamily="34" charset="0"/>
              <a:buChar char="•"/>
            </a:pPr>
            <a:r>
              <a:rPr lang="en-US" altLang="ja-JP" sz="1100" dirty="0">
                <a:solidFill>
                  <a:prstClr val="black"/>
                </a:solidFill>
                <a:latin typeface="Franklin Gothic Medium" panose="020B0603020102020204" pitchFamily="34" charset="0"/>
                <a:ea typeface="Meiryo UI" pitchFamily="50" charset="-128"/>
                <a:cs typeface="Meiryo UI" pitchFamily="50" charset="-128"/>
              </a:rPr>
              <a:t>Political Process</a:t>
            </a:r>
          </a:p>
          <a:p>
            <a:pPr marL="88900" indent="-88900">
              <a:buFont typeface="Arial" panose="020B0604020202020204" pitchFamily="34" charset="0"/>
              <a:buChar char="•"/>
            </a:pPr>
            <a:r>
              <a:rPr lang="en-US" altLang="ja-JP" sz="1100" dirty="0">
                <a:solidFill>
                  <a:prstClr val="black"/>
                </a:solidFill>
                <a:latin typeface="Franklin Gothic Medium" panose="020B0603020102020204" pitchFamily="34" charset="0"/>
                <a:ea typeface="Meiryo UI" pitchFamily="50" charset="-128"/>
                <a:cs typeface="Meiryo UI" pitchFamily="50" charset="-128"/>
              </a:rPr>
              <a:t>Intro to Comparative Law</a:t>
            </a:r>
            <a:endParaRPr lang="ja-JP" altLang="en-US" sz="11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19" name="六角形 18"/>
          <p:cNvSpPr/>
          <p:nvPr/>
        </p:nvSpPr>
        <p:spPr>
          <a:xfrm>
            <a:off x="683460" y="4941210"/>
            <a:ext cx="1368190" cy="1114822"/>
          </a:xfrm>
          <a:prstGeom prst="hexagon">
            <a:avLst>
              <a:gd name="adj" fmla="val 22784"/>
              <a:gd name="vf" fmla="val 115470"/>
            </a:avLst>
          </a:prstGeom>
          <a:noFill/>
          <a:ln w="266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Meiryo UI" pitchFamily="50" charset="-128"/>
              <a:ea typeface="Meiryo UI" pitchFamily="50" charset="-128"/>
              <a:cs typeface="Meiryo UI" pitchFamily="50" charset="-128"/>
            </a:endParaRPr>
          </a:p>
        </p:txBody>
      </p:sp>
      <p:sp>
        <p:nvSpPr>
          <p:cNvPr id="87" name="正方形/長方形 86"/>
          <p:cNvSpPr/>
          <p:nvPr/>
        </p:nvSpPr>
        <p:spPr>
          <a:xfrm>
            <a:off x="912320" y="5373270"/>
            <a:ext cx="936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Franklin Gothic Medium" panose="020B0603020102020204" pitchFamily="34" charset="0"/>
                <a:ea typeface="Meiryo UI" pitchFamily="50" charset="-128"/>
                <a:cs typeface="Meiryo UI" pitchFamily="50" charset="-128"/>
              </a:rPr>
              <a:t>Social</a:t>
            </a:r>
            <a:br>
              <a:rPr lang="en-US" altLang="ja-JP" sz="1400" dirty="0">
                <a:solidFill>
                  <a:prstClr val="black"/>
                </a:solidFill>
                <a:latin typeface="Franklin Gothic Medium" panose="020B0603020102020204" pitchFamily="34" charset="0"/>
                <a:ea typeface="Meiryo UI" pitchFamily="50" charset="-128"/>
                <a:cs typeface="Meiryo UI" pitchFamily="50" charset="-128"/>
              </a:rPr>
            </a:br>
            <a:r>
              <a:rPr lang="en-US" altLang="ja-JP" sz="1400" dirty="0">
                <a:solidFill>
                  <a:prstClr val="black"/>
                </a:solidFill>
                <a:latin typeface="Franklin Gothic Medium" panose="020B0603020102020204" pitchFamily="34" charset="0"/>
                <a:ea typeface="Meiryo UI" pitchFamily="50" charset="-128"/>
                <a:cs typeface="Meiryo UI" pitchFamily="50" charset="-128"/>
              </a:rPr>
              <a:t>Sciences</a:t>
            </a:r>
            <a:endParaRPr lang="ja-JP" altLang="en-US" sz="1200" dirty="0">
              <a:solidFill>
                <a:prstClr val="black"/>
              </a:solidFill>
              <a:latin typeface="Franklin Gothic Medium" panose="020B0603020102020204" pitchFamily="34" charset="0"/>
              <a:ea typeface="Meiryo UI" pitchFamily="50" charset="-128"/>
              <a:cs typeface="Meiryo UI" pitchFamily="50" charset="-128"/>
            </a:endParaRPr>
          </a:p>
        </p:txBody>
      </p:sp>
      <p:sp>
        <p:nvSpPr>
          <p:cNvPr id="88" name="正方形/長方形 87"/>
          <p:cNvSpPr/>
          <p:nvPr/>
        </p:nvSpPr>
        <p:spPr>
          <a:xfrm>
            <a:off x="539440" y="4797190"/>
            <a:ext cx="79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200" dirty="0">
                <a:solidFill>
                  <a:srgbClr val="C00000"/>
                </a:solidFill>
                <a:latin typeface="Mongolian Baiti" panose="03000500000000000000" pitchFamily="66" charset="0"/>
                <a:ea typeface="Meiryo UI" pitchFamily="50" charset="-128"/>
                <a:cs typeface="Mongolian Baiti" panose="03000500000000000000" pitchFamily="66" charset="0"/>
              </a:rPr>
              <a:t>Politics</a:t>
            </a:r>
            <a:endParaRPr lang="ja-JP" altLang="en-US" sz="1200" dirty="0">
              <a:solidFill>
                <a:srgbClr val="C00000"/>
              </a:solidFill>
              <a:latin typeface="Mongolian Baiti" panose="03000500000000000000" pitchFamily="66" charset="0"/>
              <a:ea typeface="Meiryo UI" pitchFamily="50" charset="-128"/>
              <a:cs typeface="Mongolian Baiti" panose="03000500000000000000" pitchFamily="66" charset="0"/>
            </a:endParaRPr>
          </a:p>
        </p:txBody>
      </p:sp>
      <p:sp>
        <p:nvSpPr>
          <p:cNvPr id="89" name="正方形/長方形 88"/>
          <p:cNvSpPr/>
          <p:nvPr/>
        </p:nvSpPr>
        <p:spPr>
          <a:xfrm>
            <a:off x="179390" y="5373270"/>
            <a:ext cx="79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200" dirty="0">
                <a:solidFill>
                  <a:srgbClr val="C00000"/>
                </a:solidFill>
                <a:latin typeface="Mongolian Baiti" panose="03000500000000000000" pitchFamily="66" charset="0"/>
                <a:ea typeface="Meiryo UI" pitchFamily="50" charset="-128"/>
                <a:cs typeface="Mongolian Baiti" panose="03000500000000000000" pitchFamily="66" charset="0"/>
              </a:rPr>
              <a:t>Law</a:t>
            </a:r>
            <a:endParaRPr lang="ja-JP" altLang="en-US" sz="1200" dirty="0">
              <a:solidFill>
                <a:srgbClr val="C00000"/>
              </a:solidFill>
              <a:latin typeface="Mongolian Baiti" panose="03000500000000000000" pitchFamily="66" charset="0"/>
              <a:ea typeface="Meiryo UI" pitchFamily="50" charset="-128"/>
              <a:cs typeface="Mongolian Baiti" panose="03000500000000000000" pitchFamily="66" charset="0"/>
            </a:endParaRPr>
          </a:p>
        </p:txBody>
      </p:sp>
      <p:sp>
        <p:nvSpPr>
          <p:cNvPr id="90" name="正方形/長方形 89"/>
          <p:cNvSpPr/>
          <p:nvPr/>
        </p:nvSpPr>
        <p:spPr>
          <a:xfrm>
            <a:off x="539440" y="5949350"/>
            <a:ext cx="79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200" dirty="0">
                <a:solidFill>
                  <a:srgbClr val="C00000"/>
                </a:solidFill>
                <a:latin typeface="Mongolian Baiti" panose="03000500000000000000" pitchFamily="66" charset="0"/>
                <a:ea typeface="Meiryo UI" pitchFamily="50" charset="-128"/>
                <a:cs typeface="Mongolian Baiti" panose="03000500000000000000" pitchFamily="66" charset="0"/>
              </a:rPr>
              <a:t>Commerce</a:t>
            </a:r>
            <a:endParaRPr lang="ja-JP" altLang="en-US" sz="1200" dirty="0">
              <a:solidFill>
                <a:srgbClr val="C00000"/>
              </a:solidFill>
              <a:latin typeface="Mongolian Baiti" panose="03000500000000000000" pitchFamily="66" charset="0"/>
              <a:ea typeface="Meiryo UI" pitchFamily="50" charset="-128"/>
              <a:cs typeface="Mongolian Baiti" panose="03000500000000000000" pitchFamily="66" charset="0"/>
            </a:endParaRPr>
          </a:p>
        </p:txBody>
      </p:sp>
      <p:sp>
        <p:nvSpPr>
          <p:cNvPr id="91" name="正方形/長方形 90"/>
          <p:cNvSpPr/>
          <p:nvPr/>
        </p:nvSpPr>
        <p:spPr>
          <a:xfrm>
            <a:off x="1475680" y="5949350"/>
            <a:ext cx="79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200" dirty="0">
                <a:solidFill>
                  <a:srgbClr val="C00000"/>
                </a:solidFill>
                <a:latin typeface="Mongolian Baiti" panose="03000500000000000000" pitchFamily="66" charset="0"/>
                <a:ea typeface="Meiryo UI" pitchFamily="50" charset="-128"/>
                <a:cs typeface="Mongolian Baiti" panose="03000500000000000000" pitchFamily="66" charset="0"/>
              </a:rPr>
              <a:t>Humanities</a:t>
            </a:r>
            <a:br>
              <a:rPr lang="en-US" altLang="ja-JP" sz="1200" dirty="0">
                <a:solidFill>
                  <a:srgbClr val="C00000"/>
                </a:solidFill>
                <a:latin typeface="Mongolian Baiti" panose="03000500000000000000" pitchFamily="66" charset="0"/>
                <a:ea typeface="Meiryo UI" pitchFamily="50" charset="-128"/>
                <a:cs typeface="Mongolian Baiti" panose="03000500000000000000" pitchFamily="66" charset="0"/>
              </a:rPr>
            </a:br>
            <a:r>
              <a:rPr lang="en-US" altLang="ja-JP" sz="1200">
                <a:solidFill>
                  <a:srgbClr val="C00000"/>
                </a:solidFill>
                <a:latin typeface="Mongolian Baiti" panose="03000500000000000000" pitchFamily="66" charset="0"/>
                <a:ea typeface="Meiryo UI" pitchFamily="50" charset="-128"/>
                <a:cs typeface="Mongolian Baiti" panose="03000500000000000000" pitchFamily="66" charset="0"/>
              </a:rPr>
              <a:t>&amp; others</a:t>
            </a:r>
            <a:endParaRPr lang="ja-JP" altLang="en-US" sz="1200" dirty="0">
              <a:solidFill>
                <a:srgbClr val="C00000"/>
              </a:solidFill>
              <a:latin typeface="Mongolian Baiti" panose="03000500000000000000" pitchFamily="66" charset="0"/>
              <a:ea typeface="Meiryo UI" pitchFamily="50" charset="-128"/>
              <a:cs typeface="Mongolian Baiti" panose="03000500000000000000" pitchFamily="66" charset="0"/>
            </a:endParaRPr>
          </a:p>
        </p:txBody>
      </p:sp>
      <p:sp>
        <p:nvSpPr>
          <p:cNvPr id="92" name="正方形/長方形 91"/>
          <p:cNvSpPr/>
          <p:nvPr/>
        </p:nvSpPr>
        <p:spPr>
          <a:xfrm>
            <a:off x="1547580" y="4797190"/>
            <a:ext cx="79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200" dirty="0">
                <a:solidFill>
                  <a:srgbClr val="C00000"/>
                </a:solidFill>
                <a:latin typeface="Mongolian Baiti" panose="03000500000000000000" pitchFamily="66" charset="0"/>
                <a:ea typeface="Meiryo UI" pitchFamily="50" charset="-128"/>
                <a:cs typeface="Mongolian Baiti" panose="03000500000000000000" pitchFamily="66" charset="0"/>
              </a:rPr>
              <a:t>Economics</a:t>
            </a:r>
            <a:endParaRPr lang="ja-JP" altLang="en-US" sz="1200" dirty="0">
              <a:solidFill>
                <a:srgbClr val="C00000"/>
              </a:solidFill>
              <a:latin typeface="Mongolian Baiti" panose="03000500000000000000" pitchFamily="66" charset="0"/>
              <a:ea typeface="Meiryo UI" pitchFamily="50" charset="-128"/>
              <a:cs typeface="Mongolian Baiti" panose="03000500000000000000" pitchFamily="66" charset="0"/>
            </a:endParaRPr>
          </a:p>
        </p:txBody>
      </p:sp>
      <p:sp>
        <p:nvSpPr>
          <p:cNvPr id="93" name="正方形/長方形 92"/>
          <p:cNvSpPr/>
          <p:nvPr/>
        </p:nvSpPr>
        <p:spPr>
          <a:xfrm>
            <a:off x="1619590" y="5373270"/>
            <a:ext cx="7920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200" dirty="0">
                <a:solidFill>
                  <a:srgbClr val="C00000"/>
                </a:solidFill>
                <a:latin typeface="Mongolian Baiti" panose="03000500000000000000" pitchFamily="66" charset="0"/>
                <a:ea typeface="Meiryo UI" pitchFamily="50" charset="-128"/>
                <a:cs typeface="Mongolian Baiti" panose="03000500000000000000" pitchFamily="66" charset="0"/>
              </a:rPr>
              <a:t>Sociology</a:t>
            </a:r>
            <a:endParaRPr lang="ja-JP" altLang="en-US" sz="1200" dirty="0">
              <a:solidFill>
                <a:srgbClr val="C00000"/>
              </a:solidFill>
              <a:latin typeface="Mongolian Baiti" panose="03000500000000000000" pitchFamily="66" charset="0"/>
              <a:ea typeface="Meiryo UI" pitchFamily="50" charset="-128"/>
              <a:cs typeface="Mongolian Baiti" panose="03000500000000000000" pitchFamily="66" charset="0"/>
            </a:endParaRPr>
          </a:p>
        </p:txBody>
      </p:sp>
    </p:spTree>
    <p:extLst>
      <p:ext uri="{BB962C8B-B14F-4D97-AF65-F5344CB8AC3E}">
        <p14:creationId xmlns:p14="http://schemas.microsoft.com/office/powerpoint/2010/main" val="36091733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Fieldwork-focused, “practical” approach</a:t>
            </a:r>
            <a:endParaRPr kumimoji="1" lang="ja-JP" altLang="en-US" dirty="0"/>
          </a:p>
        </p:txBody>
      </p:sp>
      <p:sp>
        <p:nvSpPr>
          <p:cNvPr id="3" name="スライド番号プレースホルダー 2"/>
          <p:cNvSpPr>
            <a:spLocks noGrp="1"/>
          </p:cNvSpPr>
          <p:nvPr>
            <p:ph type="sldNum" sz="quarter" idx="4"/>
          </p:nvPr>
        </p:nvSpPr>
        <p:spPr/>
        <p:txBody>
          <a:bodyPr/>
          <a:lstStyle/>
          <a:p>
            <a:fld id="{65330E89-EBE7-4F89-B5B5-47C2D44CD4F3}" type="slidenum">
              <a:rPr lang="ja-JP" altLang="en-US" smtClean="0">
                <a:solidFill>
                  <a:prstClr val="black">
                    <a:lumMod val="65000"/>
                    <a:lumOff val="35000"/>
                  </a:prstClr>
                </a:solidFill>
              </a:rPr>
              <a:pPr/>
              <a:t>63</a:t>
            </a:fld>
            <a:endParaRPr lang="ja-JP" altLang="en-US" dirty="0">
              <a:solidFill>
                <a:prstClr val="black">
                  <a:lumMod val="65000"/>
                  <a:lumOff val="35000"/>
                </a:prstClr>
              </a:solidFill>
            </a:endParaRPr>
          </a:p>
        </p:txBody>
      </p:sp>
      <p:pic>
        <p:nvPicPr>
          <p:cNvPr id="7" name="Picture 5" descr="C:\Users\0000514056\Downloads\2016-09-03 03.41.1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8946" t="-338" r="100" b="-1"/>
          <a:stretch/>
        </p:blipFill>
        <p:spPr bwMode="auto">
          <a:xfrm>
            <a:off x="467429" y="1197410"/>
            <a:ext cx="8391271" cy="5184000"/>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971500" y="5517290"/>
            <a:ext cx="7201000" cy="576000"/>
          </a:xfrm>
          <a:prstGeom prst="rect">
            <a:avLst/>
          </a:prstGeom>
          <a:solidFill>
            <a:srgbClr val="0000FF">
              <a:alpha val="49804"/>
            </a:srgbClr>
          </a:solidFill>
          <a:ln w="3175">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prstClr val="white"/>
                </a:solidFill>
                <a:latin typeface="Meiryo UI" pitchFamily="50" charset="-128"/>
                <a:ea typeface="Meiryo UI" pitchFamily="50" charset="-128"/>
                <a:cs typeface="Meiryo UI" pitchFamily="50" charset="-128"/>
              </a:rPr>
              <a:t>Students doing field work at local orphanage in Timor-Lest</a:t>
            </a:r>
            <a:endParaRPr lang="ja-JP" altLang="en-US" sz="1600" b="1" dirty="0">
              <a:solidFill>
                <a:prstClr val="white"/>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260783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5937"/>
          <a:stretch/>
        </p:blipFill>
        <p:spPr bwMode="auto">
          <a:xfrm>
            <a:off x="474072" y="1196690"/>
            <a:ext cx="8515461" cy="51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normAutofit fontScale="90000"/>
          </a:bodyPr>
          <a:lstStyle/>
          <a:p>
            <a:r>
              <a:rPr lang="en-US" altLang="ja-JP" dirty="0"/>
              <a:t>Fieldwork-focused, “practical” approach</a:t>
            </a:r>
            <a:endParaRPr kumimoji="1" lang="ja-JP" altLang="en-US" dirty="0"/>
          </a:p>
        </p:txBody>
      </p:sp>
      <p:sp>
        <p:nvSpPr>
          <p:cNvPr id="3" name="スライド番号プレースホルダー 2"/>
          <p:cNvSpPr>
            <a:spLocks noGrp="1"/>
          </p:cNvSpPr>
          <p:nvPr>
            <p:ph type="sldNum" sz="quarter" idx="4"/>
          </p:nvPr>
        </p:nvSpPr>
        <p:spPr/>
        <p:txBody>
          <a:bodyPr/>
          <a:lstStyle/>
          <a:p>
            <a:fld id="{65330E89-EBE7-4F89-B5B5-47C2D44CD4F3}" type="slidenum">
              <a:rPr lang="ja-JP" altLang="en-US" smtClean="0">
                <a:solidFill>
                  <a:prstClr val="black">
                    <a:lumMod val="65000"/>
                    <a:lumOff val="35000"/>
                  </a:prstClr>
                </a:solidFill>
              </a:rPr>
              <a:pPr/>
              <a:t>64</a:t>
            </a:fld>
            <a:endParaRPr lang="ja-JP" altLang="en-US" dirty="0">
              <a:solidFill>
                <a:prstClr val="black">
                  <a:lumMod val="65000"/>
                  <a:lumOff val="35000"/>
                </a:prstClr>
              </a:solidFill>
            </a:endParaRPr>
          </a:p>
        </p:txBody>
      </p:sp>
      <p:sp>
        <p:nvSpPr>
          <p:cNvPr id="7" name="AutoShape 2" descr="画像に含まれている可能性があるもの:1人以上、テーブル、室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8" name="AutoShape 4" descr="画像に含まれている可能性があるもの:1人以上、テーブル、室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 name="正方形/長方形 9"/>
          <p:cNvSpPr/>
          <p:nvPr/>
        </p:nvSpPr>
        <p:spPr>
          <a:xfrm>
            <a:off x="755470" y="5517290"/>
            <a:ext cx="7633060" cy="576000"/>
          </a:xfrm>
          <a:prstGeom prst="rect">
            <a:avLst/>
          </a:prstGeom>
          <a:solidFill>
            <a:srgbClr val="0000FF">
              <a:alpha val="49804"/>
            </a:srgbClr>
          </a:solidFill>
          <a:ln w="3175">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prstClr val="white"/>
                </a:solidFill>
                <a:latin typeface="Meiryo UI" pitchFamily="50" charset="-128"/>
                <a:ea typeface="Meiryo UI" pitchFamily="50" charset="-128"/>
                <a:cs typeface="Meiryo UI" pitchFamily="50" charset="-128"/>
              </a:rPr>
              <a:t>Social Research (Community Planning and Development)</a:t>
            </a:r>
            <a:r>
              <a:rPr lang="ja-JP" altLang="en-US" sz="1600" b="1" dirty="0">
                <a:solidFill>
                  <a:prstClr val="white"/>
                </a:solidFill>
                <a:latin typeface="Meiryo UI" pitchFamily="50" charset="-128"/>
                <a:ea typeface="Meiryo UI" pitchFamily="50" charset="-128"/>
                <a:cs typeface="Meiryo UI" pitchFamily="50" charset="-128"/>
              </a:rPr>
              <a:t>：</a:t>
            </a:r>
            <a:r>
              <a:rPr lang="en-US" altLang="ja-JP" sz="1600" b="1" dirty="0">
                <a:solidFill>
                  <a:prstClr val="white"/>
                </a:solidFill>
                <a:latin typeface="Meiryo UI" pitchFamily="50" charset="-128"/>
                <a:ea typeface="Meiryo UI" pitchFamily="50" charset="-128"/>
                <a:cs typeface="Meiryo UI" pitchFamily="50" charset="-128"/>
              </a:rPr>
              <a:t/>
            </a:r>
            <a:br>
              <a:rPr lang="en-US" altLang="ja-JP" sz="1600" b="1" dirty="0">
                <a:solidFill>
                  <a:prstClr val="white"/>
                </a:solidFill>
                <a:latin typeface="Meiryo UI" pitchFamily="50" charset="-128"/>
                <a:ea typeface="Meiryo UI" pitchFamily="50" charset="-128"/>
                <a:cs typeface="Meiryo UI" pitchFamily="50" charset="-128"/>
              </a:rPr>
            </a:br>
            <a:r>
              <a:rPr lang="en-US" altLang="ja-JP" sz="1600" b="1" dirty="0">
                <a:solidFill>
                  <a:prstClr val="white"/>
                </a:solidFill>
                <a:latin typeface="Meiryo UI" pitchFamily="50" charset="-128"/>
                <a:ea typeface="Meiryo UI" pitchFamily="50" charset="-128"/>
                <a:cs typeface="Meiryo UI" pitchFamily="50" charset="-128"/>
              </a:rPr>
              <a:t>Presentation of the Survey Report to the government officials</a:t>
            </a:r>
            <a:endParaRPr lang="ja-JP" altLang="en-US" sz="1600" b="1" dirty="0">
              <a:solidFill>
                <a:prstClr val="white"/>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69718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04"/>
            <a:ext cx="9144000" cy="6857999"/>
          </a:xfrm>
          <a:prstGeom prst="rect">
            <a:avLst/>
          </a:prstGeom>
        </p:spPr>
      </p:pic>
      <p:sp>
        <p:nvSpPr>
          <p:cNvPr id="6" name="タイトル 1"/>
          <p:cNvSpPr txBox="1">
            <a:spLocks/>
          </p:cNvSpPr>
          <p:nvPr/>
        </p:nvSpPr>
        <p:spPr>
          <a:xfrm>
            <a:off x="0" y="2537311"/>
            <a:ext cx="9143999" cy="1411514"/>
          </a:xfrm>
          <a:prstGeom prst="rect">
            <a:avLst/>
          </a:prstGeom>
        </p:spPr>
        <p:txBody>
          <a:bodyPr vert="horz" wrap="square" lIns="0" tIns="0" rIns="0" bIns="0" anchor="ctr"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fontAlgn="base">
              <a:lnSpc>
                <a:spcPts val="3600"/>
              </a:lnSpc>
              <a:spcAft>
                <a:spcPct val="0"/>
              </a:spcAft>
            </a:pPr>
            <a:r>
              <a:rPr lang="en-US" altLang="ja-JP" sz="3600" b="1" dirty="0" smtClean="0">
                <a:solidFill>
                  <a:srgbClr val="000000"/>
                </a:solidFill>
              </a:rPr>
              <a:t>Global Studies</a:t>
            </a:r>
          </a:p>
          <a:p>
            <a:pPr fontAlgn="base">
              <a:lnSpc>
                <a:spcPts val="3600"/>
              </a:lnSpc>
              <a:spcAft>
                <a:spcPct val="0"/>
              </a:spcAft>
            </a:pPr>
            <a:r>
              <a:rPr lang="en-US" altLang="ja-JP" sz="3600" b="1" dirty="0" smtClean="0">
                <a:solidFill>
                  <a:srgbClr val="000000"/>
                </a:solidFill>
              </a:rPr>
              <a:t>in </a:t>
            </a:r>
            <a:r>
              <a:rPr lang="en-US" altLang="ja-JP" sz="3600" b="1" dirty="0">
                <a:solidFill>
                  <a:srgbClr val="970015"/>
                </a:solidFill>
              </a:rPr>
              <a:t>J</a:t>
            </a:r>
            <a:r>
              <a:rPr lang="en-US" altLang="ja-JP" sz="3600" b="1" dirty="0">
                <a:solidFill>
                  <a:srgbClr val="000000"/>
                </a:solidFill>
              </a:rPr>
              <a:t>apanese </a:t>
            </a:r>
            <a:r>
              <a:rPr lang="en-US" altLang="ja-JP" sz="3600" b="1" dirty="0">
                <a:solidFill>
                  <a:srgbClr val="970015"/>
                </a:solidFill>
              </a:rPr>
              <a:t>Cul</a:t>
            </a:r>
            <a:r>
              <a:rPr lang="en-US" altLang="ja-JP" sz="3600" b="1" dirty="0">
                <a:solidFill>
                  <a:srgbClr val="000000"/>
                </a:solidFill>
              </a:rPr>
              <a:t>tures </a:t>
            </a:r>
            <a:r>
              <a:rPr lang="en-US" altLang="ja-JP" sz="3600" b="1" dirty="0">
                <a:solidFill>
                  <a:srgbClr val="970015"/>
                </a:solidFill>
              </a:rPr>
              <a:t>P</a:t>
            </a:r>
            <a:r>
              <a:rPr lang="en-US" altLang="ja-JP" sz="3600" b="1" dirty="0">
                <a:solidFill>
                  <a:srgbClr val="000000"/>
                </a:solidFill>
              </a:rPr>
              <a:t>rogram</a:t>
            </a:r>
          </a:p>
        </p:txBody>
      </p:sp>
      <p:sp>
        <p:nvSpPr>
          <p:cNvPr id="7" name="タイトル 1"/>
          <p:cNvSpPr txBox="1">
            <a:spLocks/>
          </p:cNvSpPr>
          <p:nvPr/>
        </p:nvSpPr>
        <p:spPr>
          <a:xfrm>
            <a:off x="0" y="3866189"/>
            <a:ext cx="9143999" cy="732159"/>
          </a:xfrm>
          <a:prstGeom prst="rect">
            <a:avLst/>
          </a:prstGeom>
        </p:spPr>
        <p:txBody>
          <a:bodyPr vert="horz" wrap="square" lIns="0" tIns="0" rIns="0" bIns="0" anchor="ctr"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fontAlgn="base">
              <a:lnSpc>
                <a:spcPts val="2400"/>
              </a:lnSpc>
              <a:spcAft>
                <a:spcPct val="0"/>
              </a:spcAft>
            </a:pPr>
            <a:r>
              <a:rPr lang="en-US" altLang="zh-CN" sz="2000" b="1" dirty="0">
                <a:solidFill>
                  <a:srgbClr val="000000"/>
                </a:solidFill>
              </a:rPr>
              <a:t>School of Culture, Media and Society</a:t>
            </a:r>
          </a:p>
          <a:p>
            <a:pPr fontAlgn="base">
              <a:lnSpc>
                <a:spcPts val="2400"/>
              </a:lnSpc>
              <a:spcAft>
                <a:spcPct val="0"/>
              </a:spcAft>
            </a:pPr>
            <a:r>
              <a:rPr lang="en-US" altLang="zh-CN" sz="1400" b="1" dirty="0" err="1">
                <a:solidFill>
                  <a:srgbClr val="000000"/>
                </a:solidFill>
              </a:rPr>
              <a:t>Waseda</a:t>
            </a:r>
            <a:r>
              <a:rPr lang="en-US" altLang="zh-CN" sz="1400" b="1" dirty="0">
                <a:solidFill>
                  <a:srgbClr val="000000"/>
                </a:solidFill>
              </a:rPr>
              <a:t> University</a:t>
            </a:r>
            <a:endParaRPr lang="zh-CN" altLang="en-US" sz="1400" b="1" dirty="0">
              <a:solidFill>
                <a:srgbClr val="000000"/>
              </a:solidFill>
            </a:endParaRPr>
          </a:p>
        </p:txBody>
      </p:sp>
      <p:sp>
        <p:nvSpPr>
          <p:cNvPr id="8" name="タイトル 1"/>
          <p:cNvSpPr txBox="1">
            <a:spLocks/>
          </p:cNvSpPr>
          <p:nvPr/>
        </p:nvSpPr>
        <p:spPr>
          <a:xfrm>
            <a:off x="1117601" y="1489742"/>
            <a:ext cx="1293091" cy="540163"/>
          </a:xfrm>
          <a:prstGeom prst="rect">
            <a:avLst/>
          </a:prstGeom>
        </p:spPr>
        <p:txBody>
          <a:bodyPr vert="horz" wrap="square" lIns="0" tIns="0" rIns="0" bIns="0" anchor="ctr"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fontAlgn="base">
              <a:spcAft>
                <a:spcPct val="0"/>
              </a:spcAft>
            </a:pPr>
            <a:r>
              <a:rPr lang="en-US" altLang="ja-JP" sz="1800" b="1" dirty="0">
                <a:solidFill>
                  <a:srgbClr val="9B001B"/>
                </a:solidFill>
              </a:rPr>
              <a:t>AY 2017</a:t>
            </a:r>
          </a:p>
          <a:p>
            <a:pPr fontAlgn="base">
              <a:spcAft>
                <a:spcPct val="0"/>
              </a:spcAft>
            </a:pPr>
            <a:r>
              <a:rPr lang="en-US" altLang="ja-JP" sz="1800" b="1" dirty="0">
                <a:solidFill>
                  <a:srgbClr val="9B001B"/>
                </a:solidFill>
              </a:rPr>
              <a:t>LAUNCH</a:t>
            </a:r>
            <a:endParaRPr lang="ja-JP" altLang="en-US" sz="1800" b="1" dirty="0">
              <a:solidFill>
                <a:srgbClr val="9B001B"/>
              </a:solidFill>
            </a:endParaRPr>
          </a:p>
        </p:txBody>
      </p:sp>
      <p:sp>
        <p:nvSpPr>
          <p:cNvPr id="2" name="円/楕円 1"/>
          <p:cNvSpPr/>
          <p:nvPr/>
        </p:nvSpPr>
        <p:spPr>
          <a:xfrm>
            <a:off x="1126836" y="1121518"/>
            <a:ext cx="1274620" cy="1274620"/>
          </a:xfrm>
          <a:prstGeom prst="ellipse">
            <a:avLst/>
          </a:prstGeom>
          <a:noFill/>
          <a:ln w="317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ja-JP" altLang="en-US" sz="1000">
              <a:solidFill>
                <a:srgbClr val="000000"/>
              </a:solidFill>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133" y="4556202"/>
            <a:ext cx="915732" cy="463173"/>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8529" y="4182252"/>
            <a:ext cx="774651" cy="689155"/>
          </a:xfrm>
          <a:prstGeom prst="rect">
            <a:avLst/>
          </a:prstGeom>
        </p:spPr>
      </p:pic>
      <p:sp>
        <p:nvSpPr>
          <p:cNvPr id="11" name="タイトル 1"/>
          <p:cNvSpPr txBox="1">
            <a:spLocks/>
          </p:cNvSpPr>
          <p:nvPr/>
        </p:nvSpPr>
        <p:spPr>
          <a:xfrm>
            <a:off x="0" y="1724913"/>
            <a:ext cx="9143999" cy="1031593"/>
          </a:xfrm>
          <a:prstGeom prst="rect">
            <a:avLst/>
          </a:prstGeom>
        </p:spPr>
        <p:txBody>
          <a:bodyPr vert="horz" wrap="square" lIns="0" tIns="0" rIns="0" bIns="0" anchor="ctr"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fontAlgn="base">
              <a:spcAft>
                <a:spcPct val="0"/>
              </a:spcAft>
            </a:pPr>
            <a:r>
              <a:rPr lang="en-US" altLang="ja-JP" sz="6800" b="1" dirty="0" err="1">
                <a:solidFill>
                  <a:srgbClr val="970015"/>
                </a:solidFill>
              </a:rPr>
              <a:t>JCulP</a:t>
            </a:r>
            <a:endParaRPr lang="en-US" altLang="ja-JP" sz="6800" b="1" dirty="0">
              <a:solidFill>
                <a:srgbClr val="970015"/>
              </a:solidFill>
            </a:endParaRPr>
          </a:p>
        </p:txBody>
      </p:sp>
      <p:sp>
        <p:nvSpPr>
          <p:cNvPr id="12" name="タイトル 1"/>
          <p:cNvSpPr txBox="1">
            <a:spLocks/>
          </p:cNvSpPr>
          <p:nvPr/>
        </p:nvSpPr>
        <p:spPr>
          <a:xfrm>
            <a:off x="0" y="1011144"/>
            <a:ext cx="9143999" cy="732159"/>
          </a:xfrm>
          <a:prstGeom prst="rect">
            <a:avLst/>
          </a:prstGeom>
        </p:spPr>
        <p:txBody>
          <a:bodyPr vert="horz" wrap="square" lIns="0" tIns="0" rIns="0" bIns="0" anchor="ctr"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fontAlgn="base">
              <a:lnSpc>
                <a:spcPts val="2200"/>
              </a:lnSpc>
              <a:spcAft>
                <a:spcPct val="0"/>
              </a:spcAft>
            </a:pPr>
            <a:r>
              <a:rPr lang="en-US" altLang="zh-CN" sz="2000" b="1" dirty="0" smtClean="0">
                <a:solidFill>
                  <a:srgbClr val="000000"/>
                </a:solidFill>
              </a:rPr>
              <a:t>English-based</a:t>
            </a:r>
          </a:p>
          <a:p>
            <a:pPr fontAlgn="base">
              <a:lnSpc>
                <a:spcPts val="2200"/>
              </a:lnSpc>
              <a:spcAft>
                <a:spcPct val="0"/>
              </a:spcAft>
            </a:pPr>
            <a:r>
              <a:rPr lang="en-US" altLang="zh-CN" sz="2000" b="1" dirty="0" smtClean="0">
                <a:solidFill>
                  <a:srgbClr val="000000"/>
                </a:solidFill>
              </a:rPr>
              <a:t>Undergraduate Program</a:t>
            </a:r>
            <a:endParaRPr lang="zh-CN" altLang="en-US" sz="2000" b="1" dirty="0">
              <a:solidFill>
                <a:srgbClr val="000000"/>
              </a:solidFill>
            </a:endParaRPr>
          </a:p>
        </p:txBody>
      </p:sp>
      <p:sp>
        <p:nvSpPr>
          <p:cNvPr id="13" name="テキスト ボックス 12"/>
          <p:cNvSpPr txBox="1"/>
          <p:nvPr/>
        </p:nvSpPr>
        <p:spPr>
          <a:xfrm>
            <a:off x="10836166" y="2049517"/>
            <a:ext cx="184731" cy="246221"/>
          </a:xfrm>
          <a:prstGeom prst="rect">
            <a:avLst/>
          </a:prstGeom>
          <a:noFill/>
        </p:spPr>
        <p:txBody>
          <a:bodyPr wrap="none" rtlCol="0">
            <a:spAutoFit/>
          </a:bodyPr>
          <a:lstStyle/>
          <a:p>
            <a:pPr fontAlgn="base">
              <a:spcBef>
                <a:spcPct val="0"/>
              </a:spcBef>
              <a:spcAft>
                <a:spcPct val="0"/>
              </a:spcAft>
            </a:pPr>
            <a:endParaRPr lang="ja-JP" altLang="en-US" sz="1000">
              <a:solidFill>
                <a:srgbClr val="000000"/>
              </a:solidFill>
              <a:latin typeface="ＭＳ ゴシック" charset="0"/>
              <a:ea typeface="ＭＳ Ｐゴシック" charset="0"/>
            </a:endParaRPr>
          </a:p>
        </p:txBody>
      </p:sp>
    </p:spTree>
    <p:extLst>
      <p:ext uri="{BB962C8B-B14F-4D97-AF65-F5344CB8AC3E}">
        <p14:creationId xmlns:p14="http://schemas.microsoft.com/office/powerpoint/2010/main" val="1653631011"/>
      </p:ext>
    </p:extLst>
  </p:cSld>
  <p:clrMapOvr>
    <a:masterClrMapping/>
  </p:clrMapOvr>
  <p:transition advTm="1541">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4932040" y="-99392"/>
            <a:ext cx="4160979" cy="338554"/>
          </a:xfrm>
          <a:prstGeom prst="rect">
            <a:avLst/>
          </a:prstGeom>
        </p:spPr>
        <p:txBody>
          <a:bodyPr wrap="square">
            <a:spAutoFit/>
          </a:bodyPr>
          <a:lstStyle/>
          <a:p>
            <a:pPr algn="r"/>
            <a:r>
              <a:rPr lang="en-US" altLang="ja-JP" sz="1600" dirty="0" smtClean="0">
                <a:solidFill>
                  <a:schemeClr val="bg1"/>
                </a:solidFill>
                <a:latin typeface="微軟正黑體" panose="020B0604030504040204" pitchFamily="34" charset="-120"/>
                <a:ea typeface="微軟正黑體" panose="020B0604030504040204" pitchFamily="34" charset="-120"/>
              </a:rPr>
              <a:t>School of</a:t>
            </a:r>
            <a:r>
              <a:rPr lang="ja-JP" altLang="en-US" sz="1600" dirty="0">
                <a:solidFill>
                  <a:schemeClr val="bg1"/>
                </a:solidFill>
                <a:latin typeface="微軟正黑體" panose="020B0604030504040204" pitchFamily="34" charset="-120"/>
                <a:ea typeface="微軟正黑體" panose="020B0604030504040204" pitchFamily="34" charset="-120"/>
              </a:rPr>
              <a:t> </a:t>
            </a:r>
            <a:r>
              <a:rPr lang="en-US" altLang="ja-JP" sz="1600" dirty="0" smtClean="0">
                <a:solidFill>
                  <a:schemeClr val="bg1"/>
                </a:solidFill>
                <a:latin typeface="微軟正黑體" panose="020B0604030504040204" pitchFamily="34" charset="-120"/>
                <a:ea typeface="微軟正黑體" panose="020B0604030504040204" pitchFamily="34" charset="-120"/>
              </a:rPr>
              <a:t>Culture, Media &amp; Society</a:t>
            </a:r>
            <a:endParaRPr lang="ja-JP" altLang="en-US" sz="1600" dirty="0">
              <a:solidFill>
                <a:schemeClr val="bg1"/>
              </a:solidFill>
              <a:latin typeface="微軟正黑體" panose="020B0604030504040204" pitchFamily="34" charset="-120"/>
              <a:ea typeface="微軟正黑體" panose="020B0604030504040204" pitchFamily="34" charset="-120"/>
            </a:endParaRPr>
          </a:p>
        </p:txBody>
      </p:sp>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 y="539287"/>
            <a:ext cx="9135317" cy="6316759"/>
          </a:xfrm>
          <a:prstGeom prst="rect">
            <a:avLst/>
          </a:prstGeom>
        </p:spPr>
      </p:pic>
      <p:grpSp>
        <p:nvGrpSpPr>
          <p:cNvPr id="27" name="図形グループ 1"/>
          <p:cNvGrpSpPr/>
          <p:nvPr/>
        </p:nvGrpSpPr>
        <p:grpSpPr>
          <a:xfrm>
            <a:off x="-83908" y="539287"/>
            <a:ext cx="9287022" cy="6318713"/>
            <a:chOff x="-83908" y="1736716"/>
            <a:chExt cx="9287022" cy="5121284"/>
          </a:xfrm>
        </p:grpSpPr>
        <p:pic>
          <p:nvPicPr>
            <p:cNvPr id="28" name="図 27" descr="P07_全体_07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36716"/>
              <a:ext cx="9140526" cy="5121284"/>
            </a:xfrm>
            <a:prstGeom prst="rect">
              <a:avLst/>
            </a:prstGeom>
          </p:spPr>
        </p:pic>
        <p:sp>
          <p:nvSpPr>
            <p:cNvPr id="29" name="タイトル 1"/>
            <p:cNvSpPr txBox="1">
              <a:spLocks/>
            </p:cNvSpPr>
            <p:nvPr/>
          </p:nvSpPr>
          <p:spPr>
            <a:xfrm>
              <a:off x="-83908" y="2644011"/>
              <a:ext cx="3563998" cy="249452"/>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r"/>
              <a:r>
                <a:rPr lang="zh-TW" altLang="en-US" sz="2000" b="1" dirty="0">
                  <a:latin typeface="微軟正黑體" panose="020B0604030504040204" pitchFamily="34" charset="-120"/>
                  <a:ea typeface="微軟正黑體" panose="020B0604030504040204" pitchFamily="34" charset="-120"/>
                </a:rPr>
                <a:t>文學</a:t>
              </a:r>
              <a:endParaRPr lang="ja-JP" altLang="en-US" sz="2000" b="1" dirty="0">
                <a:latin typeface="微軟正黑體" panose="020B0604030504040204" pitchFamily="34" charset="-120"/>
                <a:ea typeface="微軟正黑體" panose="020B0604030504040204" pitchFamily="34" charset="-120"/>
              </a:endParaRPr>
            </a:p>
          </p:txBody>
        </p:sp>
        <p:sp>
          <p:nvSpPr>
            <p:cNvPr id="30" name="タイトル 1"/>
            <p:cNvSpPr txBox="1">
              <a:spLocks/>
            </p:cNvSpPr>
            <p:nvPr/>
          </p:nvSpPr>
          <p:spPr>
            <a:xfrm>
              <a:off x="5639116" y="2663629"/>
              <a:ext cx="3563998" cy="249452"/>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zh-TW" altLang="en-US" sz="2000" b="1" dirty="0" smtClean="0">
                  <a:latin typeface="微軟正黑體" panose="020B0604030504040204" pitchFamily="34" charset="-120"/>
                  <a:ea typeface="微軟正黑體" panose="020B0604030504040204" pitchFamily="34" charset="-120"/>
                </a:rPr>
                <a:t>演劇</a:t>
              </a:r>
              <a:endParaRPr lang="ja-JP" altLang="en-US" sz="2000" b="1" dirty="0">
                <a:latin typeface="微軟正黑體" panose="020B0604030504040204" pitchFamily="34" charset="-120"/>
                <a:ea typeface="微軟正黑體" panose="020B0604030504040204" pitchFamily="34" charset="-120"/>
              </a:endParaRPr>
            </a:p>
          </p:txBody>
        </p:sp>
        <p:sp>
          <p:nvSpPr>
            <p:cNvPr id="31" name="タイトル 1"/>
            <p:cNvSpPr txBox="1">
              <a:spLocks/>
            </p:cNvSpPr>
            <p:nvPr/>
          </p:nvSpPr>
          <p:spPr>
            <a:xfrm>
              <a:off x="-46789" y="4544165"/>
              <a:ext cx="2736000" cy="249452"/>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r"/>
              <a:r>
                <a:rPr lang="zh-TW" altLang="en-US" sz="2000" b="1" dirty="0">
                  <a:latin typeface="微軟正黑體" panose="020B0604030504040204" pitchFamily="34" charset="-120"/>
                  <a:ea typeface="微軟正黑體" panose="020B0604030504040204" pitchFamily="34" charset="-120"/>
                </a:rPr>
                <a:t>美術</a:t>
              </a:r>
              <a:endParaRPr lang="ja-JP" altLang="en-US" sz="2000" b="1" dirty="0">
                <a:latin typeface="微軟正黑體" panose="020B0604030504040204" pitchFamily="34" charset="-120"/>
                <a:ea typeface="微軟正黑體" panose="020B0604030504040204" pitchFamily="34" charset="-120"/>
              </a:endParaRPr>
            </a:p>
          </p:txBody>
        </p:sp>
        <p:sp>
          <p:nvSpPr>
            <p:cNvPr id="32" name="タイトル 1"/>
            <p:cNvSpPr txBox="1">
              <a:spLocks/>
            </p:cNvSpPr>
            <p:nvPr/>
          </p:nvSpPr>
          <p:spPr>
            <a:xfrm>
              <a:off x="6460523" y="4544165"/>
              <a:ext cx="2736000" cy="249452"/>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zh-TW" altLang="en-US" sz="2000" b="1" dirty="0" smtClean="0">
                  <a:latin typeface="微軟正黑體" panose="020B0604030504040204" pitchFamily="34" charset="-120"/>
                  <a:ea typeface="微軟正黑體" panose="020B0604030504040204" pitchFamily="34" charset="-120"/>
                </a:rPr>
                <a:t>電影</a:t>
              </a:r>
              <a:endParaRPr lang="ja-JP" altLang="en-US" sz="2000" b="1" dirty="0">
                <a:latin typeface="微軟正黑體" panose="020B0604030504040204" pitchFamily="34" charset="-120"/>
                <a:ea typeface="微軟正黑體" panose="020B0604030504040204" pitchFamily="34" charset="-120"/>
              </a:endParaRPr>
            </a:p>
          </p:txBody>
        </p:sp>
        <p:sp>
          <p:nvSpPr>
            <p:cNvPr id="33" name="タイトル 1"/>
            <p:cNvSpPr txBox="1">
              <a:spLocks/>
            </p:cNvSpPr>
            <p:nvPr/>
          </p:nvSpPr>
          <p:spPr>
            <a:xfrm>
              <a:off x="-4335" y="5698718"/>
              <a:ext cx="9143993" cy="249452"/>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TW" altLang="en-US" sz="2000" b="1" dirty="0">
                  <a:latin typeface="微軟正黑體" panose="020B0604030504040204" pitchFamily="34" charset="-120"/>
                  <a:ea typeface="微軟正黑體" panose="020B0604030504040204" pitchFamily="34" charset="-120"/>
                </a:rPr>
                <a:t>歷史</a:t>
              </a:r>
              <a:endParaRPr lang="ja-JP" altLang="en-US" sz="2000" b="1" dirty="0">
                <a:latin typeface="微軟正黑體" panose="020B0604030504040204" pitchFamily="34" charset="-120"/>
                <a:ea typeface="微軟正黑體" panose="020B0604030504040204" pitchFamily="34" charset="-120"/>
              </a:endParaRPr>
            </a:p>
          </p:txBody>
        </p:sp>
      </p:grpSp>
      <p:sp>
        <p:nvSpPr>
          <p:cNvPr id="34" name="タイトル 1"/>
          <p:cNvSpPr txBox="1">
            <a:spLocks/>
          </p:cNvSpPr>
          <p:nvPr/>
        </p:nvSpPr>
        <p:spPr>
          <a:xfrm>
            <a:off x="0" y="2197613"/>
            <a:ext cx="9143999" cy="2031325"/>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TW" altLang="en-US" b="1" dirty="0" smtClean="0">
                <a:latin typeface="微軟正黑體" panose="020B0604030504040204" pitchFamily="34" charset="-120"/>
                <a:ea typeface="微軟正黑體" panose="020B0604030504040204" pitchFamily="34" charset="-120"/>
              </a:rPr>
              <a:t>在</a:t>
            </a:r>
            <a:r>
              <a:rPr lang="en-US" altLang="ja-JP" b="1" dirty="0" err="1" smtClean="0">
                <a:latin typeface="微軟正黑體" panose="020B0604030504040204" pitchFamily="34" charset="-120"/>
                <a:ea typeface="微軟正黑體" panose="020B0604030504040204" pitchFamily="34" charset="-120"/>
              </a:rPr>
              <a:t>JCulP</a:t>
            </a:r>
            <a:endParaRPr lang="ja-JP" altLang="en-US" b="1" dirty="0">
              <a:latin typeface="微軟正黑體" panose="020B0604030504040204" pitchFamily="34" charset="-120"/>
              <a:ea typeface="微軟正黑體" panose="020B0604030504040204" pitchFamily="34" charset="-120"/>
            </a:endParaRPr>
          </a:p>
          <a:p>
            <a:r>
              <a:rPr lang="zh-CN" altLang="en-US" b="1" dirty="0" smtClean="0">
                <a:latin typeface="微軟正黑體" panose="020B0604030504040204" pitchFamily="34" charset="-120"/>
                <a:ea typeface="微軟正黑體" panose="020B0604030504040204" pitchFamily="34" charset="-120"/>
              </a:rPr>
              <a:t>可</a:t>
            </a:r>
            <a:r>
              <a:rPr lang="zh-TW" altLang="en-US" b="1" dirty="0" smtClean="0">
                <a:latin typeface="微軟正黑體" panose="020B0604030504040204" pitchFamily="34" charset="-120"/>
                <a:ea typeface="微軟正黑體" panose="020B0604030504040204" pitchFamily="34" charset="-120"/>
              </a:rPr>
              <a:t>學到的</a:t>
            </a:r>
            <a:endParaRPr lang="ja-JP" altLang="en-US" b="1" dirty="0">
              <a:latin typeface="微軟正黑體" panose="020B0604030504040204" pitchFamily="34" charset="-120"/>
              <a:ea typeface="微軟正黑體" panose="020B0604030504040204" pitchFamily="34" charset="-120"/>
            </a:endParaRPr>
          </a:p>
          <a:p>
            <a:r>
              <a:rPr lang="ja-JP" altLang="en-US" b="1" dirty="0">
                <a:latin typeface="微軟正黑體" panose="020B0604030504040204" pitchFamily="34" charset="-120"/>
                <a:ea typeface="微軟正黑體" panose="020B0604030504040204" pitchFamily="34" charset="-120"/>
              </a:rPr>
              <a:t>日本文化</a:t>
            </a:r>
          </a:p>
        </p:txBody>
      </p:sp>
      <p:grpSp>
        <p:nvGrpSpPr>
          <p:cNvPr id="35" name="図形グループ 3"/>
          <p:cNvGrpSpPr/>
          <p:nvPr/>
        </p:nvGrpSpPr>
        <p:grpSpPr>
          <a:xfrm>
            <a:off x="130393" y="940241"/>
            <a:ext cx="8689949" cy="5602046"/>
            <a:chOff x="130393" y="940241"/>
            <a:chExt cx="8689949" cy="5602046"/>
          </a:xfrm>
        </p:grpSpPr>
        <p:sp>
          <p:nvSpPr>
            <p:cNvPr id="36" name="タイトル 1"/>
            <p:cNvSpPr txBox="1">
              <a:spLocks/>
            </p:cNvSpPr>
            <p:nvPr/>
          </p:nvSpPr>
          <p:spPr>
            <a:xfrm>
              <a:off x="756903" y="1132184"/>
              <a:ext cx="2277532" cy="941796"/>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en-US" altLang="ja-JP" sz="2400" b="1" dirty="0">
                  <a:solidFill>
                    <a:schemeClr val="accent1"/>
                  </a:solidFill>
                  <a:latin typeface="微軟正黑體" panose="020B0604030504040204" pitchFamily="34" charset="-120"/>
                  <a:ea typeface="微軟正黑體" panose="020B0604030504040204" pitchFamily="34" charset="-120"/>
                </a:rPr>
                <a:t>Japanese</a:t>
              </a:r>
            </a:p>
            <a:p>
              <a:pPr>
                <a:lnSpc>
                  <a:spcPct val="90000"/>
                </a:lnSpc>
              </a:pPr>
              <a:r>
                <a:rPr lang="en-US" altLang="ja-JP" sz="2400" b="1" dirty="0" smtClean="0">
                  <a:solidFill>
                    <a:schemeClr val="accent1"/>
                  </a:solidFill>
                  <a:latin typeface="微軟正黑體" panose="020B0604030504040204" pitchFamily="34" charset="-120"/>
                  <a:ea typeface="微軟正黑體" panose="020B0604030504040204" pitchFamily="34" charset="-120"/>
                </a:rPr>
                <a:t>Literature</a:t>
              </a:r>
            </a:p>
            <a:p>
              <a:pPr>
                <a:lnSpc>
                  <a:spcPct val="90000"/>
                </a:lnSpc>
              </a:pPr>
              <a:r>
                <a:rPr lang="en-US" altLang="zh-CN" sz="1800" b="1" dirty="0" smtClean="0">
                  <a:solidFill>
                    <a:schemeClr val="accent1"/>
                  </a:solidFill>
                  <a:latin typeface="微軟正黑體" panose="020B0604030504040204" pitchFamily="34" charset="-120"/>
                  <a:ea typeface="微軟正黑體" panose="020B0604030504040204" pitchFamily="34" charset="-120"/>
                </a:rPr>
                <a:t>-</a:t>
              </a:r>
              <a:r>
                <a:rPr lang="zh-CN" altLang="en-US" sz="1800" b="1" dirty="0" smtClean="0">
                  <a:solidFill>
                    <a:schemeClr val="accent1"/>
                  </a:solidFill>
                  <a:latin typeface="微軟正黑體" panose="020B0604030504040204" pitchFamily="34" charset="-120"/>
                  <a:ea typeface="微軟正黑體" panose="020B0604030504040204" pitchFamily="34" charset="-120"/>
                </a:rPr>
                <a:t>日本文學</a:t>
              </a:r>
              <a:r>
                <a:rPr lang="en-US" altLang="zh-CN" sz="1800" b="1" dirty="0" smtClean="0">
                  <a:solidFill>
                    <a:schemeClr val="accent1"/>
                  </a:solidFill>
                  <a:latin typeface="微軟正黑體" panose="020B0604030504040204" pitchFamily="34" charset="-120"/>
                  <a:ea typeface="微軟正黑體" panose="020B0604030504040204" pitchFamily="34" charset="-120"/>
                </a:rPr>
                <a:t>-</a:t>
              </a:r>
              <a:endParaRPr lang="ja-JP" altLang="en-US" sz="1800" b="1" dirty="0">
                <a:solidFill>
                  <a:schemeClr val="accent1"/>
                </a:solidFill>
                <a:latin typeface="微軟正黑體" panose="020B0604030504040204" pitchFamily="34" charset="-120"/>
                <a:ea typeface="微軟正黑體" panose="020B0604030504040204" pitchFamily="34" charset="-120"/>
              </a:endParaRPr>
            </a:p>
          </p:txBody>
        </p:sp>
        <p:sp>
          <p:nvSpPr>
            <p:cNvPr id="37" name="タイトル 1"/>
            <p:cNvSpPr txBox="1">
              <a:spLocks/>
            </p:cNvSpPr>
            <p:nvPr/>
          </p:nvSpPr>
          <p:spPr>
            <a:xfrm>
              <a:off x="130393" y="4528773"/>
              <a:ext cx="2570218" cy="941796"/>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en-US" altLang="ja-JP" sz="2400" b="1" dirty="0">
                  <a:solidFill>
                    <a:schemeClr val="accent1"/>
                  </a:solidFill>
                  <a:latin typeface="微軟正黑體" panose="020B0604030504040204" pitchFamily="34" charset="-120"/>
                  <a:ea typeface="微軟正黑體" panose="020B0604030504040204" pitchFamily="34" charset="-120"/>
                </a:rPr>
                <a:t>Thought </a:t>
              </a:r>
              <a:r>
                <a:rPr lang="en-US" altLang="ja-JP" sz="1800" b="1" dirty="0">
                  <a:solidFill>
                    <a:schemeClr val="accent1"/>
                  </a:solidFill>
                  <a:latin typeface="微軟正黑體" panose="020B0604030504040204" pitchFamily="34" charset="-120"/>
                  <a:ea typeface="微軟正黑體" panose="020B0604030504040204" pitchFamily="34" charset="-120"/>
                </a:rPr>
                <a:t>&amp;</a:t>
              </a:r>
            </a:p>
            <a:p>
              <a:pPr>
                <a:lnSpc>
                  <a:spcPct val="90000"/>
                </a:lnSpc>
              </a:pPr>
              <a:r>
                <a:rPr lang="en-US" altLang="ja-JP" sz="2400" b="1" dirty="0" smtClean="0">
                  <a:solidFill>
                    <a:schemeClr val="accent1"/>
                  </a:solidFill>
                  <a:latin typeface="微軟正黑體" panose="020B0604030504040204" pitchFamily="34" charset="-120"/>
                  <a:ea typeface="微軟正黑體" panose="020B0604030504040204" pitchFamily="34" charset="-120"/>
                </a:rPr>
                <a:t>Religion</a:t>
              </a:r>
            </a:p>
            <a:p>
              <a:pPr>
                <a:lnSpc>
                  <a:spcPct val="90000"/>
                </a:lnSpc>
              </a:pPr>
              <a:r>
                <a:rPr lang="en-US" altLang="zh-CN" sz="1800" b="1" dirty="0">
                  <a:solidFill>
                    <a:schemeClr val="accent1"/>
                  </a:solidFill>
                  <a:latin typeface="微軟正黑體" panose="020B0604030504040204" pitchFamily="34" charset="-120"/>
                  <a:ea typeface="微軟正黑體" panose="020B0604030504040204" pitchFamily="34" charset="-120"/>
                </a:rPr>
                <a:t>-</a:t>
              </a:r>
              <a:r>
                <a:rPr lang="zh-CN" altLang="en-US" sz="1800" b="1" dirty="0">
                  <a:solidFill>
                    <a:schemeClr val="accent1"/>
                  </a:solidFill>
                  <a:latin typeface="微軟正黑體" panose="020B0604030504040204" pitchFamily="34" charset="-120"/>
                  <a:ea typeface="微軟正黑體" panose="020B0604030504040204" pitchFamily="34" charset="-120"/>
                </a:rPr>
                <a:t>思想</a:t>
              </a:r>
              <a:r>
                <a:rPr lang="ja-JP" altLang="en-US" sz="1800" b="1" dirty="0">
                  <a:solidFill>
                    <a:schemeClr val="accent1"/>
                  </a:solidFill>
                  <a:latin typeface="微軟正黑體" panose="020B0604030504040204" pitchFamily="34" charset="-120"/>
                  <a:ea typeface="微軟正黑體" panose="020B0604030504040204" pitchFamily="34" charset="-120"/>
                </a:rPr>
                <a:t>與</a:t>
              </a:r>
              <a:r>
                <a:rPr lang="zh-CN" altLang="en-US" sz="1800" b="1" dirty="0">
                  <a:solidFill>
                    <a:schemeClr val="accent1"/>
                  </a:solidFill>
                  <a:latin typeface="微軟正黑體" panose="020B0604030504040204" pitchFamily="34" charset="-120"/>
                  <a:ea typeface="微軟正黑體" panose="020B0604030504040204" pitchFamily="34" charset="-120"/>
                </a:rPr>
                <a:t>宗教</a:t>
              </a:r>
              <a:r>
                <a:rPr lang="en-US" altLang="zh-CN" sz="1800" b="1" dirty="0" smtClean="0">
                  <a:solidFill>
                    <a:schemeClr val="accent1"/>
                  </a:solidFill>
                  <a:latin typeface="微軟正黑體" panose="020B0604030504040204" pitchFamily="34" charset="-120"/>
                  <a:ea typeface="微軟正黑體" panose="020B0604030504040204" pitchFamily="34" charset="-120"/>
                </a:rPr>
                <a:t>-</a:t>
              </a:r>
              <a:endParaRPr lang="ja-JP" altLang="en-US" sz="1800" b="1" dirty="0">
                <a:solidFill>
                  <a:schemeClr val="accent1"/>
                </a:solidFill>
                <a:latin typeface="微軟正黑體" panose="020B0604030504040204" pitchFamily="34" charset="-120"/>
                <a:ea typeface="微軟正黑體" panose="020B0604030504040204" pitchFamily="34" charset="-120"/>
              </a:endParaRPr>
            </a:p>
          </p:txBody>
        </p:sp>
        <p:sp>
          <p:nvSpPr>
            <p:cNvPr id="38" name="タイトル 1"/>
            <p:cNvSpPr txBox="1">
              <a:spLocks/>
            </p:cNvSpPr>
            <p:nvPr/>
          </p:nvSpPr>
          <p:spPr>
            <a:xfrm>
              <a:off x="6064528" y="940241"/>
              <a:ext cx="2755814" cy="1274195"/>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en-US" altLang="ja-JP" sz="2400" b="1" dirty="0">
                  <a:solidFill>
                    <a:schemeClr val="accent1"/>
                  </a:solidFill>
                  <a:latin typeface="微軟正黑體" panose="020B0604030504040204" pitchFamily="34" charset="-120"/>
                  <a:ea typeface="微軟正黑體" panose="020B0604030504040204" pitchFamily="34" charset="-120"/>
                </a:rPr>
                <a:t>Visual </a:t>
              </a:r>
              <a:r>
                <a:rPr lang="en-US" altLang="ja-JP" sz="1800" b="1" dirty="0">
                  <a:solidFill>
                    <a:schemeClr val="accent1"/>
                  </a:solidFill>
                  <a:latin typeface="微軟正黑體" panose="020B0604030504040204" pitchFamily="34" charset="-120"/>
                  <a:ea typeface="微軟正黑體" panose="020B0604030504040204" pitchFamily="34" charset="-120"/>
                </a:rPr>
                <a:t>&amp;</a:t>
              </a:r>
            </a:p>
            <a:p>
              <a:pPr>
                <a:lnSpc>
                  <a:spcPct val="90000"/>
                </a:lnSpc>
              </a:pPr>
              <a:r>
                <a:rPr lang="en-US" altLang="ja-JP" sz="2400" b="1" dirty="0">
                  <a:solidFill>
                    <a:schemeClr val="accent1"/>
                  </a:solidFill>
                  <a:latin typeface="微軟正黑體" panose="020B0604030504040204" pitchFamily="34" charset="-120"/>
                  <a:ea typeface="微軟正黑體" panose="020B0604030504040204" pitchFamily="34" charset="-120"/>
                </a:rPr>
                <a:t>Performing</a:t>
              </a:r>
            </a:p>
            <a:p>
              <a:pPr>
                <a:lnSpc>
                  <a:spcPct val="90000"/>
                </a:lnSpc>
              </a:pPr>
              <a:r>
                <a:rPr lang="en-US" altLang="ja-JP" sz="2400" b="1" dirty="0" smtClean="0">
                  <a:solidFill>
                    <a:schemeClr val="accent1"/>
                  </a:solidFill>
                  <a:latin typeface="微軟正黑體" panose="020B0604030504040204" pitchFamily="34" charset="-120"/>
                  <a:ea typeface="微軟正黑體" panose="020B0604030504040204" pitchFamily="34" charset="-120"/>
                </a:rPr>
                <a:t>Arts</a:t>
              </a:r>
            </a:p>
            <a:p>
              <a:pPr>
                <a:lnSpc>
                  <a:spcPct val="90000"/>
                </a:lnSpc>
              </a:pPr>
              <a:r>
                <a:rPr lang="en-US" altLang="zh-CN" sz="1800" b="1" dirty="0">
                  <a:solidFill>
                    <a:schemeClr val="accent1"/>
                  </a:solidFill>
                  <a:latin typeface="微軟正黑體" panose="020B0604030504040204" pitchFamily="34" charset="-120"/>
                  <a:ea typeface="微軟正黑體" panose="020B0604030504040204" pitchFamily="34" charset="-120"/>
                </a:rPr>
                <a:t>-</a:t>
              </a:r>
              <a:r>
                <a:rPr lang="zh-CN" altLang="en-US" sz="1800" b="1" dirty="0">
                  <a:solidFill>
                    <a:schemeClr val="accent1"/>
                  </a:solidFill>
                  <a:latin typeface="微軟正黑體" panose="020B0604030504040204" pitchFamily="34" charset="-120"/>
                  <a:ea typeface="微軟正黑體" panose="020B0604030504040204" pitchFamily="34" charset="-120"/>
                </a:rPr>
                <a:t>視覺</a:t>
              </a:r>
              <a:r>
                <a:rPr lang="ja-JP" altLang="en-US" sz="1800" b="1" dirty="0">
                  <a:solidFill>
                    <a:schemeClr val="accent1"/>
                  </a:solidFill>
                  <a:latin typeface="微軟正黑體" panose="020B0604030504040204" pitchFamily="34" charset="-120"/>
                  <a:ea typeface="微軟正黑體" panose="020B0604030504040204" pitchFamily="34" charset="-120"/>
                </a:rPr>
                <a:t>與</a:t>
              </a:r>
              <a:r>
                <a:rPr lang="zh-CN" altLang="en-US" sz="1800" b="1" dirty="0">
                  <a:solidFill>
                    <a:schemeClr val="accent1"/>
                  </a:solidFill>
                  <a:latin typeface="微軟正黑體" panose="020B0604030504040204" pitchFamily="34" charset="-120"/>
                  <a:ea typeface="微軟正黑體" panose="020B0604030504040204" pitchFamily="34" charset="-120"/>
                </a:rPr>
                <a:t>表演藝術</a:t>
              </a:r>
              <a:r>
                <a:rPr lang="en-US" altLang="zh-CN" sz="1800" b="1" dirty="0">
                  <a:solidFill>
                    <a:schemeClr val="accent1"/>
                  </a:solidFill>
                  <a:latin typeface="微軟正黑體" panose="020B0604030504040204" pitchFamily="34" charset="-120"/>
                  <a:ea typeface="微軟正黑體" panose="020B0604030504040204" pitchFamily="34" charset="-120"/>
                </a:rPr>
                <a:t>-</a:t>
              </a:r>
              <a:endParaRPr lang="ja-JP" altLang="en-US" sz="1800" b="1" dirty="0">
                <a:solidFill>
                  <a:schemeClr val="accent1"/>
                </a:solidFill>
                <a:latin typeface="微軟正黑體" panose="020B0604030504040204" pitchFamily="34" charset="-120"/>
                <a:ea typeface="微軟正黑體" panose="020B0604030504040204" pitchFamily="34" charset="-120"/>
              </a:endParaRPr>
            </a:p>
          </p:txBody>
        </p:sp>
        <p:sp>
          <p:nvSpPr>
            <p:cNvPr id="39" name="タイトル 1"/>
            <p:cNvSpPr txBox="1">
              <a:spLocks/>
            </p:cNvSpPr>
            <p:nvPr/>
          </p:nvSpPr>
          <p:spPr>
            <a:xfrm>
              <a:off x="5940152" y="5600491"/>
              <a:ext cx="2755814" cy="941796"/>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en-US" altLang="ja-JP" sz="2400" b="1" dirty="0">
                  <a:solidFill>
                    <a:schemeClr val="accent1"/>
                  </a:solidFill>
                  <a:latin typeface="微軟正黑體" panose="020B0604030504040204" pitchFamily="34" charset="-120"/>
                  <a:ea typeface="微軟正黑體" panose="020B0604030504040204" pitchFamily="34" charset="-120"/>
                </a:rPr>
                <a:t>Culture </a:t>
              </a:r>
              <a:r>
                <a:rPr lang="en-US" altLang="ja-JP" sz="1800" b="1" dirty="0">
                  <a:solidFill>
                    <a:schemeClr val="accent1"/>
                  </a:solidFill>
                  <a:latin typeface="微軟正黑體" panose="020B0604030504040204" pitchFamily="34" charset="-120"/>
                  <a:ea typeface="微軟正黑體" panose="020B0604030504040204" pitchFamily="34" charset="-120"/>
                </a:rPr>
                <a:t>&amp;</a:t>
              </a:r>
            </a:p>
            <a:p>
              <a:pPr>
                <a:lnSpc>
                  <a:spcPct val="90000"/>
                </a:lnSpc>
              </a:pPr>
              <a:r>
                <a:rPr lang="en-US" altLang="ja-JP" sz="2400" b="1" dirty="0" smtClean="0">
                  <a:solidFill>
                    <a:schemeClr val="accent1"/>
                  </a:solidFill>
                  <a:latin typeface="微軟正黑體" panose="020B0604030504040204" pitchFamily="34" charset="-120"/>
                  <a:ea typeface="微軟正黑體" panose="020B0604030504040204" pitchFamily="34" charset="-120"/>
                </a:rPr>
                <a:t>Civilization</a:t>
              </a:r>
            </a:p>
            <a:p>
              <a:pPr>
                <a:lnSpc>
                  <a:spcPct val="90000"/>
                </a:lnSpc>
              </a:pPr>
              <a:r>
                <a:rPr lang="en-US" altLang="zh-CN" sz="1800" b="1" dirty="0">
                  <a:solidFill>
                    <a:schemeClr val="accent1"/>
                  </a:solidFill>
                  <a:latin typeface="微軟正黑體" panose="020B0604030504040204" pitchFamily="34" charset="-120"/>
                  <a:ea typeface="微軟正黑體" panose="020B0604030504040204" pitchFamily="34" charset="-120"/>
                </a:rPr>
                <a:t>-</a:t>
              </a:r>
              <a:r>
                <a:rPr lang="ja-JP" altLang="en-US" sz="1800" b="1" dirty="0">
                  <a:solidFill>
                    <a:schemeClr val="accent1"/>
                  </a:solidFill>
                  <a:latin typeface="微軟正黑體" panose="020B0604030504040204" pitchFamily="34" charset="-120"/>
                  <a:ea typeface="微軟正黑體" panose="020B0604030504040204" pitchFamily="34" charset="-120"/>
                </a:rPr>
                <a:t>文化與文明</a:t>
              </a:r>
              <a:r>
                <a:rPr lang="en-US" altLang="zh-CN" sz="1800" b="1" dirty="0">
                  <a:solidFill>
                    <a:schemeClr val="accent1"/>
                  </a:solidFill>
                  <a:latin typeface="微軟正黑體" panose="020B0604030504040204" pitchFamily="34" charset="-120"/>
                  <a:ea typeface="微軟正黑體" panose="020B0604030504040204" pitchFamily="34" charset="-120"/>
                </a:rPr>
                <a:t>-</a:t>
              </a:r>
              <a:endParaRPr lang="ja-JP" altLang="en-US" sz="1800" b="1" dirty="0">
                <a:solidFill>
                  <a:schemeClr val="accent1"/>
                </a:solidFill>
                <a:latin typeface="微軟正黑體" panose="020B0604030504040204" pitchFamily="34" charset="-120"/>
                <a:ea typeface="微軟正黑體" panose="020B0604030504040204" pitchFamily="34" charset="-120"/>
              </a:endParaRPr>
            </a:p>
          </p:txBody>
        </p:sp>
      </p:grpSp>
      <p:pic>
        <p:nvPicPr>
          <p:cNvPr id="18" name="図 32" descr="ショルダー071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7870" y="284454"/>
            <a:ext cx="2914650" cy="432664"/>
          </a:xfrm>
          <a:prstGeom prst="rect">
            <a:avLst/>
          </a:prstGeom>
        </p:spPr>
      </p:pic>
    </p:spTree>
    <p:extLst>
      <p:ext uri="{BB962C8B-B14F-4D97-AF65-F5344CB8AC3E}">
        <p14:creationId xmlns:p14="http://schemas.microsoft.com/office/powerpoint/2010/main" val="41191134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out)">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P29_雲_07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83" y="1202049"/>
            <a:ext cx="8467187" cy="4615848"/>
          </a:xfrm>
          <a:prstGeom prst="rect">
            <a:avLst/>
          </a:prstGeom>
        </p:spPr>
      </p:pic>
      <p:sp>
        <p:nvSpPr>
          <p:cNvPr id="6" name="タイトル 1"/>
          <p:cNvSpPr txBox="1">
            <a:spLocks/>
          </p:cNvSpPr>
          <p:nvPr/>
        </p:nvSpPr>
        <p:spPr>
          <a:xfrm>
            <a:off x="1" y="2687303"/>
            <a:ext cx="9143998" cy="1754326"/>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3800" b="1" dirty="0"/>
              <a:t>Study alongside students with a diverse range of linguistic and </a:t>
            </a:r>
            <a:endParaRPr lang="en-US" altLang="ja-JP" sz="3800" b="1" dirty="0" smtClean="0"/>
          </a:p>
          <a:p>
            <a:r>
              <a:rPr lang="en-US" altLang="ja-JP" sz="3800" b="1" dirty="0" smtClean="0"/>
              <a:t>cultural </a:t>
            </a:r>
            <a:r>
              <a:rPr lang="en-US" altLang="ja-JP" sz="3800" b="1" dirty="0"/>
              <a:t>backgrounds</a:t>
            </a:r>
            <a:endParaRPr lang="ja-JP" altLang="en-US" sz="3800" b="1" dirty="0"/>
          </a:p>
        </p:txBody>
      </p:sp>
      <p:sp>
        <p:nvSpPr>
          <p:cNvPr id="7" name="タイトル 1"/>
          <p:cNvSpPr txBox="1">
            <a:spLocks/>
          </p:cNvSpPr>
          <p:nvPr/>
        </p:nvSpPr>
        <p:spPr>
          <a:xfrm>
            <a:off x="1" y="4573148"/>
            <a:ext cx="9143998" cy="276999"/>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1800" b="1" dirty="0"/>
              <a:t>15 Japanese Students &amp; 15 Overseas Students</a:t>
            </a:r>
            <a:endParaRPr lang="ja-JP" altLang="en-US" sz="1800" b="1" dirty="0"/>
          </a:p>
        </p:txBody>
      </p:sp>
      <p:pic>
        <p:nvPicPr>
          <p:cNvPr id="8" name="図 7" descr="P29_1_07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2821" y="1964267"/>
            <a:ext cx="299307" cy="582213"/>
          </a:xfrm>
          <a:prstGeom prst="rect">
            <a:avLst/>
          </a:prstGeom>
        </p:spPr>
      </p:pic>
      <p:grpSp>
        <p:nvGrpSpPr>
          <p:cNvPr id="22" name="図形グループ 21"/>
          <p:cNvGrpSpPr/>
          <p:nvPr/>
        </p:nvGrpSpPr>
        <p:grpSpPr>
          <a:xfrm>
            <a:off x="482012" y="459296"/>
            <a:ext cx="8227880" cy="6029659"/>
            <a:chOff x="482012" y="459296"/>
            <a:chExt cx="8227880" cy="6029659"/>
          </a:xfrm>
        </p:grpSpPr>
        <p:pic>
          <p:nvPicPr>
            <p:cNvPr id="9" name="図 8" descr="P29_サボテン_07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3053" y="1023558"/>
              <a:ext cx="1220267" cy="637337"/>
            </a:xfrm>
            <a:prstGeom prst="rect">
              <a:avLst/>
            </a:prstGeom>
          </p:spPr>
        </p:pic>
        <p:pic>
          <p:nvPicPr>
            <p:cNvPr id="10" name="図 9" descr="P29_吹き出しスペイン語_07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6480" y="1660895"/>
              <a:ext cx="2153412" cy="886968"/>
            </a:xfrm>
            <a:prstGeom prst="rect">
              <a:avLst/>
            </a:prstGeom>
          </p:spPr>
        </p:pic>
        <p:pic>
          <p:nvPicPr>
            <p:cNvPr id="11" name="図 10" descr="P29_吹き出しアラビア語_07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8949" y="5225393"/>
              <a:ext cx="1533906" cy="1163574"/>
            </a:xfrm>
            <a:prstGeom prst="rect">
              <a:avLst/>
            </a:prstGeom>
          </p:spPr>
        </p:pic>
        <p:pic>
          <p:nvPicPr>
            <p:cNvPr id="12" name="図 11" descr="P29_自由の女神_070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569" y="1161273"/>
              <a:ext cx="432664" cy="1134770"/>
            </a:xfrm>
            <a:prstGeom prst="rect">
              <a:avLst/>
            </a:prstGeom>
          </p:spPr>
        </p:pic>
        <p:pic>
          <p:nvPicPr>
            <p:cNvPr id="13" name="図 12" descr="P29_吹き出し英語_0701.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8750" y="459296"/>
              <a:ext cx="1952244" cy="1227582"/>
            </a:xfrm>
            <a:prstGeom prst="rect">
              <a:avLst/>
            </a:prstGeom>
          </p:spPr>
        </p:pic>
        <p:pic>
          <p:nvPicPr>
            <p:cNvPr id="14" name="図 13" descr="P29_折り鶴_0701.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012" y="865862"/>
              <a:ext cx="702107" cy="766877"/>
            </a:xfrm>
            <a:prstGeom prst="rect">
              <a:avLst/>
            </a:prstGeom>
          </p:spPr>
        </p:pic>
        <p:pic>
          <p:nvPicPr>
            <p:cNvPr id="15" name="図 14" descr="P29_吹き出し日本語_07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756" y="1361640"/>
              <a:ext cx="1570482" cy="1239012"/>
            </a:xfrm>
            <a:prstGeom prst="rect">
              <a:avLst/>
            </a:prstGeom>
          </p:spPr>
        </p:pic>
        <p:pic>
          <p:nvPicPr>
            <p:cNvPr id="16" name="図 15" descr="P29_マトリョーシカ_070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890" y="4875389"/>
              <a:ext cx="1124407" cy="712470"/>
            </a:xfrm>
            <a:prstGeom prst="rect">
              <a:avLst/>
            </a:prstGeom>
          </p:spPr>
        </p:pic>
        <p:pic>
          <p:nvPicPr>
            <p:cNvPr id="17" name="図 16" descr="P29_吹き出しロシア語_0701.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5562" y="5405186"/>
              <a:ext cx="1639062" cy="1049274"/>
            </a:xfrm>
            <a:prstGeom prst="rect">
              <a:avLst/>
            </a:prstGeom>
          </p:spPr>
        </p:pic>
        <p:pic>
          <p:nvPicPr>
            <p:cNvPr id="18" name="図 17" descr="P29_ランプ_0701.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95530" y="6027793"/>
              <a:ext cx="857555" cy="461162"/>
            </a:xfrm>
            <a:prstGeom prst="rect">
              <a:avLst/>
            </a:prstGeom>
          </p:spPr>
        </p:pic>
        <p:pic>
          <p:nvPicPr>
            <p:cNvPr id="19" name="図 18" descr="P29_吹き出し中国語_0701.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88257" y="5226966"/>
              <a:ext cx="1639062" cy="1181862"/>
            </a:xfrm>
            <a:prstGeom prst="rect">
              <a:avLst/>
            </a:prstGeom>
          </p:spPr>
        </p:pic>
        <p:pic>
          <p:nvPicPr>
            <p:cNvPr id="20" name="図 19" descr="P29_パンダ_0701.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65820" y="4875389"/>
              <a:ext cx="810920" cy="660654"/>
            </a:xfrm>
            <a:prstGeom prst="rect">
              <a:avLst/>
            </a:prstGeom>
          </p:spPr>
        </p:pic>
      </p:grpSp>
    </p:spTree>
    <p:extLst>
      <p:ext uri="{BB962C8B-B14F-4D97-AF65-F5344CB8AC3E}">
        <p14:creationId xmlns:p14="http://schemas.microsoft.com/office/powerpoint/2010/main" val="843256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P30_雲_063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989" y="1174750"/>
            <a:ext cx="7547000" cy="5096104"/>
          </a:xfrm>
          <a:prstGeom prst="rect">
            <a:avLst/>
          </a:prstGeom>
        </p:spPr>
      </p:pic>
      <p:grpSp>
        <p:nvGrpSpPr>
          <p:cNvPr id="2" name="図形グループ 1"/>
          <p:cNvGrpSpPr/>
          <p:nvPr/>
        </p:nvGrpSpPr>
        <p:grpSpPr>
          <a:xfrm>
            <a:off x="2438401" y="449327"/>
            <a:ext cx="4835957" cy="5989167"/>
            <a:chOff x="2438401" y="449327"/>
            <a:chExt cx="4835957" cy="5989167"/>
          </a:xfrm>
        </p:grpSpPr>
        <p:pic>
          <p:nvPicPr>
            <p:cNvPr id="4" name="図 3" descr="P30_生徒1_0630.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438401" y="5099050"/>
              <a:ext cx="650291" cy="1339444"/>
            </a:xfrm>
            <a:prstGeom prst="rect">
              <a:avLst/>
            </a:prstGeom>
          </p:spPr>
        </p:pic>
        <p:pic>
          <p:nvPicPr>
            <p:cNvPr id="5" name="図 4" descr="P30_生徒2_0630.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3340101" y="5184547"/>
              <a:ext cx="650291" cy="1253947"/>
            </a:xfrm>
            <a:prstGeom prst="rect">
              <a:avLst/>
            </a:prstGeom>
          </p:spPr>
        </p:pic>
        <p:pic>
          <p:nvPicPr>
            <p:cNvPr id="6" name="図 5" descr="P30_生徒3_0630.png"/>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4248151" y="5194910"/>
              <a:ext cx="650291" cy="1243584"/>
            </a:xfrm>
            <a:prstGeom prst="rect">
              <a:avLst/>
            </a:prstGeom>
          </p:spPr>
        </p:pic>
        <p:pic>
          <p:nvPicPr>
            <p:cNvPr id="7" name="図 6" descr="P30_生徒4_0630.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5143501" y="5184547"/>
              <a:ext cx="650291" cy="1253947"/>
            </a:xfrm>
            <a:prstGeom prst="rect">
              <a:avLst/>
            </a:prstGeom>
          </p:spPr>
        </p:pic>
        <p:pic>
          <p:nvPicPr>
            <p:cNvPr id="8" name="図 7" descr="P30_生徒5_0630.png"/>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6051550" y="5163820"/>
              <a:ext cx="650291" cy="1274674"/>
            </a:xfrm>
            <a:prstGeom prst="rect">
              <a:avLst/>
            </a:prstGeom>
          </p:spPr>
        </p:pic>
        <p:pic>
          <p:nvPicPr>
            <p:cNvPr id="10" name="図 9" descr="P30_黒板_0630.png"/>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3054325" y="449327"/>
              <a:ext cx="2463851" cy="1329080"/>
            </a:xfrm>
            <a:prstGeom prst="rect">
              <a:avLst/>
            </a:prstGeom>
          </p:spPr>
        </p:pic>
        <p:pic>
          <p:nvPicPr>
            <p:cNvPr id="11" name="図 10" descr="P30_先生_0630.png"/>
            <p:cNvPicPr>
              <a:picLocks noChangeAspect="1"/>
            </p:cNvPicPr>
            <p:nvPr/>
          </p:nvPicPr>
          <p:blipFill>
            <a:blip r:embed="rId10" cstate="print">
              <a:alphaModFix/>
              <a:extLst>
                <a:ext uri="{28A0092B-C50C-407E-A947-70E740481C1C}">
                  <a14:useLocalDpi xmlns:a14="http://schemas.microsoft.com/office/drawing/2010/main" val="0"/>
                </a:ext>
              </a:extLst>
            </a:blip>
            <a:stretch>
              <a:fillRect/>
            </a:stretch>
          </p:blipFill>
          <p:spPr>
            <a:xfrm>
              <a:off x="5600701" y="787400"/>
              <a:ext cx="1673657" cy="1847240"/>
            </a:xfrm>
            <a:prstGeom prst="rect">
              <a:avLst/>
            </a:prstGeom>
          </p:spPr>
        </p:pic>
      </p:grpSp>
      <p:sp>
        <p:nvSpPr>
          <p:cNvPr id="16" name="タイトル 1"/>
          <p:cNvSpPr txBox="1">
            <a:spLocks/>
          </p:cNvSpPr>
          <p:nvPr/>
        </p:nvSpPr>
        <p:spPr>
          <a:xfrm>
            <a:off x="1" y="2948913"/>
            <a:ext cx="9143998" cy="1231106"/>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t>Designated Program courses </a:t>
            </a:r>
            <a:endParaRPr lang="en-US" altLang="ja-JP" sz="4000" b="1" dirty="0" smtClean="0"/>
          </a:p>
          <a:p>
            <a:r>
              <a:rPr lang="en-US" altLang="ja-JP" sz="4000" b="1" dirty="0" smtClean="0"/>
              <a:t>taught </a:t>
            </a:r>
            <a:r>
              <a:rPr lang="en-US" altLang="ja-JP" sz="4000" b="1" dirty="0"/>
              <a:t>in English</a:t>
            </a:r>
            <a:endParaRPr lang="ja-JP" altLang="en-US" sz="3800" b="1" dirty="0"/>
          </a:p>
        </p:txBody>
      </p:sp>
      <p:pic>
        <p:nvPicPr>
          <p:cNvPr id="20" name="図 19" descr="P30_数字_0630.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50487" y="1964267"/>
            <a:ext cx="443027" cy="626974"/>
          </a:xfrm>
          <a:prstGeom prst="rect">
            <a:avLst/>
          </a:prstGeom>
        </p:spPr>
      </p:pic>
    </p:spTree>
    <p:extLst>
      <p:ext uri="{BB962C8B-B14F-4D97-AF65-F5344CB8AC3E}">
        <p14:creationId xmlns:p14="http://schemas.microsoft.com/office/powerpoint/2010/main" val="15873839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P31_雲_063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951" y="571500"/>
            <a:ext cx="7536637" cy="5453634"/>
          </a:xfrm>
          <a:prstGeom prst="rect">
            <a:avLst/>
          </a:prstGeom>
        </p:spPr>
      </p:pic>
      <p:pic>
        <p:nvPicPr>
          <p:cNvPr id="3" name="図 2" descr="P31_日本_0630.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181850" y="4800600"/>
            <a:ext cx="1619250" cy="1533754"/>
          </a:xfrm>
          <a:prstGeom prst="rect">
            <a:avLst/>
          </a:prstGeom>
        </p:spPr>
      </p:pic>
      <p:grpSp>
        <p:nvGrpSpPr>
          <p:cNvPr id="7" name="図形グループ 6"/>
          <p:cNvGrpSpPr/>
          <p:nvPr/>
        </p:nvGrpSpPr>
        <p:grpSpPr>
          <a:xfrm>
            <a:off x="1" y="1965960"/>
            <a:ext cx="9143998" cy="1845837"/>
            <a:chOff x="1" y="1965960"/>
            <a:chExt cx="9143998" cy="1845837"/>
          </a:xfrm>
        </p:grpSpPr>
        <p:pic>
          <p:nvPicPr>
            <p:cNvPr id="5" name="図 4" descr="P31_数字_063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668" y="1965960"/>
              <a:ext cx="432664" cy="637337"/>
            </a:xfrm>
            <a:prstGeom prst="rect">
              <a:avLst/>
            </a:prstGeom>
          </p:spPr>
        </p:pic>
        <p:sp>
          <p:nvSpPr>
            <p:cNvPr id="8" name="タイトル 1"/>
            <p:cNvSpPr txBox="1">
              <a:spLocks/>
            </p:cNvSpPr>
            <p:nvPr/>
          </p:nvSpPr>
          <p:spPr>
            <a:xfrm>
              <a:off x="1" y="3319354"/>
              <a:ext cx="9143998" cy="492443"/>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3200" b="1" dirty="0"/>
                <a:t>Learning Japanese </a:t>
              </a:r>
              <a:r>
                <a:rPr lang="en-US" altLang="ja-JP" sz="3200" b="1" dirty="0" smtClean="0"/>
                <a:t>according to one’s level</a:t>
              </a:r>
              <a:endParaRPr lang="ja-JP" altLang="en-US" sz="3200" b="1" dirty="0"/>
            </a:p>
          </p:txBody>
        </p:sp>
      </p:grpSp>
      <p:sp>
        <p:nvSpPr>
          <p:cNvPr id="9" name="タイトル 1"/>
          <p:cNvSpPr txBox="1">
            <a:spLocks/>
          </p:cNvSpPr>
          <p:nvPr/>
        </p:nvSpPr>
        <p:spPr>
          <a:xfrm>
            <a:off x="1" y="4099874"/>
            <a:ext cx="9143998" cy="1107996"/>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1800" b="1" dirty="0"/>
              <a:t> Students can study Japanese through courses focused </a:t>
            </a:r>
            <a:r>
              <a:rPr lang="en-US" altLang="ja-JP" sz="1800" b="1" dirty="0" smtClean="0"/>
              <a:t>on</a:t>
            </a:r>
          </a:p>
          <a:p>
            <a:r>
              <a:rPr lang="en-US" altLang="ja-JP" sz="1800" b="1" dirty="0" smtClean="0"/>
              <a:t> </a:t>
            </a:r>
            <a:r>
              <a:rPr lang="en-US" altLang="ja-JP" sz="1800" b="1" dirty="0"/>
              <a:t>a variety of topics, and learn not only basic grammar </a:t>
            </a:r>
            <a:r>
              <a:rPr lang="en-US" altLang="ja-JP" sz="1800" b="1" dirty="0" smtClean="0"/>
              <a:t>and</a:t>
            </a:r>
          </a:p>
          <a:p>
            <a:r>
              <a:rPr lang="en-US" altLang="ja-JP" sz="1800" b="1" dirty="0" smtClean="0"/>
              <a:t> </a:t>
            </a:r>
            <a:r>
              <a:rPr lang="en-US" altLang="ja-JP" sz="1800" b="1" dirty="0"/>
              <a:t>vocabulary, but also culturally contextualized expressions, </a:t>
            </a:r>
            <a:endParaRPr lang="en-US" altLang="ja-JP" sz="1800" b="1" dirty="0" smtClean="0"/>
          </a:p>
          <a:p>
            <a:r>
              <a:rPr lang="en-US" altLang="ja-JP" sz="1800" b="1" dirty="0" smtClean="0"/>
              <a:t>such </a:t>
            </a:r>
            <a:r>
              <a:rPr lang="en-US" altLang="ja-JP" sz="1800" b="1" dirty="0"/>
              <a:t>as phrases referring to the seasons in Japan.</a:t>
            </a:r>
            <a:endParaRPr lang="en-US" altLang="ja-JP" sz="1800" b="1" dirty="0" smtClean="0"/>
          </a:p>
        </p:txBody>
      </p:sp>
      <p:grpSp>
        <p:nvGrpSpPr>
          <p:cNvPr id="12" name="グループ化 11"/>
          <p:cNvGrpSpPr/>
          <p:nvPr/>
        </p:nvGrpSpPr>
        <p:grpSpPr>
          <a:xfrm>
            <a:off x="481148" y="855002"/>
            <a:ext cx="1782474" cy="1404216"/>
            <a:chOff x="488951" y="456690"/>
            <a:chExt cx="2097028" cy="1652019"/>
          </a:xfrm>
        </p:grpSpPr>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51" y="456690"/>
              <a:ext cx="2097028" cy="1652019"/>
            </a:xfrm>
            <a:prstGeom prst="rect">
              <a:avLst/>
            </a:prstGeom>
          </p:spPr>
        </p:pic>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701" y="1005992"/>
              <a:ext cx="1527051" cy="384049"/>
            </a:xfrm>
            <a:prstGeom prst="rect">
              <a:avLst/>
            </a:prstGeom>
          </p:spPr>
        </p:pic>
      </p:grpSp>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4718" y="1296876"/>
            <a:ext cx="649225" cy="1438659"/>
          </a:xfrm>
          <a:prstGeom prst="rect">
            <a:avLst/>
          </a:prstGeom>
        </p:spPr>
      </p:pic>
    </p:spTree>
    <p:extLst>
      <p:ext uri="{BB962C8B-B14F-4D97-AF65-F5344CB8AC3E}">
        <p14:creationId xmlns:p14="http://schemas.microsoft.com/office/powerpoint/2010/main" val="20302745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4185661" y="1011546"/>
            <a:ext cx="184731" cy="300082"/>
          </a:xfrm>
          <a:prstGeom prst="rect">
            <a:avLst/>
          </a:prstGeom>
          <a:noFill/>
          <a:ln w="9525">
            <a:noFill/>
            <a:miter lim="800000"/>
            <a:headEnd/>
            <a:tailEnd/>
          </a:ln>
        </p:spPr>
        <p:txBody>
          <a:bodyPr wrap="none" anchor="ctr">
            <a:spAutoFit/>
          </a:bodyPr>
          <a:lstStyle/>
          <a:p>
            <a:pPr algn="ctr"/>
            <a:endParaRPr kumimoji="0" lang="ja-JP" altLang="en-US" sz="1350"/>
          </a:p>
        </p:txBody>
      </p:sp>
      <p:pic>
        <p:nvPicPr>
          <p:cNvPr id="21" name="図 28">
            <a:extLst>
              <a:ext uri="{FF2B5EF4-FFF2-40B4-BE49-F238E27FC236}">
                <a16:creationId xmlns:a16="http://schemas.microsoft.com/office/drawing/2014/main" xmlns="" id="{B3DCA9F6-C4EB-44DB-8566-F786156BB4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5188606"/>
            <a:ext cx="1264730" cy="1264730"/>
          </a:xfrm>
          <a:prstGeom prst="rect">
            <a:avLst/>
          </a:prstGeom>
        </p:spPr>
      </p:pic>
      <p:sp>
        <p:nvSpPr>
          <p:cNvPr id="22" name="コンテンツ プレースホルダ 2"/>
          <p:cNvSpPr txBox="1">
            <a:spLocks/>
          </p:cNvSpPr>
          <p:nvPr/>
        </p:nvSpPr>
        <p:spPr bwMode="auto">
          <a:xfrm>
            <a:off x="2843808" y="4305189"/>
            <a:ext cx="4475752" cy="548482"/>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spcBef>
                <a:spcPct val="20000"/>
              </a:spcBef>
              <a:spcAft>
                <a:spcPts val="0"/>
              </a:spcAft>
              <a:buClrTx/>
              <a:buSzTx/>
              <a:buFontTx/>
              <a:buNone/>
              <a:tabLst/>
              <a:defRPr/>
            </a:pPr>
            <a:r>
              <a:rPr lang="zh-TW" altLang="en-US" sz="1600" b="1" dirty="0" smtClean="0">
                <a:solidFill>
                  <a:srgbClr val="A50B30"/>
                </a:solidFill>
                <a:latin typeface="微軟正黑體" panose="020B0604030504040204" pitchFamily="34" charset="-120"/>
                <a:ea typeface="微軟正黑體" panose="020B0604030504040204" pitchFamily="34" charset="-120"/>
              </a:rPr>
              <a:t>國際教養學</a:t>
            </a:r>
            <a:r>
              <a:rPr lang="zh-TW" altLang="en-US" sz="1600" b="1" dirty="0">
                <a:solidFill>
                  <a:srgbClr val="A50B30"/>
                </a:solidFill>
                <a:latin typeface="微軟正黑體" panose="020B0604030504040204" pitchFamily="34" charset="-120"/>
                <a:ea typeface="微軟正黑體" panose="020B0604030504040204" pitchFamily="34" charset="-120"/>
              </a:rPr>
              <a:t>部</a:t>
            </a:r>
            <a:endParaRPr kumimoji="1" lang="en-US" altLang="ja-JP" sz="1600" b="1" i="0" u="none" strike="noStrike" kern="1200" cap="none" spc="0" normalizeH="0" baseline="0" noProof="0" dirty="0">
              <a:ln>
                <a:noFill/>
              </a:ln>
              <a:solidFill>
                <a:srgbClr val="A50B30"/>
              </a:solidFill>
              <a:effectLst/>
              <a:uLnTx/>
              <a:uFillTx/>
              <a:latin typeface="微軟正黑體" panose="020B0604030504040204" pitchFamily="34" charset="-120"/>
              <a:ea typeface="微軟正黑體" panose="020B0604030504040204" pitchFamily="34" charset="-120"/>
            </a:endParaRPr>
          </a:p>
        </p:txBody>
      </p:sp>
      <p:sp>
        <p:nvSpPr>
          <p:cNvPr id="23" name="コンテンツ プレースホルダ 2"/>
          <p:cNvSpPr txBox="1">
            <a:spLocks/>
          </p:cNvSpPr>
          <p:nvPr/>
        </p:nvSpPr>
        <p:spPr bwMode="auto">
          <a:xfrm>
            <a:off x="2843808" y="2780928"/>
            <a:ext cx="2965965" cy="548482"/>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lnSpc>
                <a:spcPts val="3600"/>
              </a:lnSpc>
              <a:spcBef>
                <a:spcPct val="20000"/>
              </a:spcBef>
              <a:spcAft>
                <a:spcPts val="0"/>
              </a:spcAft>
              <a:buClrTx/>
              <a:buSzTx/>
              <a:buFontTx/>
              <a:buNone/>
              <a:tabLst/>
              <a:defRPr/>
            </a:pPr>
            <a:r>
              <a:rPr lang="zh-TW" altLang="en-US" sz="1600" b="1" dirty="0" smtClean="0">
                <a:solidFill>
                  <a:srgbClr val="A50B30"/>
                </a:solidFill>
                <a:latin typeface="微軟正黑體" panose="020B0604030504040204" pitchFamily="34" charset="-120"/>
                <a:ea typeface="微軟正黑體" panose="020B0604030504040204" pitchFamily="34" charset="-120"/>
              </a:rPr>
              <a:t>社會科學</a:t>
            </a:r>
            <a:r>
              <a:rPr lang="zh-TW" altLang="en-US" sz="1600" b="1" dirty="0">
                <a:solidFill>
                  <a:srgbClr val="A50B30"/>
                </a:solidFill>
                <a:latin typeface="微軟正黑體" panose="020B0604030504040204" pitchFamily="34" charset="-120"/>
                <a:ea typeface="微軟正黑體" panose="020B0604030504040204" pitchFamily="34" charset="-120"/>
              </a:rPr>
              <a:t>部</a:t>
            </a:r>
            <a:endParaRPr kumimoji="1" lang="en-US" altLang="ja-JP" sz="1600" b="1" i="0" u="none" strike="noStrike" kern="1200" cap="none" spc="0" normalizeH="0" baseline="0" noProof="0" dirty="0">
              <a:ln>
                <a:noFill/>
              </a:ln>
              <a:solidFill>
                <a:srgbClr val="A50B30"/>
              </a:solidFill>
              <a:effectLst/>
              <a:uLnTx/>
              <a:uFillTx/>
              <a:latin typeface="微軟正黑體" panose="020B0604030504040204" pitchFamily="34" charset="-120"/>
              <a:ea typeface="微軟正黑體" panose="020B0604030504040204" pitchFamily="34" charset="-120"/>
            </a:endParaRPr>
          </a:p>
        </p:txBody>
      </p:sp>
      <p:pic>
        <p:nvPicPr>
          <p:cNvPr id="24" name="図 25">
            <a:extLst>
              <a:ext uri="{FF2B5EF4-FFF2-40B4-BE49-F238E27FC236}">
                <a16:creationId xmlns:a16="http://schemas.microsoft.com/office/drawing/2014/main" xmlns="" id="{0CF23763-FDAF-4438-B89C-2A95A3BC7A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0032" y="1676838"/>
            <a:ext cx="1264730" cy="1264730"/>
          </a:xfrm>
          <a:prstGeom prst="rect">
            <a:avLst/>
          </a:prstGeom>
        </p:spPr>
      </p:pic>
      <p:pic>
        <p:nvPicPr>
          <p:cNvPr id="25" name="図 27">
            <a:extLst>
              <a:ext uri="{FF2B5EF4-FFF2-40B4-BE49-F238E27FC236}">
                <a16:creationId xmlns:a16="http://schemas.microsoft.com/office/drawing/2014/main" xmlns="" id="{69FC71CD-C4A7-4230-98C8-B8BCE3C193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0032" y="3073382"/>
            <a:ext cx="1269312" cy="1264730"/>
          </a:xfrm>
          <a:prstGeom prst="rect">
            <a:avLst/>
          </a:prstGeom>
        </p:spPr>
      </p:pic>
      <p:pic>
        <p:nvPicPr>
          <p:cNvPr id="26" name="図 26">
            <a:extLst>
              <a:ext uri="{FF2B5EF4-FFF2-40B4-BE49-F238E27FC236}">
                <a16:creationId xmlns:a16="http://schemas.microsoft.com/office/drawing/2014/main" xmlns="" id="{50F84862-4529-43B8-A64D-1D424594CF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0032" y="4402047"/>
            <a:ext cx="1264730" cy="1264730"/>
          </a:xfrm>
          <a:prstGeom prst="rect">
            <a:avLst/>
          </a:prstGeom>
        </p:spPr>
      </p:pic>
      <p:pic>
        <p:nvPicPr>
          <p:cNvPr id="27" name="図 35">
            <a:extLst>
              <a:ext uri="{FF2B5EF4-FFF2-40B4-BE49-F238E27FC236}">
                <a16:creationId xmlns:a16="http://schemas.microsoft.com/office/drawing/2014/main" xmlns="" id="{1CEF1323-D66B-40F0-8DB7-2246A5F8D2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24741" y="2540235"/>
            <a:ext cx="1267249" cy="1264730"/>
          </a:xfrm>
          <a:prstGeom prst="rect">
            <a:avLst/>
          </a:prstGeom>
        </p:spPr>
      </p:pic>
      <p:pic>
        <p:nvPicPr>
          <p:cNvPr id="28" name="図 37">
            <a:extLst>
              <a:ext uri="{FF2B5EF4-FFF2-40B4-BE49-F238E27FC236}">
                <a16:creationId xmlns:a16="http://schemas.microsoft.com/office/drawing/2014/main" xmlns="" id="{67176412-D69D-42DD-AD7E-0D869AFD20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19672" y="3870160"/>
            <a:ext cx="1264730" cy="1264730"/>
          </a:xfrm>
          <a:prstGeom prst="rect">
            <a:avLst/>
          </a:prstGeom>
        </p:spPr>
      </p:pic>
      <p:pic>
        <p:nvPicPr>
          <p:cNvPr id="29" name="図 39">
            <a:extLst>
              <a:ext uri="{FF2B5EF4-FFF2-40B4-BE49-F238E27FC236}">
                <a16:creationId xmlns:a16="http://schemas.microsoft.com/office/drawing/2014/main" xmlns="" id="{E7DD436D-EA5B-46C6-BF07-EF01B90D238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12084" y="1181263"/>
            <a:ext cx="1272318" cy="1264730"/>
          </a:xfrm>
          <a:prstGeom prst="rect">
            <a:avLst/>
          </a:prstGeom>
        </p:spPr>
      </p:pic>
      <p:sp>
        <p:nvSpPr>
          <p:cNvPr id="30" name="コンテンツ プレースホルダ 2"/>
          <p:cNvSpPr txBox="1">
            <a:spLocks/>
          </p:cNvSpPr>
          <p:nvPr/>
        </p:nvSpPr>
        <p:spPr bwMode="auto">
          <a:xfrm>
            <a:off x="2843808" y="1649942"/>
            <a:ext cx="4177512" cy="548482"/>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spcBef>
                <a:spcPct val="20000"/>
              </a:spcBef>
              <a:spcAft>
                <a:spcPts val="0"/>
              </a:spcAft>
              <a:buClrTx/>
              <a:buSzTx/>
              <a:buFontTx/>
              <a:buNone/>
              <a:tabLst/>
              <a:defRPr/>
            </a:pPr>
            <a:r>
              <a:rPr lang="zh-TW" altLang="en-US" sz="1600" b="1" dirty="0" smtClean="0">
                <a:solidFill>
                  <a:srgbClr val="A50B30"/>
                </a:solidFill>
                <a:latin typeface="微軟正黑體" panose="020B0604030504040204" pitchFamily="34" charset="-120"/>
                <a:ea typeface="微軟正黑體" panose="020B0604030504040204" pitchFamily="34" charset="-120"/>
              </a:rPr>
              <a:t>政治經濟學</a:t>
            </a:r>
            <a:r>
              <a:rPr lang="zh-TW" altLang="en-US" sz="1600" b="1" dirty="0">
                <a:solidFill>
                  <a:srgbClr val="A50B30"/>
                </a:solidFill>
                <a:latin typeface="微軟正黑體" panose="020B0604030504040204" pitchFamily="34" charset="-120"/>
                <a:ea typeface="微軟正黑體" panose="020B0604030504040204" pitchFamily="34" charset="-120"/>
              </a:rPr>
              <a:t>部</a:t>
            </a:r>
            <a:endParaRPr kumimoji="1" lang="en-US" altLang="ja-JP" sz="1600" b="1" i="0" u="none" strike="noStrike" kern="1200" cap="none" spc="0" normalizeH="0" noProof="0" dirty="0">
              <a:ln>
                <a:noFill/>
              </a:ln>
              <a:solidFill>
                <a:srgbClr val="A50B30"/>
              </a:solidFill>
              <a:effectLst/>
              <a:uLnTx/>
              <a:uFillTx/>
              <a:latin typeface="微軟正黑體" panose="020B0604030504040204" pitchFamily="34" charset="-120"/>
              <a:ea typeface="微軟正黑體" panose="020B0604030504040204" pitchFamily="34" charset="-120"/>
            </a:endParaRPr>
          </a:p>
        </p:txBody>
      </p:sp>
      <p:sp>
        <p:nvSpPr>
          <p:cNvPr id="32" name="コンテンツ プレースホルダ 2"/>
          <p:cNvSpPr txBox="1">
            <a:spLocks/>
          </p:cNvSpPr>
          <p:nvPr/>
        </p:nvSpPr>
        <p:spPr bwMode="auto">
          <a:xfrm>
            <a:off x="2871325" y="5688830"/>
            <a:ext cx="4177512" cy="548482"/>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spcBef>
                <a:spcPct val="20000"/>
              </a:spcBef>
              <a:spcAft>
                <a:spcPts val="0"/>
              </a:spcAft>
              <a:buClrTx/>
              <a:buSzTx/>
              <a:buFontTx/>
              <a:buNone/>
              <a:tabLst/>
              <a:defRPr/>
            </a:pPr>
            <a:r>
              <a:rPr lang="zh-TW" altLang="en-US" sz="1600" b="1" dirty="0" smtClean="0">
                <a:solidFill>
                  <a:srgbClr val="A50B30"/>
                </a:solidFill>
                <a:latin typeface="微軟正黑體" panose="020B0604030504040204" pitchFamily="34" charset="-120"/>
                <a:ea typeface="微軟正黑體" panose="020B0604030504040204" pitchFamily="34" charset="-120"/>
              </a:rPr>
              <a:t>文化構想學部</a:t>
            </a:r>
            <a:endParaRPr kumimoji="1" lang="en-US" altLang="ja-JP" sz="1600" b="1" i="0" u="none" strike="noStrike" kern="1200" cap="none" spc="0" normalizeH="0" noProof="0" dirty="0">
              <a:ln>
                <a:noFill/>
              </a:ln>
              <a:solidFill>
                <a:srgbClr val="A50B30"/>
              </a:solidFill>
              <a:effectLst/>
              <a:uLnTx/>
              <a:uFillTx/>
              <a:latin typeface="微軟正黑體" panose="020B0604030504040204" pitchFamily="34" charset="-120"/>
              <a:ea typeface="微軟正黑體" panose="020B0604030504040204" pitchFamily="34" charset="-120"/>
            </a:endParaRPr>
          </a:p>
        </p:txBody>
      </p:sp>
      <p:sp>
        <p:nvSpPr>
          <p:cNvPr id="35" name="コンテンツ プレースホルダ 2"/>
          <p:cNvSpPr txBox="1">
            <a:spLocks/>
          </p:cNvSpPr>
          <p:nvPr/>
        </p:nvSpPr>
        <p:spPr bwMode="auto">
          <a:xfrm>
            <a:off x="6124762" y="2122050"/>
            <a:ext cx="4475752" cy="548482"/>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spcBef>
                <a:spcPct val="20000"/>
              </a:spcBef>
              <a:spcAft>
                <a:spcPts val="0"/>
              </a:spcAft>
              <a:buClrTx/>
              <a:buSzTx/>
              <a:buFontTx/>
              <a:buNone/>
              <a:tabLst/>
              <a:defRPr/>
            </a:pPr>
            <a:r>
              <a:rPr lang="zh-TW" altLang="en-US" sz="1600" b="1" dirty="0" smtClean="0">
                <a:solidFill>
                  <a:srgbClr val="A50B30"/>
                </a:solidFill>
                <a:latin typeface="微軟正黑體" panose="020B0604030504040204" pitchFamily="34" charset="-120"/>
                <a:ea typeface="微軟正黑體" panose="020B0604030504040204" pitchFamily="34" charset="-120"/>
              </a:rPr>
              <a:t>基幹理</a:t>
            </a:r>
            <a:r>
              <a:rPr lang="zh-TW" altLang="en-US" sz="1600" b="1" dirty="0">
                <a:solidFill>
                  <a:srgbClr val="A50B30"/>
                </a:solidFill>
                <a:latin typeface="微軟正黑體" panose="020B0604030504040204" pitchFamily="34" charset="-120"/>
                <a:ea typeface="微軟正黑體" panose="020B0604030504040204" pitchFamily="34" charset="-120"/>
              </a:rPr>
              <a:t>工</a:t>
            </a:r>
            <a:r>
              <a:rPr lang="zh-TW" altLang="en-US" sz="1600" b="1" dirty="0" smtClean="0">
                <a:solidFill>
                  <a:srgbClr val="A50B30"/>
                </a:solidFill>
                <a:latin typeface="微軟正黑體" panose="020B0604030504040204" pitchFamily="34" charset="-120"/>
                <a:ea typeface="微軟正黑體" panose="020B0604030504040204" pitchFamily="34" charset="-120"/>
              </a:rPr>
              <a:t>學部</a:t>
            </a:r>
            <a:endParaRPr kumimoji="1" lang="en-US" altLang="ja-JP" sz="1600" b="1" i="0" u="none" strike="noStrike" kern="1200" cap="none" spc="0" normalizeH="0" baseline="0" noProof="0" dirty="0">
              <a:ln>
                <a:noFill/>
              </a:ln>
              <a:solidFill>
                <a:srgbClr val="A50B30"/>
              </a:solidFill>
              <a:effectLst/>
              <a:uLnTx/>
              <a:uFillTx/>
              <a:latin typeface="微軟正黑體" panose="020B0604030504040204" pitchFamily="34" charset="-120"/>
              <a:ea typeface="微軟正黑體" panose="020B0604030504040204" pitchFamily="34" charset="-120"/>
            </a:endParaRPr>
          </a:p>
        </p:txBody>
      </p:sp>
      <p:sp>
        <p:nvSpPr>
          <p:cNvPr id="36" name="コンテンツ プレースホルダ 2"/>
          <p:cNvSpPr txBox="1">
            <a:spLocks/>
          </p:cNvSpPr>
          <p:nvPr/>
        </p:nvSpPr>
        <p:spPr bwMode="auto">
          <a:xfrm>
            <a:off x="6124762" y="3555636"/>
            <a:ext cx="4475752" cy="548482"/>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spcBef>
                <a:spcPct val="20000"/>
              </a:spcBef>
              <a:spcAft>
                <a:spcPts val="0"/>
              </a:spcAft>
              <a:buClrTx/>
              <a:buSzTx/>
              <a:buFontTx/>
              <a:buNone/>
              <a:tabLst/>
              <a:defRPr/>
            </a:pPr>
            <a:r>
              <a:rPr lang="zh-TW" altLang="en-US" sz="1600" b="1" dirty="0" smtClean="0">
                <a:solidFill>
                  <a:srgbClr val="A50B30"/>
                </a:solidFill>
                <a:latin typeface="微軟正黑體" panose="020B0604030504040204" pitchFamily="34" charset="-120"/>
                <a:ea typeface="微軟正黑體" panose="020B0604030504040204" pitchFamily="34" charset="-120"/>
              </a:rPr>
              <a:t>創造理工學部</a:t>
            </a:r>
            <a:endParaRPr kumimoji="1" lang="en-US" altLang="ja-JP" sz="1600" b="1" i="0" u="none" strike="noStrike" kern="1200" cap="none" spc="0" normalizeH="0" baseline="0" noProof="0" dirty="0">
              <a:ln>
                <a:noFill/>
              </a:ln>
              <a:solidFill>
                <a:srgbClr val="A50B30"/>
              </a:solidFill>
              <a:effectLst/>
              <a:uLnTx/>
              <a:uFillTx/>
              <a:latin typeface="微軟正黑體" panose="020B0604030504040204" pitchFamily="34" charset="-120"/>
              <a:ea typeface="微軟正黑體" panose="020B0604030504040204" pitchFamily="34" charset="-120"/>
            </a:endParaRPr>
          </a:p>
        </p:txBody>
      </p:sp>
      <p:sp>
        <p:nvSpPr>
          <p:cNvPr id="37" name="コンテンツ プレースホルダ 2"/>
          <p:cNvSpPr txBox="1">
            <a:spLocks/>
          </p:cNvSpPr>
          <p:nvPr/>
        </p:nvSpPr>
        <p:spPr bwMode="auto">
          <a:xfrm>
            <a:off x="6124762" y="4919812"/>
            <a:ext cx="4475752" cy="548482"/>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342900" marR="0" lvl="0" indent="-342900" algn="l" defTabSz="914400" rtl="0" eaLnBrk="0" fontAlgn="auto" latinLnBrk="0" hangingPunct="0">
              <a:spcBef>
                <a:spcPct val="20000"/>
              </a:spcBef>
              <a:spcAft>
                <a:spcPts val="0"/>
              </a:spcAft>
              <a:buClrTx/>
              <a:buSzTx/>
              <a:buFontTx/>
              <a:buNone/>
              <a:tabLst/>
              <a:defRPr/>
            </a:pPr>
            <a:r>
              <a:rPr lang="zh-TW" altLang="en-US" sz="1600" b="1" dirty="0" smtClean="0">
                <a:solidFill>
                  <a:srgbClr val="A50B30"/>
                </a:solidFill>
                <a:latin typeface="微軟正黑體" panose="020B0604030504040204" pitchFamily="34" charset="-120"/>
                <a:ea typeface="微軟正黑體" panose="020B0604030504040204" pitchFamily="34" charset="-120"/>
              </a:rPr>
              <a:t>先進理</a:t>
            </a:r>
            <a:r>
              <a:rPr lang="zh-TW" altLang="en-US" sz="1600" b="1" dirty="0">
                <a:solidFill>
                  <a:srgbClr val="A50B30"/>
                </a:solidFill>
                <a:latin typeface="微軟正黑體" panose="020B0604030504040204" pitchFamily="34" charset="-120"/>
                <a:ea typeface="微軟正黑體" panose="020B0604030504040204" pitchFamily="34" charset="-120"/>
              </a:rPr>
              <a:t>工</a:t>
            </a:r>
            <a:r>
              <a:rPr lang="zh-TW" altLang="en-US" sz="1600" b="1" dirty="0" smtClean="0">
                <a:solidFill>
                  <a:srgbClr val="A50B30"/>
                </a:solidFill>
                <a:latin typeface="微軟正黑體" panose="020B0604030504040204" pitchFamily="34" charset="-120"/>
                <a:ea typeface="微軟正黑體" panose="020B0604030504040204" pitchFamily="34" charset="-120"/>
              </a:rPr>
              <a:t>學部</a:t>
            </a:r>
            <a:endParaRPr kumimoji="1" lang="en-US" altLang="ja-JP" sz="1600" b="1" i="0" u="none" strike="noStrike" kern="1200" cap="none" spc="0" normalizeH="0" baseline="0" noProof="0" dirty="0">
              <a:ln>
                <a:noFill/>
              </a:ln>
              <a:solidFill>
                <a:srgbClr val="A50B3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308388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P32_雲_0630.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13597" y="651936"/>
            <a:ext cx="8259470" cy="5634990"/>
          </a:xfrm>
          <a:prstGeom prst="rect">
            <a:avLst/>
          </a:prstGeom>
        </p:spPr>
      </p:pic>
      <p:grpSp>
        <p:nvGrpSpPr>
          <p:cNvPr id="9" name="図形グループ 8"/>
          <p:cNvGrpSpPr/>
          <p:nvPr/>
        </p:nvGrpSpPr>
        <p:grpSpPr>
          <a:xfrm>
            <a:off x="1" y="1405467"/>
            <a:ext cx="9143998" cy="1592538"/>
            <a:chOff x="1" y="1405467"/>
            <a:chExt cx="9143998" cy="1592538"/>
          </a:xfrm>
        </p:grpSpPr>
        <p:pic>
          <p:nvPicPr>
            <p:cNvPr id="7" name="図 6" descr="P32_数字_0630.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4252163" y="1405467"/>
              <a:ext cx="637337" cy="650291"/>
            </a:xfrm>
            <a:prstGeom prst="rect">
              <a:avLst/>
            </a:prstGeom>
          </p:spPr>
        </p:pic>
        <p:sp>
          <p:nvSpPr>
            <p:cNvPr id="10" name="タイトル 1"/>
            <p:cNvSpPr txBox="1">
              <a:spLocks/>
            </p:cNvSpPr>
            <p:nvPr/>
          </p:nvSpPr>
          <p:spPr>
            <a:xfrm>
              <a:off x="1" y="2413230"/>
              <a:ext cx="9143998" cy="584775"/>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3800" b="1" dirty="0" smtClean="0"/>
                <a:t>Courses </a:t>
              </a:r>
              <a:r>
                <a:rPr lang="en-US" altLang="ja-JP" sz="3800" b="1" dirty="0"/>
                <a:t>outside </a:t>
              </a:r>
              <a:r>
                <a:rPr lang="en-US" altLang="ja-JP" sz="3800" b="1"/>
                <a:t>the </a:t>
              </a:r>
              <a:r>
                <a:rPr lang="en-US" altLang="ja-JP" sz="3800" b="1" smtClean="0"/>
                <a:t>program</a:t>
              </a:r>
              <a:endParaRPr lang="en-US" altLang="ja-JP" sz="3800" b="1" dirty="0" smtClean="0"/>
            </a:p>
          </p:txBody>
        </p:sp>
      </p:grpSp>
      <p:sp>
        <p:nvSpPr>
          <p:cNvPr id="11" name="タイトル 1"/>
          <p:cNvSpPr txBox="1">
            <a:spLocks/>
          </p:cNvSpPr>
          <p:nvPr/>
        </p:nvSpPr>
        <p:spPr>
          <a:xfrm>
            <a:off x="1" y="3344719"/>
            <a:ext cx="9143998" cy="1107996"/>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1800" b="1" dirty="0"/>
              <a:t>Students have access to courses </a:t>
            </a:r>
            <a:r>
              <a:rPr lang="en-US" altLang="ja-JP" sz="1800" b="1" dirty="0" smtClean="0"/>
              <a:t>offered </a:t>
            </a:r>
          </a:p>
          <a:p>
            <a:r>
              <a:rPr lang="en-US" altLang="ja-JP" sz="1800" b="1" dirty="0" smtClean="0"/>
              <a:t>by </a:t>
            </a:r>
            <a:r>
              <a:rPr lang="en-US" altLang="ja-JP" sz="1800" b="1" dirty="0"/>
              <a:t>the </a:t>
            </a:r>
            <a:r>
              <a:rPr lang="en-US" altLang="ja-JP" sz="1800" b="1" dirty="0" smtClean="0"/>
              <a:t>School of Culture</a:t>
            </a:r>
            <a:r>
              <a:rPr lang="en-US" altLang="ja-JP" sz="1800" b="1" dirty="0"/>
              <a:t>, Media and Society and </a:t>
            </a:r>
            <a:r>
              <a:rPr lang="en-US" altLang="ja-JP" sz="1800" b="1" dirty="0" smtClean="0"/>
              <a:t>the </a:t>
            </a:r>
          </a:p>
          <a:p>
            <a:r>
              <a:rPr lang="en-US" altLang="ja-JP" sz="1800" b="1" dirty="0" smtClean="0"/>
              <a:t>School </a:t>
            </a:r>
            <a:r>
              <a:rPr lang="en-US" altLang="ja-JP" sz="1800" b="1" dirty="0"/>
              <a:t>of Humanities and Social </a:t>
            </a:r>
            <a:r>
              <a:rPr lang="en-US" altLang="ja-JP" sz="1800" b="1" dirty="0" smtClean="0"/>
              <a:t>Sciences, as well as </a:t>
            </a:r>
          </a:p>
          <a:p>
            <a:r>
              <a:rPr lang="en-US" altLang="ja-JP" sz="1800" b="1" dirty="0" smtClean="0"/>
              <a:t>other schools of Waseda University.</a:t>
            </a:r>
            <a:endParaRPr lang="ja-JP" altLang="en-US" sz="1800" b="1" dirty="0"/>
          </a:p>
        </p:txBody>
      </p:sp>
      <p:grpSp>
        <p:nvGrpSpPr>
          <p:cNvPr id="18" name="図形グループ 17"/>
          <p:cNvGrpSpPr/>
          <p:nvPr/>
        </p:nvGrpSpPr>
        <p:grpSpPr>
          <a:xfrm>
            <a:off x="114300" y="669275"/>
            <a:ext cx="9008546" cy="6026800"/>
            <a:chOff x="114300" y="669275"/>
            <a:chExt cx="9008546" cy="6026800"/>
          </a:xfrm>
        </p:grpSpPr>
        <p:pic>
          <p:nvPicPr>
            <p:cNvPr id="2" name="図 1" descr="P32_ビル_063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888" y="669275"/>
              <a:ext cx="940460" cy="790194"/>
            </a:xfrm>
            <a:prstGeom prst="rect">
              <a:avLst/>
            </a:prstGeom>
          </p:spPr>
        </p:pic>
        <p:pic>
          <p:nvPicPr>
            <p:cNvPr id="3" name="図 2" descr="P32_本_0630.png"/>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7824855" y="2714933"/>
              <a:ext cx="1297991" cy="984504"/>
            </a:xfrm>
            <a:prstGeom prst="rect">
              <a:avLst/>
            </a:prstGeom>
          </p:spPr>
        </p:pic>
        <p:pic>
          <p:nvPicPr>
            <p:cNvPr id="4" name="図 3" descr="P32_地球_0630.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6218768" y="1117601"/>
              <a:ext cx="831647" cy="831647"/>
            </a:xfrm>
            <a:prstGeom prst="rect">
              <a:avLst/>
            </a:prstGeom>
          </p:spPr>
        </p:pic>
        <p:pic>
          <p:nvPicPr>
            <p:cNvPr id="5" name="図 4" descr="P32_人_0630.png"/>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2180166" y="5250842"/>
              <a:ext cx="831647" cy="660654"/>
            </a:xfrm>
            <a:prstGeom prst="rect">
              <a:avLst/>
            </a:prstGeom>
          </p:spPr>
        </p:pic>
        <p:pic>
          <p:nvPicPr>
            <p:cNvPr id="6" name="図 5" descr="P32_巻物_0630.png"/>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647699" y="2974531"/>
              <a:ext cx="1036320" cy="790194"/>
            </a:xfrm>
            <a:prstGeom prst="rect">
              <a:avLst/>
            </a:prstGeom>
          </p:spPr>
        </p:pic>
        <p:sp>
          <p:nvSpPr>
            <p:cNvPr id="13" name="タイトル 1"/>
            <p:cNvSpPr txBox="1">
              <a:spLocks/>
            </p:cNvSpPr>
            <p:nvPr/>
          </p:nvSpPr>
          <p:spPr>
            <a:xfrm>
              <a:off x="114300" y="4847106"/>
              <a:ext cx="8631767" cy="384721"/>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r"/>
              <a:r>
                <a:rPr lang="en-US" altLang="ja-JP" sz="2500" b="1" dirty="0">
                  <a:solidFill>
                    <a:srgbClr val="007361"/>
                  </a:solidFill>
                </a:rPr>
                <a:t>School of Humanities and Social Sciences</a:t>
              </a:r>
              <a:endParaRPr lang="ja-JP" altLang="en-US" sz="2500" b="1" dirty="0">
                <a:solidFill>
                  <a:srgbClr val="007361"/>
                </a:solidFill>
              </a:endParaRPr>
            </a:p>
          </p:txBody>
        </p:sp>
        <p:sp>
          <p:nvSpPr>
            <p:cNvPr id="14" name="タイトル 1"/>
            <p:cNvSpPr txBox="1">
              <a:spLocks/>
            </p:cNvSpPr>
            <p:nvPr/>
          </p:nvSpPr>
          <p:spPr>
            <a:xfrm>
              <a:off x="385761" y="997985"/>
              <a:ext cx="2783244" cy="1192634"/>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lnSpc>
                  <a:spcPct val="130000"/>
                </a:lnSpc>
              </a:pPr>
              <a:r>
                <a:rPr lang="en-US" altLang="ja-JP" sz="1000" b="1" dirty="0">
                  <a:solidFill>
                    <a:srgbClr val="004B87"/>
                  </a:solidFill>
                </a:rPr>
                <a:t>•Transcultural </a:t>
              </a:r>
              <a:r>
                <a:rPr lang="en-US" altLang="ja-JP" sz="1000" b="1" dirty="0" smtClean="0">
                  <a:solidFill>
                    <a:srgbClr val="004B87"/>
                  </a:solidFill>
                </a:rPr>
                <a:t>Studies</a:t>
              </a:r>
              <a:endParaRPr lang="ja-JP" altLang="en-US" sz="1000" b="1" dirty="0" smtClean="0">
                <a:solidFill>
                  <a:srgbClr val="004B87"/>
                </a:solidFill>
              </a:endParaRPr>
            </a:p>
            <a:p>
              <a:pPr algn="l">
                <a:lnSpc>
                  <a:spcPct val="130000"/>
                </a:lnSpc>
              </a:pPr>
              <a:r>
                <a:rPr lang="en-US" altLang="ja-JP" sz="1000" b="1" dirty="0" smtClean="0">
                  <a:solidFill>
                    <a:srgbClr val="004B87"/>
                  </a:solidFill>
                </a:rPr>
                <a:t>•Interdisciplinary </a:t>
              </a:r>
              <a:r>
                <a:rPr lang="en-US" altLang="ja-JP" sz="1000" b="1" dirty="0">
                  <a:solidFill>
                    <a:srgbClr val="004B87"/>
                  </a:solidFill>
                </a:rPr>
                <a:t>Studies of </a:t>
              </a:r>
              <a:r>
                <a:rPr lang="en-US" altLang="ja-JP" sz="1000" b="1" dirty="0" smtClean="0">
                  <a:solidFill>
                    <a:srgbClr val="004B87"/>
                  </a:solidFill>
                </a:rPr>
                <a:t>Culture</a:t>
              </a:r>
              <a:endParaRPr lang="ja-JP" altLang="en-US" sz="1000" b="1" dirty="0" smtClean="0">
                <a:solidFill>
                  <a:srgbClr val="004B87"/>
                </a:solidFill>
              </a:endParaRPr>
            </a:p>
            <a:p>
              <a:pPr algn="l">
                <a:lnSpc>
                  <a:spcPct val="130000"/>
                </a:lnSpc>
              </a:pPr>
              <a:r>
                <a:rPr lang="en-US" altLang="ja-JP" sz="1000" b="1" dirty="0">
                  <a:solidFill>
                    <a:srgbClr val="004B87"/>
                  </a:solidFill>
                </a:rPr>
                <a:t>•Studies of Media, Body and Image</a:t>
              </a:r>
              <a:endParaRPr lang="ja-JP" altLang="en-US" sz="1000" b="1" dirty="0">
                <a:solidFill>
                  <a:srgbClr val="004B87"/>
                </a:solidFill>
              </a:endParaRPr>
            </a:p>
            <a:p>
              <a:pPr algn="l">
                <a:lnSpc>
                  <a:spcPct val="130000"/>
                </a:lnSpc>
              </a:pPr>
              <a:r>
                <a:rPr lang="en-US" altLang="ja-JP" sz="1000" b="1" dirty="0">
                  <a:solidFill>
                    <a:srgbClr val="004B87"/>
                  </a:solidFill>
                </a:rPr>
                <a:t>•Creative Writing and </a:t>
              </a:r>
              <a:r>
                <a:rPr lang="en-US" altLang="ja-JP" sz="1000" b="1" dirty="0" smtClean="0">
                  <a:solidFill>
                    <a:srgbClr val="004B87"/>
                  </a:solidFill>
                </a:rPr>
                <a:t>Criticism</a:t>
              </a:r>
              <a:endParaRPr lang="ja-JP" altLang="en-US" sz="1000" b="1" dirty="0">
                <a:solidFill>
                  <a:srgbClr val="004B87"/>
                </a:solidFill>
              </a:endParaRPr>
            </a:p>
            <a:p>
              <a:pPr algn="l">
                <a:lnSpc>
                  <a:spcPct val="130000"/>
                </a:lnSpc>
              </a:pPr>
              <a:r>
                <a:rPr lang="en-US" altLang="ja-JP" sz="1000" b="1" dirty="0">
                  <a:solidFill>
                    <a:srgbClr val="004B87"/>
                  </a:solidFill>
                </a:rPr>
                <a:t>•Contemporary Human </a:t>
              </a:r>
              <a:r>
                <a:rPr lang="en-US" altLang="ja-JP" sz="1000" b="1" dirty="0" smtClean="0">
                  <a:solidFill>
                    <a:srgbClr val="004B87"/>
                  </a:solidFill>
                </a:rPr>
                <a:t>Studies</a:t>
              </a:r>
              <a:endParaRPr lang="ja-JP" altLang="en-US" sz="1000" b="1" dirty="0">
                <a:solidFill>
                  <a:srgbClr val="004B87"/>
                </a:solidFill>
              </a:endParaRPr>
            </a:p>
            <a:p>
              <a:pPr algn="l">
                <a:lnSpc>
                  <a:spcPct val="130000"/>
                </a:lnSpc>
              </a:pPr>
              <a:r>
                <a:rPr lang="en-US" altLang="ja-JP" sz="1000" b="1" dirty="0">
                  <a:solidFill>
                    <a:srgbClr val="004B87"/>
                  </a:solidFill>
                </a:rPr>
                <a:t>•Social Constitution, History and </a:t>
              </a:r>
              <a:r>
                <a:rPr lang="en-US" altLang="ja-JP" sz="1000" b="1" dirty="0" smtClean="0">
                  <a:solidFill>
                    <a:srgbClr val="004B87"/>
                  </a:solidFill>
                </a:rPr>
                <a:t>Culture</a:t>
              </a:r>
            </a:p>
          </p:txBody>
        </p:sp>
        <p:sp>
          <p:nvSpPr>
            <p:cNvPr id="15" name="タイトル 1"/>
            <p:cNvSpPr txBox="1">
              <a:spLocks/>
            </p:cNvSpPr>
            <p:nvPr/>
          </p:nvSpPr>
          <p:spPr>
            <a:xfrm>
              <a:off x="3319639" y="5295692"/>
              <a:ext cx="1360312" cy="1192634"/>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lnSpc>
                  <a:spcPct val="130000"/>
                </a:lnSpc>
              </a:pPr>
              <a:r>
                <a:rPr lang="en-US" altLang="ja-JP" sz="1000" b="1" dirty="0">
                  <a:solidFill>
                    <a:srgbClr val="007361"/>
                  </a:solidFill>
                </a:rPr>
                <a:t>•Philosophy</a:t>
              </a:r>
            </a:p>
            <a:p>
              <a:pPr algn="l">
                <a:lnSpc>
                  <a:spcPct val="130000"/>
                </a:lnSpc>
              </a:pPr>
              <a:r>
                <a:rPr lang="en-US" altLang="ja-JP" sz="1000" b="1" dirty="0" smtClean="0">
                  <a:solidFill>
                    <a:srgbClr val="007361"/>
                  </a:solidFill>
                </a:rPr>
                <a:t>•Asian </a:t>
              </a:r>
              <a:r>
                <a:rPr lang="en-US" altLang="ja-JP" sz="1000" b="1" dirty="0">
                  <a:solidFill>
                    <a:srgbClr val="007361"/>
                  </a:solidFill>
                </a:rPr>
                <a:t>Philosophy</a:t>
              </a:r>
            </a:p>
            <a:p>
              <a:pPr algn="l">
                <a:lnSpc>
                  <a:spcPct val="130000"/>
                </a:lnSpc>
              </a:pPr>
              <a:r>
                <a:rPr lang="en-US" altLang="ja-JP" sz="1000" b="1" dirty="0" smtClean="0">
                  <a:solidFill>
                    <a:srgbClr val="007361"/>
                  </a:solidFill>
                </a:rPr>
                <a:t>•Psychology</a:t>
              </a:r>
              <a:endParaRPr lang="en-US" altLang="ja-JP" sz="1000" b="1" dirty="0">
                <a:solidFill>
                  <a:srgbClr val="007361"/>
                </a:solidFill>
              </a:endParaRPr>
            </a:p>
            <a:p>
              <a:pPr algn="l">
                <a:lnSpc>
                  <a:spcPct val="130000"/>
                </a:lnSpc>
              </a:pPr>
              <a:r>
                <a:rPr lang="en-US" altLang="ja-JP" sz="1000" b="1" dirty="0" smtClean="0">
                  <a:solidFill>
                    <a:srgbClr val="007361"/>
                  </a:solidFill>
                </a:rPr>
                <a:t>•Sociology</a:t>
              </a:r>
              <a:endParaRPr lang="en-US" altLang="ja-JP" sz="1000" b="1" dirty="0">
                <a:solidFill>
                  <a:srgbClr val="007361"/>
                </a:solidFill>
              </a:endParaRPr>
            </a:p>
            <a:p>
              <a:pPr algn="l">
                <a:lnSpc>
                  <a:spcPct val="130000"/>
                </a:lnSpc>
              </a:pPr>
              <a:r>
                <a:rPr lang="en-US" altLang="ja-JP" sz="1000" b="1" dirty="0" smtClean="0">
                  <a:solidFill>
                    <a:srgbClr val="007361"/>
                  </a:solidFill>
                </a:rPr>
                <a:t>•Education</a:t>
              </a:r>
              <a:endParaRPr lang="en-US" altLang="ja-JP" sz="1000" b="1" dirty="0">
                <a:solidFill>
                  <a:srgbClr val="007361"/>
                </a:solidFill>
              </a:endParaRPr>
            </a:p>
            <a:p>
              <a:pPr algn="l">
                <a:lnSpc>
                  <a:spcPct val="130000"/>
                </a:lnSpc>
              </a:pPr>
              <a:r>
                <a:rPr lang="en-US" altLang="ja-JP" sz="1000" b="1" dirty="0" smtClean="0">
                  <a:solidFill>
                    <a:srgbClr val="007361"/>
                  </a:solidFill>
                </a:rPr>
                <a:t>•Japanese </a:t>
              </a:r>
              <a:r>
                <a:rPr lang="en-US" altLang="ja-JP" sz="1000" b="1" dirty="0">
                  <a:solidFill>
                    <a:srgbClr val="007361"/>
                  </a:solidFill>
                </a:rPr>
                <a:t>Studies</a:t>
              </a:r>
              <a:endParaRPr lang="en-US" altLang="ja-JP" sz="1000" b="1" dirty="0" smtClean="0">
                <a:solidFill>
                  <a:srgbClr val="007361"/>
                </a:solidFill>
              </a:endParaRPr>
            </a:p>
          </p:txBody>
        </p:sp>
        <p:sp>
          <p:nvSpPr>
            <p:cNvPr id="16" name="タイトル 1"/>
            <p:cNvSpPr txBox="1">
              <a:spLocks/>
            </p:cNvSpPr>
            <p:nvPr/>
          </p:nvSpPr>
          <p:spPr>
            <a:xfrm>
              <a:off x="4894439" y="5295692"/>
              <a:ext cx="1855612" cy="1192634"/>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lnSpc>
                  <a:spcPct val="130000"/>
                </a:lnSpc>
              </a:pPr>
              <a:r>
                <a:rPr lang="en-US" altLang="ja-JP" sz="1000" b="1" dirty="0" smtClean="0">
                  <a:solidFill>
                    <a:srgbClr val="007361"/>
                  </a:solidFill>
                </a:rPr>
                <a:t>•Chinese </a:t>
              </a:r>
              <a:r>
                <a:rPr lang="en-US" altLang="ja-JP" sz="1000" b="1" dirty="0">
                  <a:solidFill>
                    <a:srgbClr val="007361"/>
                  </a:solidFill>
                </a:rPr>
                <a:t>Studies</a:t>
              </a:r>
            </a:p>
            <a:p>
              <a:pPr algn="l">
                <a:lnSpc>
                  <a:spcPct val="130000"/>
                </a:lnSpc>
              </a:pPr>
              <a:r>
                <a:rPr lang="en-US" altLang="ja-JP" sz="1000" b="1" dirty="0" smtClean="0">
                  <a:solidFill>
                    <a:srgbClr val="007361"/>
                  </a:solidFill>
                </a:rPr>
                <a:t>•English </a:t>
              </a:r>
              <a:r>
                <a:rPr lang="en-US" altLang="ja-JP" sz="1000" b="1" dirty="0">
                  <a:solidFill>
                    <a:srgbClr val="007361"/>
                  </a:solidFill>
                </a:rPr>
                <a:t>Studies</a:t>
              </a:r>
            </a:p>
            <a:p>
              <a:pPr algn="l">
                <a:lnSpc>
                  <a:spcPct val="130000"/>
                </a:lnSpc>
              </a:pPr>
              <a:r>
                <a:rPr lang="en-US" altLang="ja-JP" sz="1000" b="1" dirty="0" smtClean="0">
                  <a:solidFill>
                    <a:srgbClr val="007361"/>
                  </a:solidFill>
                </a:rPr>
                <a:t>•French </a:t>
              </a:r>
              <a:r>
                <a:rPr lang="en-US" altLang="ja-JP" sz="1000" b="1" dirty="0">
                  <a:solidFill>
                    <a:srgbClr val="007361"/>
                  </a:solidFill>
                </a:rPr>
                <a:t>Studies</a:t>
              </a:r>
            </a:p>
            <a:p>
              <a:pPr algn="l">
                <a:lnSpc>
                  <a:spcPct val="130000"/>
                </a:lnSpc>
              </a:pPr>
              <a:r>
                <a:rPr lang="en-US" altLang="ja-JP" sz="1000" b="1" dirty="0" smtClean="0">
                  <a:solidFill>
                    <a:srgbClr val="007361"/>
                  </a:solidFill>
                </a:rPr>
                <a:t>•German </a:t>
              </a:r>
              <a:r>
                <a:rPr lang="en-US" altLang="ja-JP" sz="1000" b="1" dirty="0">
                  <a:solidFill>
                    <a:srgbClr val="007361"/>
                  </a:solidFill>
                </a:rPr>
                <a:t>Studies</a:t>
              </a:r>
            </a:p>
            <a:p>
              <a:pPr algn="l">
                <a:lnSpc>
                  <a:spcPct val="130000"/>
                </a:lnSpc>
              </a:pPr>
              <a:r>
                <a:rPr lang="en-US" altLang="ja-JP" sz="1000" b="1" dirty="0" smtClean="0">
                  <a:solidFill>
                    <a:srgbClr val="007361"/>
                  </a:solidFill>
                </a:rPr>
                <a:t>•Russian </a:t>
              </a:r>
              <a:r>
                <a:rPr lang="en-US" altLang="ja-JP" sz="1000" b="1" dirty="0">
                  <a:solidFill>
                    <a:srgbClr val="007361"/>
                  </a:solidFill>
                </a:rPr>
                <a:t>Studies</a:t>
              </a:r>
            </a:p>
            <a:p>
              <a:pPr algn="l">
                <a:lnSpc>
                  <a:spcPct val="130000"/>
                </a:lnSpc>
              </a:pPr>
              <a:r>
                <a:rPr lang="en-US" altLang="ja-JP" sz="1000" b="1" dirty="0" smtClean="0">
                  <a:solidFill>
                    <a:srgbClr val="007361"/>
                  </a:solidFill>
                </a:rPr>
                <a:t>•Theatre </a:t>
              </a:r>
              <a:r>
                <a:rPr lang="en-US" altLang="ja-JP" sz="1000" b="1" dirty="0">
                  <a:solidFill>
                    <a:srgbClr val="007361"/>
                  </a:solidFill>
                </a:rPr>
                <a:t>and Film Arts</a:t>
              </a:r>
              <a:endParaRPr lang="en-US" altLang="ja-JP" sz="1000" b="1" dirty="0" smtClean="0">
                <a:solidFill>
                  <a:srgbClr val="007361"/>
                </a:solidFill>
              </a:endParaRPr>
            </a:p>
          </p:txBody>
        </p:sp>
        <p:sp>
          <p:nvSpPr>
            <p:cNvPr id="17" name="タイトル 1"/>
            <p:cNvSpPr txBox="1">
              <a:spLocks/>
            </p:cNvSpPr>
            <p:nvPr/>
          </p:nvSpPr>
          <p:spPr>
            <a:xfrm>
              <a:off x="6915855" y="5295692"/>
              <a:ext cx="1855612" cy="1400383"/>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lnSpc>
                  <a:spcPct val="130000"/>
                </a:lnSpc>
              </a:pPr>
              <a:r>
                <a:rPr lang="en-US" altLang="ja-JP" sz="1000" b="1" dirty="0" smtClean="0">
                  <a:solidFill>
                    <a:srgbClr val="007361"/>
                  </a:solidFill>
                </a:rPr>
                <a:t>•Art </a:t>
              </a:r>
              <a:r>
                <a:rPr lang="en-US" altLang="ja-JP" sz="1000" b="1" dirty="0">
                  <a:solidFill>
                    <a:srgbClr val="007361"/>
                  </a:solidFill>
                </a:rPr>
                <a:t>History</a:t>
              </a:r>
            </a:p>
            <a:p>
              <a:pPr algn="l">
                <a:lnSpc>
                  <a:spcPct val="130000"/>
                </a:lnSpc>
              </a:pPr>
              <a:r>
                <a:rPr lang="en-US" altLang="ja-JP" sz="1000" b="1" dirty="0" smtClean="0">
                  <a:solidFill>
                    <a:srgbClr val="007361"/>
                  </a:solidFill>
                </a:rPr>
                <a:t>•Japanese </a:t>
              </a:r>
              <a:r>
                <a:rPr lang="en-US" altLang="ja-JP" sz="1000" b="1" dirty="0">
                  <a:solidFill>
                    <a:srgbClr val="007361"/>
                  </a:solidFill>
                </a:rPr>
                <a:t>History</a:t>
              </a:r>
            </a:p>
            <a:p>
              <a:pPr algn="l">
                <a:lnSpc>
                  <a:spcPct val="130000"/>
                </a:lnSpc>
              </a:pPr>
              <a:r>
                <a:rPr lang="en-US" altLang="ja-JP" sz="1000" b="1" dirty="0" smtClean="0">
                  <a:solidFill>
                    <a:srgbClr val="007361"/>
                  </a:solidFill>
                </a:rPr>
                <a:t>•Asian </a:t>
              </a:r>
              <a:r>
                <a:rPr lang="en-US" altLang="ja-JP" sz="1000" b="1" dirty="0">
                  <a:solidFill>
                    <a:srgbClr val="007361"/>
                  </a:solidFill>
                </a:rPr>
                <a:t>History</a:t>
              </a:r>
            </a:p>
            <a:p>
              <a:pPr algn="l">
                <a:lnSpc>
                  <a:spcPct val="130000"/>
                </a:lnSpc>
              </a:pPr>
              <a:r>
                <a:rPr lang="en-US" altLang="ja-JP" sz="1000" b="1" dirty="0" smtClean="0">
                  <a:solidFill>
                    <a:srgbClr val="007361"/>
                  </a:solidFill>
                </a:rPr>
                <a:t>•Western </a:t>
              </a:r>
              <a:r>
                <a:rPr lang="en-US" altLang="ja-JP" sz="1000" b="1" dirty="0">
                  <a:solidFill>
                    <a:srgbClr val="007361"/>
                  </a:solidFill>
                </a:rPr>
                <a:t>History</a:t>
              </a:r>
            </a:p>
            <a:p>
              <a:pPr algn="l">
                <a:lnSpc>
                  <a:spcPct val="130000"/>
                </a:lnSpc>
              </a:pPr>
              <a:r>
                <a:rPr lang="en-US" altLang="ja-JP" sz="1000" b="1" dirty="0" smtClean="0">
                  <a:solidFill>
                    <a:srgbClr val="007361"/>
                  </a:solidFill>
                </a:rPr>
                <a:t>•Archaeology</a:t>
              </a:r>
            </a:p>
            <a:p>
              <a:pPr algn="l">
                <a:lnSpc>
                  <a:spcPct val="130000"/>
                </a:lnSpc>
              </a:pPr>
              <a:r>
                <a:rPr lang="en-US" altLang="ja-JP" sz="1000" b="1" dirty="0" smtClean="0">
                  <a:solidFill>
                    <a:srgbClr val="007361"/>
                  </a:solidFill>
                </a:rPr>
                <a:t>•Middle Eastern and</a:t>
              </a:r>
              <a:r>
                <a:rPr lang="en-US" altLang="ja-JP" sz="1000" b="1" dirty="0">
                  <a:solidFill>
                    <a:srgbClr val="007361"/>
                  </a:solidFill>
                </a:rPr>
                <a:t/>
              </a:r>
              <a:br>
                <a:rPr lang="en-US" altLang="ja-JP" sz="1000" b="1" dirty="0">
                  <a:solidFill>
                    <a:srgbClr val="007361"/>
                  </a:solidFill>
                </a:rPr>
              </a:br>
              <a:r>
                <a:rPr lang="en-US" altLang="ja-JP" sz="1000" b="1" dirty="0" smtClean="0">
                  <a:solidFill>
                    <a:srgbClr val="007361"/>
                  </a:solidFill>
                </a:rPr>
                <a:t> Islamic Studies</a:t>
              </a:r>
            </a:p>
          </p:txBody>
        </p:sp>
      </p:grpSp>
    </p:spTree>
    <p:extLst>
      <p:ext uri="{BB962C8B-B14F-4D97-AF65-F5344CB8AC3E}">
        <p14:creationId xmlns:p14="http://schemas.microsoft.com/office/powerpoint/2010/main" val="3473217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descr="カリキュラム_07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 y="317246"/>
            <a:ext cx="9140526" cy="6858000"/>
          </a:xfrm>
          <a:prstGeom prst="rect">
            <a:avLst/>
          </a:prstGeom>
        </p:spPr>
      </p:pic>
      <p:sp>
        <p:nvSpPr>
          <p:cNvPr id="38" name="タイトル 1"/>
          <p:cNvSpPr txBox="1">
            <a:spLocks/>
          </p:cNvSpPr>
          <p:nvPr/>
        </p:nvSpPr>
        <p:spPr>
          <a:xfrm>
            <a:off x="1534957" y="892630"/>
            <a:ext cx="7609043" cy="384721"/>
          </a:xfrm>
          <a:prstGeom prst="rect">
            <a:avLst/>
          </a:prstGeom>
        </p:spPr>
        <p:txBody>
          <a:bodyPr vert="horz" wrap="square" lIns="0" tIns="0" rIns="0" bIns="0" anchor="ctr"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lnSpc>
                <a:spcPts val="3000"/>
              </a:lnSpc>
            </a:pPr>
            <a:r>
              <a:rPr lang="en-US" altLang="zh-TW" sz="2400" b="1" dirty="0" smtClean="0">
                <a:solidFill>
                  <a:srgbClr val="266740"/>
                </a:solidFill>
                <a:latin typeface="微軟正黑體" panose="020B0604030504040204" pitchFamily="34" charset="-120"/>
                <a:ea typeface="微軟正黑體" panose="020B0604030504040204" pitchFamily="34" charset="-120"/>
              </a:rPr>
              <a:t>4</a:t>
            </a:r>
            <a:r>
              <a:rPr lang="zh-TW" altLang="en-US" sz="2400" b="1" dirty="0" smtClean="0">
                <a:solidFill>
                  <a:srgbClr val="266740"/>
                </a:solidFill>
                <a:latin typeface="微軟正黑體" panose="020B0604030504040204" pitchFamily="34" charset="-120"/>
                <a:ea typeface="微軟正黑體" panose="020B0604030504040204" pitchFamily="34" charset="-120"/>
              </a:rPr>
              <a:t>年學習</a:t>
            </a:r>
            <a:r>
              <a:rPr lang="zh-CN" altLang="en-US" sz="2400" b="1" dirty="0" smtClean="0">
                <a:solidFill>
                  <a:srgbClr val="266740"/>
                </a:solidFill>
                <a:latin typeface="微軟正黑體" panose="020B0604030504040204" pitchFamily="34" charset="-120"/>
                <a:ea typeface="微軟正黑體" panose="020B0604030504040204" pitchFamily="34" charset="-120"/>
              </a:rPr>
              <a:t>計劃</a:t>
            </a:r>
            <a:r>
              <a:rPr lang="zh-TW" altLang="en-US" sz="2400" b="1" dirty="0" smtClean="0">
                <a:solidFill>
                  <a:srgbClr val="266740"/>
                </a:solidFill>
                <a:latin typeface="微軟正黑體" panose="020B0604030504040204" pitchFamily="34" charset="-120"/>
                <a:ea typeface="微軟正黑體" panose="020B0604030504040204" pitchFamily="34" charset="-120"/>
              </a:rPr>
              <a:t> 海外學生</a:t>
            </a:r>
            <a:r>
              <a:rPr lang="ja-JP" altLang="en-US" sz="2400" b="1" dirty="0" smtClean="0">
                <a:solidFill>
                  <a:srgbClr val="266740"/>
                </a:solidFill>
                <a:latin typeface="微軟正黑體" panose="020B0604030504040204" pitchFamily="34" charset="-120"/>
                <a:ea typeface="微軟正黑體" panose="020B0604030504040204" pitchFamily="34" charset="-120"/>
              </a:rPr>
              <a:t> </a:t>
            </a:r>
            <a:r>
              <a:rPr lang="en-US" altLang="ja-JP" sz="2400" b="1" spc="300" dirty="0" smtClean="0">
                <a:solidFill>
                  <a:srgbClr val="266740"/>
                </a:solidFill>
                <a:latin typeface="微軟正黑體" panose="020B0604030504040204" pitchFamily="34" charset="-120"/>
                <a:ea typeface="微軟正黑體" panose="020B0604030504040204" pitchFamily="34" charset="-120"/>
              </a:rPr>
              <a:t>Overseas Students</a:t>
            </a:r>
            <a:endParaRPr lang="ja-JP" altLang="en-US" sz="2400" b="1" spc="300" dirty="0">
              <a:solidFill>
                <a:srgbClr val="266740"/>
              </a:solidFill>
              <a:latin typeface="微軟正黑體" panose="020B0604030504040204" pitchFamily="34" charset="-120"/>
              <a:ea typeface="微軟正黑體" panose="020B0604030504040204" pitchFamily="34" charset="-120"/>
            </a:endParaRPr>
          </a:p>
        </p:txBody>
      </p:sp>
      <p:grpSp>
        <p:nvGrpSpPr>
          <p:cNvPr id="39" name="グループ化 38"/>
          <p:cNvGrpSpPr/>
          <p:nvPr/>
        </p:nvGrpSpPr>
        <p:grpSpPr>
          <a:xfrm>
            <a:off x="1716088" y="2762524"/>
            <a:ext cx="6851651" cy="3526500"/>
            <a:chOff x="1619249" y="2463800"/>
            <a:chExt cx="6851651" cy="3526500"/>
          </a:xfrm>
        </p:grpSpPr>
        <p:sp>
          <p:nvSpPr>
            <p:cNvPr id="40" name="ホームベース 39"/>
            <p:cNvSpPr/>
            <p:nvPr/>
          </p:nvSpPr>
          <p:spPr>
            <a:xfrm>
              <a:off x="6870700" y="2463800"/>
              <a:ext cx="1600200" cy="288000"/>
            </a:xfrm>
            <a:prstGeom prst="homePlate">
              <a:avLst/>
            </a:prstGeom>
            <a:solidFill>
              <a:srgbClr val="EFE5BF"/>
            </a:solidFill>
            <a:ln>
              <a:noFill/>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CN" altLang="en-US" sz="1300" b="1" dirty="0">
                  <a:solidFill>
                    <a:srgbClr val="003764"/>
                  </a:solidFill>
                  <a:latin typeface="微軟正黑體" panose="020B0604030504040204" pitchFamily="34" charset="-120"/>
                  <a:ea typeface="微軟正黑體" panose="020B0604030504040204" pitchFamily="34" charset="-120"/>
                </a:rPr>
                <a:t>專題</a:t>
              </a:r>
              <a:r>
                <a:rPr lang="zh-TW" altLang="en-US" sz="1300" b="1" dirty="0" smtClean="0">
                  <a:solidFill>
                    <a:srgbClr val="003764"/>
                  </a:solidFill>
                  <a:latin typeface="微軟正黑體" panose="020B0604030504040204" pitchFamily="34" charset="-120"/>
                  <a:ea typeface="微軟正黑體" panose="020B0604030504040204" pitchFamily="34" charset="-120"/>
                </a:rPr>
                <a:t>論文</a:t>
              </a:r>
              <a:endParaRPr lang="en-US" altLang="ja-JP" sz="1300" b="1" dirty="0">
                <a:solidFill>
                  <a:srgbClr val="003764"/>
                </a:solidFill>
                <a:latin typeface="微軟正黑體" panose="020B0604030504040204" pitchFamily="34" charset="-120"/>
                <a:ea typeface="微軟正黑體" panose="020B0604030504040204" pitchFamily="34" charset="-120"/>
              </a:endParaRPr>
            </a:p>
          </p:txBody>
        </p:sp>
        <p:sp>
          <p:nvSpPr>
            <p:cNvPr id="41" name="ホームベース 40"/>
            <p:cNvSpPr/>
            <p:nvPr/>
          </p:nvSpPr>
          <p:spPr>
            <a:xfrm>
              <a:off x="4227511" y="2751800"/>
              <a:ext cx="3516505" cy="330200"/>
            </a:xfrm>
            <a:prstGeom prst="homePlate">
              <a:avLst/>
            </a:prstGeom>
            <a:solidFill>
              <a:srgbClr val="003764"/>
            </a:solidFill>
            <a:ln>
              <a:noFill/>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TW" altLang="en-US" sz="1200" b="1" dirty="0" smtClean="0">
                  <a:solidFill>
                    <a:schemeClr val="bg1"/>
                  </a:solidFill>
                  <a:latin typeface="微軟正黑體" panose="020B0604030504040204" pitchFamily="34" charset="-120"/>
                  <a:ea typeface="微軟正黑體" panose="020B0604030504040204" pitchFamily="34" charset="-120"/>
                </a:rPr>
                <a:t>分領域</a:t>
              </a:r>
              <a:r>
                <a:rPr lang="zh-CN" altLang="en-US" sz="1200" b="1" dirty="0" smtClean="0">
                  <a:solidFill>
                    <a:schemeClr val="bg1"/>
                  </a:solidFill>
                  <a:latin typeface="微軟正黑體" panose="020B0604030504040204" pitchFamily="34" charset="-120"/>
                  <a:ea typeface="微軟正黑體" panose="020B0604030504040204" pitchFamily="34" charset="-120"/>
                </a:rPr>
                <a:t>專題</a:t>
              </a:r>
              <a:r>
                <a:rPr lang="zh-TW" altLang="en-US" sz="1200" b="1" dirty="0" smtClean="0">
                  <a:solidFill>
                    <a:schemeClr val="bg1"/>
                  </a:solidFill>
                  <a:latin typeface="微軟正黑體" panose="020B0604030504040204" pitchFamily="34" charset="-120"/>
                  <a:ea typeface="微軟正黑體" panose="020B0604030504040204" pitchFamily="34" charset="-120"/>
                </a:rPr>
                <a:t>研討</a:t>
              </a:r>
              <a:r>
                <a:rPr lang="ja-JP" altLang="en-US" sz="1200" b="1" dirty="0" smtClean="0">
                  <a:solidFill>
                    <a:schemeClr val="bg1"/>
                  </a:solidFill>
                  <a:latin typeface="微軟正黑體" panose="020B0604030504040204" pitchFamily="34" charset="-120"/>
                  <a:ea typeface="微軟正黑體" panose="020B0604030504040204" pitchFamily="34" charset="-120"/>
                </a:rPr>
                <a:t>（</a:t>
              </a:r>
              <a:r>
                <a:rPr lang="zh-TW" altLang="en-US" sz="1200" b="1" dirty="0" smtClean="0">
                  <a:solidFill>
                    <a:schemeClr val="bg1"/>
                  </a:solidFill>
                  <a:latin typeface="微軟正黑體" panose="020B0604030504040204" pitchFamily="34" charset="-120"/>
                  <a:ea typeface="微軟正黑體" panose="020B0604030504040204" pitchFamily="34" charset="-120"/>
                </a:rPr>
                <a:t>探索研究主題</a:t>
              </a:r>
              <a:r>
                <a:rPr lang="ja-JP" altLang="en-US" sz="1200" b="1" dirty="0" smtClean="0">
                  <a:solidFill>
                    <a:schemeClr val="bg1"/>
                  </a:solidFill>
                  <a:latin typeface="微軟正黑體" panose="020B0604030504040204" pitchFamily="34" charset="-120"/>
                  <a:ea typeface="微軟正黑體" panose="020B0604030504040204" pitchFamily="34" charset="-120"/>
                </a:rPr>
                <a:t>）</a:t>
              </a:r>
              <a:endParaRPr lang="en-US" altLang="ja-JP" sz="1200" b="1" dirty="0">
                <a:solidFill>
                  <a:schemeClr val="bg1"/>
                </a:solidFill>
                <a:latin typeface="微軟正黑體" panose="020B0604030504040204" pitchFamily="34" charset="-120"/>
                <a:ea typeface="微軟正黑體" panose="020B0604030504040204" pitchFamily="34" charset="-120"/>
              </a:endParaRPr>
            </a:p>
          </p:txBody>
        </p:sp>
        <p:sp>
          <p:nvSpPr>
            <p:cNvPr id="42" name="ホームベース 41"/>
            <p:cNvSpPr/>
            <p:nvPr/>
          </p:nvSpPr>
          <p:spPr>
            <a:xfrm>
              <a:off x="3359150" y="3219450"/>
              <a:ext cx="5105400" cy="288000"/>
            </a:xfrm>
            <a:prstGeom prst="homePlate">
              <a:avLst/>
            </a:prstGeom>
            <a:solidFill>
              <a:srgbClr val="003764"/>
            </a:solidFill>
            <a:ln>
              <a:noFill/>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TW" altLang="en-US" sz="1300" b="1" dirty="0" smtClean="0">
                  <a:solidFill>
                    <a:schemeClr val="bg1"/>
                  </a:solidFill>
                  <a:latin typeface="微軟正黑體" panose="020B0604030504040204" pitchFamily="34" charset="-120"/>
                  <a:ea typeface="微軟正黑體" panose="020B0604030504040204" pitchFamily="34" charset="-120"/>
                </a:rPr>
                <a:t>分領域提高專業性</a:t>
              </a:r>
              <a:r>
                <a:rPr lang="ja-JP" altLang="en-US" sz="1300" b="1" dirty="0" smtClean="0">
                  <a:solidFill>
                    <a:schemeClr val="bg1"/>
                  </a:solidFill>
                  <a:latin typeface="微軟正黑體" panose="020B0604030504040204" pitchFamily="34" charset="-120"/>
                  <a:ea typeface="微軟正黑體" panose="020B0604030504040204" pitchFamily="34" charset="-120"/>
                </a:rPr>
                <a:t>（</a:t>
              </a:r>
              <a:r>
                <a:rPr lang="ja-JP" altLang="en-US" sz="1300" b="1" dirty="0">
                  <a:solidFill>
                    <a:schemeClr val="bg1"/>
                  </a:solidFill>
                  <a:latin typeface="微軟正黑體" panose="020B0604030504040204" pitchFamily="34" charset="-120"/>
                  <a:ea typeface="微軟正黑體" panose="020B0604030504040204" pitchFamily="34" charset="-120"/>
                </a:rPr>
                <a:t>調査・研究・</a:t>
              </a:r>
              <a:r>
                <a:rPr lang="ja-JP" altLang="en-US" sz="1300" b="1" dirty="0" smtClean="0">
                  <a:solidFill>
                    <a:schemeClr val="bg1"/>
                  </a:solidFill>
                  <a:latin typeface="微軟正黑體" panose="020B0604030504040204" pitchFamily="34" charset="-120"/>
                  <a:ea typeface="微軟正黑體" panose="020B0604030504040204" pitchFamily="34" charset="-120"/>
                </a:rPr>
                <a:t>発表</a:t>
              </a:r>
              <a:r>
                <a:rPr lang="zh-TW" altLang="en-US" sz="1300" b="1" dirty="0" smtClean="0">
                  <a:solidFill>
                    <a:schemeClr val="bg1"/>
                  </a:solidFill>
                  <a:latin typeface="微軟正黑體" panose="020B0604030504040204" pitchFamily="34" charset="-120"/>
                  <a:ea typeface="微軟正黑體" panose="020B0604030504040204" pitchFamily="34" charset="-120"/>
                </a:rPr>
                <a:t>等進行</a:t>
              </a:r>
              <a:r>
                <a:rPr lang="ja-JP" altLang="en-US" sz="1300" b="1" dirty="0" smtClean="0">
                  <a:solidFill>
                    <a:schemeClr val="bg1"/>
                  </a:solidFill>
                  <a:latin typeface="微軟正黑體" panose="020B0604030504040204" pitchFamily="34" charset="-120"/>
                  <a:ea typeface="微軟正黑體" panose="020B0604030504040204" pitchFamily="34" charset="-120"/>
                </a:rPr>
                <a:t>実践</a:t>
              </a:r>
              <a:r>
                <a:rPr lang="ja-JP" altLang="en-US" sz="1300" b="1" dirty="0">
                  <a:solidFill>
                    <a:schemeClr val="bg1"/>
                  </a:solidFill>
                  <a:latin typeface="微軟正黑體" panose="020B0604030504040204" pitchFamily="34" charset="-120"/>
                  <a:ea typeface="微軟正黑體" panose="020B0604030504040204" pitchFamily="34" charset="-120"/>
                </a:rPr>
                <a:t>）</a:t>
              </a:r>
              <a:endParaRPr lang="en-US" altLang="ja-JP" sz="1300" b="1" dirty="0">
                <a:solidFill>
                  <a:schemeClr val="bg1"/>
                </a:solidFill>
                <a:latin typeface="微軟正黑體" panose="020B0604030504040204" pitchFamily="34" charset="-120"/>
                <a:ea typeface="微軟正黑體" panose="020B0604030504040204" pitchFamily="34" charset="-120"/>
              </a:endParaRPr>
            </a:p>
          </p:txBody>
        </p:sp>
        <p:sp>
          <p:nvSpPr>
            <p:cNvPr id="43" name="ホームベース 42"/>
            <p:cNvSpPr/>
            <p:nvPr/>
          </p:nvSpPr>
          <p:spPr>
            <a:xfrm>
              <a:off x="3371850" y="3562350"/>
              <a:ext cx="4235450" cy="288000"/>
            </a:xfrm>
            <a:prstGeom prst="homePlate">
              <a:avLst/>
            </a:prstGeom>
            <a:solidFill>
              <a:schemeClr val="bg1"/>
            </a:solidFill>
            <a:ln w="19050" cmpd="sng">
              <a:solidFill>
                <a:srgbClr val="003764"/>
              </a:solidFill>
              <a:prstDash val="dash"/>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CN" altLang="en-US" sz="1300" b="1" dirty="0" smtClean="0">
                  <a:solidFill>
                    <a:srgbClr val="003764"/>
                  </a:solidFill>
                  <a:latin typeface="微軟正黑體" panose="020B0604030504040204" pitchFamily="34" charset="-120"/>
                  <a:ea typeface="微軟正黑體" panose="020B0604030504040204" pitchFamily="34" charset="-120"/>
                </a:rPr>
                <a:t>可選擇去海外留學</a:t>
              </a:r>
              <a:endParaRPr lang="en-US" altLang="ja-JP" sz="1300" b="1" dirty="0">
                <a:solidFill>
                  <a:srgbClr val="003764"/>
                </a:solidFill>
                <a:latin typeface="微軟正黑體" panose="020B0604030504040204" pitchFamily="34" charset="-120"/>
                <a:ea typeface="微軟正黑體" panose="020B0604030504040204" pitchFamily="34" charset="-120"/>
              </a:endParaRPr>
            </a:p>
          </p:txBody>
        </p:sp>
        <p:sp>
          <p:nvSpPr>
            <p:cNvPr id="44" name="ホームベース 43"/>
            <p:cNvSpPr/>
            <p:nvPr/>
          </p:nvSpPr>
          <p:spPr>
            <a:xfrm>
              <a:off x="1619250" y="3994150"/>
              <a:ext cx="5975350" cy="288000"/>
            </a:xfrm>
            <a:prstGeom prst="homePlate">
              <a:avLst/>
            </a:prstGeom>
            <a:solidFill>
              <a:srgbClr val="EFE5BF"/>
            </a:solidFill>
            <a:ln>
              <a:noFill/>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TW" altLang="en-US" sz="1300" b="1" dirty="0" smtClean="0">
                  <a:solidFill>
                    <a:srgbClr val="003764"/>
                  </a:solidFill>
                  <a:latin typeface="微軟正黑體" panose="020B0604030504040204" pitchFamily="34" charset="-120"/>
                  <a:ea typeface="微軟正黑體" panose="020B0604030504040204" pitchFamily="34" charset="-120"/>
                </a:rPr>
                <a:t>英語授課</a:t>
              </a:r>
              <a:r>
                <a:rPr lang="ja-JP" altLang="en-US" sz="1300" b="1" dirty="0" smtClean="0">
                  <a:solidFill>
                    <a:srgbClr val="003764"/>
                  </a:solidFill>
                  <a:latin typeface="微軟正黑體" panose="020B0604030504040204" pitchFamily="34" charset="-120"/>
                  <a:ea typeface="微軟正黑體" panose="020B0604030504040204" pitchFamily="34" charset="-120"/>
                </a:rPr>
                <a:t>科目（</a:t>
              </a:r>
              <a:r>
                <a:rPr lang="zh-TW" altLang="en-US" sz="1300" b="1" dirty="0" smtClean="0">
                  <a:solidFill>
                    <a:srgbClr val="003764"/>
                  </a:solidFill>
                  <a:latin typeface="微軟正黑體" panose="020B0604030504040204" pitchFamily="34" charset="-120"/>
                  <a:ea typeface="微軟正黑體" panose="020B0604030504040204" pitchFamily="34" charset="-120"/>
                </a:rPr>
                <a:t>學習日本文化的基礎知識</a:t>
              </a:r>
              <a:r>
                <a:rPr lang="ja-JP" altLang="en-US" sz="1300" b="1" dirty="0" smtClean="0">
                  <a:solidFill>
                    <a:srgbClr val="003764"/>
                  </a:solidFill>
                  <a:latin typeface="微軟正黑體" panose="020B0604030504040204" pitchFamily="34" charset="-120"/>
                  <a:ea typeface="微軟正黑體" panose="020B0604030504040204" pitchFamily="34" charset="-120"/>
                </a:rPr>
                <a:t>）</a:t>
              </a:r>
              <a:endParaRPr lang="en-US" altLang="ja-JP" sz="1300" b="1" dirty="0">
                <a:solidFill>
                  <a:srgbClr val="003764"/>
                </a:solidFill>
                <a:latin typeface="微軟正黑體" panose="020B0604030504040204" pitchFamily="34" charset="-120"/>
                <a:ea typeface="微軟正黑體" panose="020B0604030504040204" pitchFamily="34" charset="-120"/>
              </a:endParaRPr>
            </a:p>
          </p:txBody>
        </p:sp>
        <p:sp>
          <p:nvSpPr>
            <p:cNvPr id="45" name="ホームベース 44"/>
            <p:cNvSpPr/>
            <p:nvPr/>
          </p:nvSpPr>
          <p:spPr>
            <a:xfrm>
              <a:off x="1619250" y="4768850"/>
              <a:ext cx="6845300" cy="288000"/>
            </a:xfrm>
            <a:prstGeom prst="homePlate">
              <a:avLst/>
            </a:prstGeom>
            <a:solidFill>
              <a:srgbClr val="EFE5BF"/>
            </a:solidFill>
            <a:ln>
              <a:noFill/>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CN" altLang="en-US" sz="1300" b="1" dirty="0" smtClean="0">
                  <a:solidFill>
                    <a:srgbClr val="003764"/>
                  </a:solidFill>
                  <a:latin typeface="微軟正黑體" panose="020B0604030504040204" pitchFamily="34" charset="-120"/>
                  <a:ea typeface="微軟正黑體" panose="020B0604030504040204" pitchFamily="34" charset="-120"/>
                </a:rPr>
                <a:t>選修</a:t>
              </a:r>
              <a:r>
                <a:rPr lang="zh-TW" altLang="en-US" sz="1300" b="1" dirty="0">
                  <a:solidFill>
                    <a:srgbClr val="003764"/>
                  </a:solidFill>
                  <a:latin typeface="微軟正黑體" panose="020B0604030504040204" pitchFamily="34" charset="-120"/>
                  <a:ea typeface="微軟正黑體" panose="020B0604030504040204" pitchFamily="34" charset="-120"/>
                </a:rPr>
                <a:t>文化構想學部、文學部</a:t>
              </a:r>
              <a:r>
                <a:rPr lang="zh-CN" altLang="en-US" sz="1300" b="1" dirty="0" smtClean="0">
                  <a:solidFill>
                    <a:srgbClr val="003764"/>
                  </a:solidFill>
                  <a:latin typeface="微軟正黑體" panose="020B0604030504040204" pitchFamily="34" charset="-120"/>
                  <a:ea typeface="微軟正黑體" panose="020B0604030504040204" pitchFamily="34" charset="-120"/>
                </a:rPr>
                <a:t>提供</a:t>
              </a:r>
              <a:r>
                <a:rPr lang="zh-TW" altLang="en-US" sz="1300" b="1" dirty="0" smtClean="0">
                  <a:solidFill>
                    <a:srgbClr val="003764"/>
                  </a:solidFill>
                  <a:latin typeface="微軟正黑體" panose="020B0604030504040204" pitchFamily="34" charset="-120"/>
                  <a:ea typeface="微軟正黑體" panose="020B0604030504040204" pitchFamily="34" charset="-120"/>
                </a:rPr>
                <a:t>的科目</a:t>
              </a:r>
              <a:r>
                <a:rPr lang="ja-JP" altLang="en-US" sz="1300" b="1" dirty="0" smtClean="0">
                  <a:solidFill>
                    <a:srgbClr val="003764"/>
                  </a:solidFill>
                  <a:latin typeface="微軟正黑體" panose="020B0604030504040204" pitchFamily="34" charset="-120"/>
                  <a:ea typeface="微軟正黑體" panose="020B0604030504040204" pitchFamily="34" charset="-120"/>
                </a:rPr>
                <a:t>（</a:t>
              </a:r>
              <a:r>
                <a:rPr lang="zh-TW" altLang="en-US" sz="1300" b="1" dirty="0" smtClean="0">
                  <a:solidFill>
                    <a:srgbClr val="003764"/>
                  </a:solidFill>
                  <a:latin typeface="微軟正黑體" panose="020B0604030504040204" pitchFamily="34" charset="-120"/>
                  <a:ea typeface="微軟正黑體" panose="020B0604030504040204" pitchFamily="34" charset="-120"/>
                </a:rPr>
                <a:t>日語</a:t>
              </a:r>
              <a:r>
                <a:rPr lang="zh-CN" altLang="en-US" sz="1300" b="1" dirty="0" smtClean="0">
                  <a:solidFill>
                    <a:srgbClr val="003764"/>
                  </a:solidFill>
                  <a:latin typeface="微軟正黑體" panose="020B0604030504040204" pitchFamily="34" charset="-120"/>
                  <a:ea typeface="微軟正黑體" panose="020B0604030504040204" pitchFamily="34" charset="-120"/>
                </a:rPr>
                <a:t>授課</a:t>
              </a:r>
              <a:r>
                <a:rPr lang="zh-TW" altLang="en-US" sz="1300" b="1" dirty="0" smtClean="0">
                  <a:solidFill>
                    <a:srgbClr val="003764"/>
                  </a:solidFill>
                  <a:latin typeface="微軟正黑體" panose="020B0604030504040204" pitchFamily="34" charset="-120"/>
                  <a:ea typeface="微軟正黑體" panose="020B0604030504040204" pitchFamily="34" charset="-120"/>
                </a:rPr>
                <a:t>科目</a:t>
              </a:r>
              <a:r>
                <a:rPr lang="ja-JP" altLang="en-US" sz="1300" b="1" dirty="0" smtClean="0">
                  <a:solidFill>
                    <a:srgbClr val="003764"/>
                  </a:solidFill>
                  <a:latin typeface="微軟正黑體" panose="020B0604030504040204" pitchFamily="34" charset="-120"/>
                  <a:ea typeface="微軟正黑體" panose="020B0604030504040204" pitchFamily="34" charset="-120"/>
                </a:rPr>
                <a:t>）</a:t>
              </a:r>
              <a:endParaRPr lang="en-US" altLang="ja-JP" sz="1300" b="1" dirty="0">
                <a:solidFill>
                  <a:srgbClr val="003764"/>
                </a:solidFill>
                <a:latin typeface="微軟正黑體" panose="020B0604030504040204" pitchFamily="34" charset="-120"/>
                <a:ea typeface="微軟正黑體" panose="020B0604030504040204" pitchFamily="34" charset="-120"/>
              </a:endParaRPr>
            </a:p>
          </p:txBody>
        </p:sp>
        <p:sp>
          <p:nvSpPr>
            <p:cNvPr id="46" name="ホームベース 45"/>
            <p:cNvSpPr/>
            <p:nvPr/>
          </p:nvSpPr>
          <p:spPr>
            <a:xfrm>
              <a:off x="1619250" y="5111750"/>
              <a:ext cx="6845300" cy="288000"/>
            </a:xfrm>
            <a:prstGeom prst="homePlate">
              <a:avLst/>
            </a:prstGeom>
            <a:solidFill>
              <a:srgbClr val="D9C266"/>
            </a:solidFill>
            <a:ln>
              <a:noFill/>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CN" altLang="en-US" sz="1300" b="1" dirty="0">
                  <a:solidFill>
                    <a:srgbClr val="003764"/>
                  </a:solidFill>
                  <a:latin typeface="微軟正黑體" panose="020B0604030504040204" pitchFamily="34" charset="-120"/>
                  <a:ea typeface="微軟正黑體" panose="020B0604030504040204" pitchFamily="34" charset="-120"/>
                </a:rPr>
                <a:t>選修</a:t>
              </a:r>
              <a:r>
                <a:rPr lang="zh-TW" altLang="en-US" sz="1300" b="1" dirty="0" smtClean="0">
                  <a:solidFill>
                    <a:srgbClr val="003764"/>
                  </a:solidFill>
                  <a:latin typeface="微軟正黑體" panose="020B0604030504040204" pitchFamily="34" charset="-120"/>
                  <a:ea typeface="微軟正黑體" panose="020B0604030504040204" pitchFamily="34" charset="-120"/>
                </a:rPr>
                <a:t>其他學部等</a:t>
              </a:r>
              <a:r>
                <a:rPr lang="zh-CN" altLang="en-US" sz="1300" b="1" dirty="0" smtClean="0">
                  <a:solidFill>
                    <a:srgbClr val="003764"/>
                  </a:solidFill>
                  <a:latin typeface="微軟正黑體" panose="020B0604030504040204" pitchFamily="34" charset="-120"/>
                  <a:ea typeface="微軟正黑體" panose="020B0604030504040204" pitchFamily="34" charset="-120"/>
                </a:rPr>
                <a:t>提供</a:t>
              </a:r>
              <a:r>
                <a:rPr lang="zh-TW" altLang="en-US" sz="1300" b="1" dirty="0" smtClean="0">
                  <a:solidFill>
                    <a:srgbClr val="003764"/>
                  </a:solidFill>
                  <a:latin typeface="微軟正黑體" panose="020B0604030504040204" pitchFamily="34" charset="-120"/>
                  <a:ea typeface="微軟正黑體" panose="020B0604030504040204" pitchFamily="34" charset="-120"/>
                </a:rPr>
                <a:t>的科目</a:t>
              </a:r>
              <a:endParaRPr lang="en-US" altLang="ja-JP" sz="1300" b="1" dirty="0">
                <a:solidFill>
                  <a:srgbClr val="003764"/>
                </a:solidFill>
                <a:latin typeface="微軟正黑體" panose="020B0604030504040204" pitchFamily="34" charset="-120"/>
                <a:ea typeface="微軟正黑體" panose="020B0604030504040204" pitchFamily="34" charset="-120"/>
              </a:endParaRPr>
            </a:p>
          </p:txBody>
        </p:sp>
        <p:sp>
          <p:nvSpPr>
            <p:cNvPr id="47" name="ホームベース 46"/>
            <p:cNvSpPr/>
            <p:nvPr/>
          </p:nvSpPr>
          <p:spPr>
            <a:xfrm>
              <a:off x="1619249" y="4337050"/>
              <a:ext cx="974725" cy="288000"/>
            </a:xfrm>
            <a:prstGeom prst="homePlate">
              <a:avLst/>
            </a:prstGeom>
            <a:solidFill>
              <a:srgbClr val="003764"/>
            </a:solidFill>
            <a:ln>
              <a:noFill/>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TW" altLang="en-US" sz="1200" b="1" dirty="0">
                  <a:solidFill>
                    <a:schemeClr val="bg1"/>
                  </a:solidFill>
                  <a:latin typeface="微軟正黑體" panose="020B0604030504040204" pitchFamily="34" charset="-120"/>
                  <a:ea typeface="微軟正黑體" panose="020B0604030504040204" pitchFamily="34" charset="-120"/>
                </a:rPr>
                <a:t>基礎</a:t>
              </a:r>
              <a:r>
                <a:rPr lang="zh-TW" altLang="en-US" sz="1200" b="1" dirty="0" smtClean="0">
                  <a:solidFill>
                    <a:schemeClr val="bg1"/>
                  </a:solidFill>
                  <a:latin typeface="微軟正黑體" panose="020B0604030504040204" pitchFamily="34" charset="-120"/>
                  <a:ea typeface="微軟正黑體" panose="020B0604030504040204" pitchFamily="34" charset="-120"/>
                </a:rPr>
                <a:t>演習</a:t>
              </a:r>
              <a:endParaRPr lang="en-US" altLang="ja-JP" sz="1200" b="1" dirty="0">
                <a:solidFill>
                  <a:schemeClr val="bg1"/>
                </a:solidFill>
                <a:latin typeface="微軟正黑體" panose="020B0604030504040204" pitchFamily="34" charset="-120"/>
                <a:ea typeface="微軟正黑體" panose="020B0604030504040204" pitchFamily="34" charset="-120"/>
              </a:endParaRPr>
            </a:p>
          </p:txBody>
        </p:sp>
        <p:sp>
          <p:nvSpPr>
            <p:cNvPr id="48" name="ホームベース 47"/>
            <p:cNvSpPr/>
            <p:nvPr/>
          </p:nvSpPr>
          <p:spPr>
            <a:xfrm>
              <a:off x="1619250" y="5702300"/>
              <a:ext cx="6845300" cy="288000"/>
            </a:xfrm>
            <a:prstGeom prst="homePlate">
              <a:avLst/>
            </a:prstGeom>
            <a:solidFill>
              <a:srgbClr val="970015"/>
            </a:solidFill>
            <a:ln w="19050" cmpd="sng">
              <a:solidFill>
                <a:srgbClr val="970015"/>
              </a:solidFill>
              <a:prstDash val="solid"/>
            </a:ln>
            <a:effectLst/>
          </p:spPr>
          <p:style>
            <a:lnRef idx="1">
              <a:schemeClr val="accent1"/>
            </a:lnRef>
            <a:fillRef idx="3">
              <a:schemeClr val="accent1"/>
            </a:fillRef>
            <a:effectRef idx="2">
              <a:schemeClr val="accent1"/>
            </a:effectRef>
            <a:fontRef idx="minor">
              <a:schemeClr val="lt1"/>
            </a:fontRef>
          </p:style>
          <p:txBody>
            <a:bodyPr lIns="72000" tIns="0" bIns="0" rtlCol="0" anchor="ctr"/>
            <a:lstStyle/>
            <a:p>
              <a:pPr>
                <a:lnSpc>
                  <a:spcPts val="2000"/>
                </a:lnSpc>
              </a:pPr>
              <a:r>
                <a:rPr lang="zh-TW" altLang="en-US" sz="1300" b="1" dirty="0" smtClean="0">
                  <a:solidFill>
                    <a:schemeClr val="bg1"/>
                  </a:solidFill>
                  <a:latin typeface="微軟正黑體" panose="020B0604030504040204" pitchFamily="34" charset="-120"/>
                  <a:ea typeface="微軟正黑體" panose="020B0604030504040204" pitchFamily="34" charset="-120"/>
                </a:rPr>
                <a:t>修讀日語科目</a:t>
              </a:r>
              <a:endParaRPr lang="en-US" altLang="ja-JP" sz="1300" b="1" dirty="0">
                <a:solidFill>
                  <a:schemeClr val="bg1"/>
                </a:solidFill>
                <a:latin typeface="微軟正黑體" panose="020B0604030504040204" pitchFamily="34" charset="-120"/>
                <a:ea typeface="微軟正黑體" panose="020B0604030504040204" pitchFamily="34" charset="-120"/>
              </a:endParaRPr>
            </a:p>
          </p:txBody>
        </p:sp>
      </p:grpSp>
      <p:sp>
        <p:nvSpPr>
          <p:cNvPr id="49" name="タイトル 1"/>
          <p:cNvSpPr txBox="1">
            <a:spLocks/>
          </p:cNvSpPr>
          <p:nvPr/>
        </p:nvSpPr>
        <p:spPr>
          <a:xfrm>
            <a:off x="768009" y="3331576"/>
            <a:ext cx="193899" cy="1285205"/>
          </a:xfrm>
          <a:prstGeom prst="rect">
            <a:avLst/>
          </a:prstGeom>
        </p:spPr>
        <p:txBody>
          <a:bodyPr vert="eaVert"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zh-TW" altLang="en-US" sz="1400" b="1" dirty="0" smtClean="0">
                <a:solidFill>
                  <a:schemeClr val="bg1"/>
                </a:solidFill>
                <a:latin typeface="微軟正黑體" panose="020B0604030504040204" pitchFamily="34" charset="-120"/>
                <a:ea typeface="微軟正黑體" panose="020B0604030504040204" pitchFamily="34" charset="-120"/>
              </a:rPr>
              <a:t>專業學習</a:t>
            </a:r>
            <a:endParaRPr lang="en-US" altLang="ja-JP" sz="1400" b="1" dirty="0" smtClean="0">
              <a:solidFill>
                <a:schemeClr val="bg1"/>
              </a:solidFill>
              <a:latin typeface="微軟正黑體" panose="020B0604030504040204" pitchFamily="34" charset="-120"/>
              <a:ea typeface="微軟正黑體" panose="020B0604030504040204" pitchFamily="34" charset="-120"/>
            </a:endParaRPr>
          </a:p>
        </p:txBody>
      </p:sp>
      <p:sp>
        <p:nvSpPr>
          <p:cNvPr id="50" name="タイトル 1"/>
          <p:cNvSpPr txBox="1">
            <a:spLocks/>
          </p:cNvSpPr>
          <p:nvPr/>
        </p:nvSpPr>
        <p:spPr>
          <a:xfrm>
            <a:off x="1213333" y="2823576"/>
            <a:ext cx="180049" cy="506662"/>
          </a:xfrm>
          <a:prstGeom prst="rect">
            <a:avLst/>
          </a:prstGeom>
        </p:spPr>
        <p:txBody>
          <a:bodyPr vert="eaVert"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zh-TW" altLang="en-US" sz="1300" b="1" dirty="0" smtClean="0">
                <a:solidFill>
                  <a:schemeClr val="bg1"/>
                </a:solidFill>
                <a:latin typeface="微軟正黑體" panose="020B0604030504040204" pitchFamily="34" charset="-120"/>
                <a:ea typeface="微軟正黑體" panose="020B0604030504040204" pitchFamily="34" charset="-120"/>
              </a:rPr>
              <a:t>發展</a:t>
            </a:r>
            <a:endParaRPr lang="en-US" altLang="ja-JP" sz="1300" b="1" dirty="0" smtClean="0">
              <a:solidFill>
                <a:schemeClr val="bg1"/>
              </a:solidFill>
              <a:latin typeface="微軟正黑體" panose="020B0604030504040204" pitchFamily="34" charset="-120"/>
              <a:ea typeface="微軟正黑體" panose="020B0604030504040204" pitchFamily="34" charset="-120"/>
            </a:endParaRPr>
          </a:p>
        </p:txBody>
      </p:sp>
      <p:sp>
        <p:nvSpPr>
          <p:cNvPr id="51" name="タイトル 1"/>
          <p:cNvSpPr txBox="1">
            <a:spLocks/>
          </p:cNvSpPr>
          <p:nvPr/>
        </p:nvSpPr>
        <p:spPr>
          <a:xfrm>
            <a:off x="1619250" y="1900213"/>
            <a:ext cx="1625600" cy="400110"/>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300" b="1" dirty="0">
                <a:solidFill>
                  <a:schemeClr val="bg1"/>
                </a:solidFill>
                <a:latin typeface="微軟正黑體" panose="020B0604030504040204" pitchFamily="34" charset="-120"/>
                <a:ea typeface="微軟正黑體" panose="020B0604030504040204" pitchFamily="34" charset="-120"/>
              </a:rPr>
              <a:t>培養基礎學習能力</a:t>
            </a:r>
            <a:endParaRPr lang="ja-JP" altLang="en-US" sz="1300" b="1" dirty="0">
              <a:solidFill>
                <a:schemeClr val="bg1"/>
              </a:solidFill>
              <a:latin typeface="微軟正黑體" panose="020B0604030504040204" pitchFamily="34" charset="-120"/>
              <a:ea typeface="微軟正黑體" panose="020B0604030504040204" pitchFamily="34" charset="-120"/>
            </a:endParaRPr>
          </a:p>
          <a:p>
            <a:r>
              <a:rPr lang="zh-CN" altLang="en-US" sz="1300" b="1" dirty="0" smtClean="0">
                <a:solidFill>
                  <a:schemeClr val="bg1"/>
                </a:solidFill>
                <a:latin typeface="微軟正黑體" panose="020B0604030504040204" pitchFamily="34" charset="-120"/>
                <a:ea typeface="微軟正黑體" panose="020B0604030504040204" pitchFamily="34" charset="-120"/>
              </a:rPr>
              <a:t>（</a:t>
            </a:r>
            <a:r>
              <a:rPr lang="zh-CN" altLang="en-US" sz="1300" b="1" dirty="0">
                <a:solidFill>
                  <a:schemeClr val="bg1"/>
                </a:solidFill>
                <a:latin typeface="微軟正黑體" panose="020B0604030504040204" pitchFamily="34" charset="-120"/>
                <a:ea typeface="微軟正黑體" panose="020B0604030504040204" pitchFamily="34" charset="-120"/>
              </a:rPr>
              <a:t>與</a:t>
            </a:r>
            <a:r>
              <a:rPr lang="zh-CN" altLang="en-US" sz="1300" b="1" dirty="0" smtClean="0">
                <a:solidFill>
                  <a:schemeClr val="bg1"/>
                </a:solidFill>
                <a:latin typeface="微軟正黑體" panose="020B0604030504040204" pitchFamily="34" charset="-120"/>
                <a:ea typeface="微軟正黑體" panose="020B0604030504040204" pitchFamily="34" charset="-120"/>
              </a:rPr>
              <a:t>日籍學生同堂）</a:t>
            </a:r>
            <a:endParaRPr lang="en-US" altLang="ja-JP" sz="1300" b="1" dirty="0" smtClean="0">
              <a:solidFill>
                <a:schemeClr val="bg1"/>
              </a:solidFill>
              <a:latin typeface="微軟正黑體" panose="020B0604030504040204" pitchFamily="34" charset="-120"/>
              <a:ea typeface="微軟正黑體" panose="020B0604030504040204" pitchFamily="34" charset="-120"/>
            </a:endParaRPr>
          </a:p>
        </p:txBody>
      </p:sp>
      <p:sp>
        <p:nvSpPr>
          <p:cNvPr id="52" name="タイトル 1"/>
          <p:cNvSpPr txBox="1">
            <a:spLocks/>
          </p:cNvSpPr>
          <p:nvPr/>
        </p:nvSpPr>
        <p:spPr>
          <a:xfrm>
            <a:off x="3361267" y="1893521"/>
            <a:ext cx="1625600" cy="400110"/>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TW" altLang="en-US" sz="1300" b="1" dirty="0">
                <a:solidFill>
                  <a:schemeClr val="bg1"/>
                </a:solidFill>
                <a:latin typeface="微軟正黑體" panose="020B0604030504040204" pitchFamily="34" charset="-120"/>
                <a:ea typeface="微軟正黑體" panose="020B0604030504040204" pitchFamily="34" charset="-120"/>
              </a:rPr>
              <a:t>依據</a:t>
            </a:r>
            <a:r>
              <a:rPr lang="zh-TW" altLang="en-US" sz="1300" b="1" dirty="0" smtClean="0">
                <a:solidFill>
                  <a:schemeClr val="bg1"/>
                </a:solidFill>
                <a:latin typeface="微軟正黑體" panose="020B0604030504040204" pitchFamily="34" charset="-120"/>
                <a:ea typeface="微軟正黑體" panose="020B0604030504040204" pitchFamily="34" charset="-120"/>
              </a:rPr>
              <a:t>主題</a:t>
            </a:r>
            <a:endParaRPr lang="en-US" altLang="zh-TW" sz="1300" b="1" dirty="0" smtClean="0">
              <a:solidFill>
                <a:schemeClr val="bg1"/>
              </a:solidFill>
              <a:latin typeface="微軟正黑體" panose="020B0604030504040204" pitchFamily="34" charset="-120"/>
              <a:ea typeface="微軟正黑體" panose="020B0604030504040204" pitchFamily="34" charset="-120"/>
            </a:endParaRPr>
          </a:p>
          <a:p>
            <a:r>
              <a:rPr lang="zh-TW" altLang="en-US" sz="1300" b="1" dirty="0" smtClean="0">
                <a:solidFill>
                  <a:schemeClr val="bg1"/>
                </a:solidFill>
                <a:latin typeface="微軟正黑體" panose="020B0604030504040204" pitchFamily="34" charset="-120"/>
                <a:ea typeface="微軟正黑體" panose="020B0604030504040204" pitchFamily="34" charset="-120"/>
              </a:rPr>
              <a:t>調查</a:t>
            </a:r>
            <a:r>
              <a:rPr lang="zh-CN" altLang="en-US" sz="1300" b="1" dirty="0" smtClean="0">
                <a:solidFill>
                  <a:schemeClr val="bg1"/>
                </a:solidFill>
                <a:latin typeface="微軟正黑體" panose="020B0604030504040204" pitchFamily="34" charset="-120"/>
                <a:ea typeface="微軟正黑體" panose="020B0604030504040204" pitchFamily="34" charset="-120"/>
              </a:rPr>
              <a:t>、</a:t>
            </a:r>
            <a:r>
              <a:rPr lang="zh-TW" altLang="en-US" sz="1300" b="1" dirty="0" smtClean="0">
                <a:solidFill>
                  <a:schemeClr val="bg1"/>
                </a:solidFill>
                <a:latin typeface="微軟正黑體" panose="020B0604030504040204" pitchFamily="34" charset="-120"/>
                <a:ea typeface="微軟正黑體" panose="020B0604030504040204" pitchFamily="34" charset="-120"/>
              </a:rPr>
              <a:t>分析</a:t>
            </a:r>
            <a:r>
              <a:rPr lang="zh-CN" altLang="en-US" sz="1300" b="1" dirty="0">
                <a:solidFill>
                  <a:schemeClr val="bg1"/>
                </a:solidFill>
                <a:latin typeface="微軟正黑體" panose="020B0604030504040204" pitchFamily="34" charset="-120"/>
                <a:ea typeface="微軟正黑體" panose="020B0604030504040204" pitchFamily="34" charset="-120"/>
              </a:rPr>
              <a:t>、</a:t>
            </a:r>
            <a:r>
              <a:rPr lang="zh-TW" altLang="en-US" sz="1300" b="1" dirty="0" smtClean="0">
                <a:solidFill>
                  <a:schemeClr val="bg1"/>
                </a:solidFill>
                <a:latin typeface="微軟正黑體" panose="020B0604030504040204" pitchFamily="34" charset="-120"/>
                <a:ea typeface="微軟正黑體" panose="020B0604030504040204" pitchFamily="34" charset="-120"/>
              </a:rPr>
              <a:t>發表</a:t>
            </a:r>
            <a:endParaRPr lang="en-US" altLang="ja-JP" sz="1300" b="1" dirty="0" smtClean="0">
              <a:solidFill>
                <a:schemeClr val="bg1"/>
              </a:solidFill>
              <a:latin typeface="微軟正黑體" panose="020B0604030504040204" pitchFamily="34" charset="-120"/>
              <a:ea typeface="微軟正黑體" panose="020B0604030504040204" pitchFamily="34" charset="-120"/>
            </a:endParaRPr>
          </a:p>
        </p:txBody>
      </p:sp>
      <p:sp>
        <p:nvSpPr>
          <p:cNvPr id="53" name="タイトル 1"/>
          <p:cNvSpPr txBox="1">
            <a:spLocks/>
          </p:cNvSpPr>
          <p:nvPr/>
        </p:nvSpPr>
        <p:spPr>
          <a:xfrm>
            <a:off x="5103284" y="1893521"/>
            <a:ext cx="1625600" cy="400110"/>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300" b="1" dirty="0" smtClean="0">
                <a:solidFill>
                  <a:schemeClr val="bg1"/>
                </a:solidFill>
                <a:latin typeface="微軟正黑體" panose="020B0604030504040204" pitchFamily="34" charset="-120"/>
                <a:ea typeface="微軟正黑體" panose="020B0604030504040204" pitchFamily="34" charset="-120"/>
              </a:rPr>
              <a:t>根據興趣                       </a:t>
            </a:r>
            <a:r>
              <a:rPr lang="zh-TW" altLang="en-US" sz="1300" b="1" dirty="0">
                <a:solidFill>
                  <a:schemeClr val="bg1"/>
                </a:solidFill>
                <a:latin typeface="微軟正黑體" panose="020B0604030504040204" pitchFamily="34" charset="-120"/>
                <a:ea typeface="微軟正黑體" panose="020B0604030504040204" pitchFamily="34" charset="-120"/>
              </a:rPr>
              <a:t>修讀</a:t>
            </a:r>
            <a:r>
              <a:rPr lang="zh-TW" altLang="en-US" sz="1300" b="1" dirty="0" smtClean="0">
                <a:solidFill>
                  <a:schemeClr val="bg1"/>
                </a:solidFill>
                <a:latin typeface="微軟正黑體" panose="020B0604030504040204" pitchFamily="34" charset="-120"/>
                <a:ea typeface="微軟正黑體" panose="020B0604030504040204" pitchFamily="34" charset="-120"/>
              </a:rPr>
              <a:t>專業領域</a:t>
            </a:r>
            <a:endParaRPr lang="en-US" altLang="ja-JP" sz="1300" b="1" dirty="0" smtClean="0">
              <a:solidFill>
                <a:schemeClr val="bg1"/>
              </a:solidFill>
              <a:latin typeface="微軟正黑體" panose="020B0604030504040204" pitchFamily="34" charset="-120"/>
              <a:ea typeface="微軟正黑體" panose="020B0604030504040204" pitchFamily="34" charset="-120"/>
            </a:endParaRPr>
          </a:p>
        </p:txBody>
      </p:sp>
      <p:sp>
        <p:nvSpPr>
          <p:cNvPr id="54" name="タイトル 1"/>
          <p:cNvSpPr txBox="1">
            <a:spLocks/>
          </p:cNvSpPr>
          <p:nvPr/>
        </p:nvSpPr>
        <p:spPr>
          <a:xfrm>
            <a:off x="6845300" y="1893521"/>
            <a:ext cx="1625600" cy="400110"/>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300" b="1" dirty="0">
                <a:solidFill>
                  <a:schemeClr val="bg1"/>
                </a:solidFill>
                <a:latin typeface="微軟正黑體" panose="020B0604030504040204" pitchFamily="34" charset="-120"/>
                <a:ea typeface="微軟正黑體" panose="020B0604030504040204" pitchFamily="34" charset="-120"/>
              </a:rPr>
              <a:t>撰寫</a:t>
            </a:r>
            <a:r>
              <a:rPr lang="zh-CN" altLang="en-US" sz="1300" b="1" dirty="0" smtClean="0">
                <a:solidFill>
                  <a:schemeClr val="bg1"/>
                </a:solidFill>
                <a:latin typeface="微軟正黑體" panose="020B0604030504040204" pitchFamily="34" charset="-120"/>
                <a:ea typeface="微軟正黑體" panose="020B0604030504040204" pitchFamily="34" charset="-120"/>
              </a:rPr>
              <a:t>畢業</a:t>
            </a:r>
            <a:r>
              <a:rPr lang="zh-TW" altLang="en-US" sz="1300" b="1" dirty="0" smtClean="0">
                <a:solidFill>
                  <a:schemeClr val="bg1"/>
                </a:solidFill>
                <a:latin typeface="微軟正黑體" panose="020B0604030504040204" pitchFamily="34" charset="-120"/>
                <a:ea typeface="微軟正黑體" panose="020B0604030504040204" pitchFamily="34" charset="-120"/>
              </a:rPr>
              <a:t>論文</a:t>
            </a:r>
            <a:endParaRPr lang="en-US" altLang="ja-JP" sz="1300" b="1" dirty="0" smtClean="0">
              <a:solidFill>
                <a:schemeClr val="bg1"/>
              </a:solidFill>
              <a:latin typeface="微軟正黑體" panose="020B0604030504040204" pitchFamily="34" charset="-120"/>
              <a:ea typeface="微軟正黑體" panose="020B0604030504040204" pitchFamily="34" charset="-120"/>
            </a:endParaRPr>
          </a:p>
          <a:p>
            <a:r>
              <a:rPr lang="ja-JP" altLang="en-US" sz="1300" b="1" dirty="0" smtClean="0">
                <a:solidFill>
                  <a:schemeClr val="bg1"/>
                </a:solidFill>
                <a:latin typeface="微軟正黑體" panose="020B0604030504040204" pitchFamily="34" charset="-120"/>
                <a:ea typeface="微軟正黑體" panose="020B0604030504040204" pitchFamily="34" charset="-120"/>
              </a:rPr>
              <a:t>（</a:t>
            </a:r>
            <a:r>
              <a:rPr lang="en-US" altLang="zh-TW" sz="1300" b="1" dirty="0" smtClean="0">
                <a:solidFill>
                  <a:schemeClr val="bg1"/>
                </a:solidFill>
                <a:latin typeface="微軟正黑體" panose="020B0604030504040204" pitchFamily="34" charset="-120"/>
                <a:ea typeface="微軟正黑體" panose="020B0604030504040204" pitchFamily="34" charset="-120"/>
              </a:rPr>
              <a:t>4</a:t>
            </a:r>
            <a:r>
              <a:rPr lang="zh-TW" altLang="en-US" sz="1300" b="1" dirty="0" smtClean="0">
                <a:solidFill>
                  <a:schemeClr val="bg1"/>
                </a:solidFill>
                <a:latin typeface="微軟正黑體" panose="020B0604030504040204" pitchFamily="34" charset="-120"/>
                <a:ea typeface="微軟正黑體" panose="020B0604030504040204" pitchFamily="34" charset="-120"/>
              </a:rPr>
              <a:t>年</a:t>
            </a:r>
            <a:r>
              <a:rPr lang="zh-CN" altLang="en-US" sz="1300" b="1" dirty="0" smtClean="0">
                <a:solidFill>
                  <a:schemeClr val="bg1"/>
                </a:solidFill>
                <a:latin typeface="微軟正黑體" panose="020B0604030504040204" pitchFamily="34" charset="-120"/>
                <a:ea typeface="微軟正黑體" panose="020B0604030504040204" pitchFamily="34" charset="-120"/>
              </a:rPr>
              <a:t>總結</a:t>
            </a:r>
            <a:r>
              <a:rPr lang="ja-JP" altLang="en-US" sz="1300" b="1" dirty="0" smtClean="0">
                <a:solidFill>
                  <a:schemeClr val="bg1"/>
                </a:solidFill>
                <a:latin typeface="微軟正黑體" panose="020B0604030504040204" pitchFamily="34" charset="-120"/>
                <a:ea typeface="微軟正黑體" panose="020B0604030504040204" pitchFamily="34" charset="-120"/>
              </a:rPr>
              <a:t>）</a:t>
            </a:r>
            <a:endParaRPr lang="en-US" altLang="ja-JP" sz="1300" b="1" dirty="0" smtClean="0">
              <a:solidFill>
                <a:schemeClr val="bg1"/>
              </a:solidFill>
              <a:latin typeface="微軟正黑體" panose="020B0604030504040204" pitchFamily="34" charset="-120"/>
              <a:ea typeface="微軟正黑體" panose="020B0604030504040204" pitchFamily="34" charset="-120"/>
            </a:endParaRPr>
          </a:p>
        </p:txBody>
      </p:sp>
      <p:grpSp>
        <p:nvGrpSpPr>
          <p:cNvPr id="55" name="図形グループ 44"/>
          <p:cNvGrpSpPr/>
          <p:nvPr/>
        </p:nvGrpSpPr>
        <p:grpSpPr>
          <a:xfrm>
            <a:off x="1619672" y="2494593"/>
            <a:ext cx="1591170" cy="184666"/>
            <a:chOff x="1619672" y="2163514"/>
            <a:chExt cx="1591170" cy="184666"/>
          </a:xfrm>
        </p:grpSpPr>
        <p:sp>
          <p:nvSpPr>
            <p:cNvPr id="56" name="タイトル 1"/>
            <p:cNvSpPr txBox="1">
              <a:spLocks/>
            </p:cNvSpPr>
            <p:nvPr/>
          </p:nvSpPr>
          <p:spPr>
            <a:xfrm>
              <a:off x="2483768" y="2163514"/>
              <a:ext cx="727074" cy="184666"/>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200" b="1" dirty="0" smtClean="0">
                  <a:solidFill>
                    <a:srgbClr val="266740"/>
                  </a:solidFill>
                  <a:latin typeface="微軟正黑體" panose="020B0604030504040204" pitchFamily="34" charset="-120"/>
                  <a:ea typeface="微軟正黑體" panose="020B0604030504040204" pitchFamily="34" charset="-120"/>
                </a:rPr>
                <a:t>春學期</a:t>
              </a:r>
              <a:endParaRPr lang="en-US" altLang="ja-JP" sz="1200" b="1" dirty="0" smtClean="0">
                <a:solidFill>
                  <a:srgbClr val="266740"/>
                </a:solidFill>
                <a:latin typeface="微軟正黑體" panose="020B0604030504040204" pitchFamily="34" charset="-120"/>
                <a:ea typeface="微軟正黑體" panose="020B0604030504040204" pitchFamily="34" charset="-120"/>
              </a:endParaRPr>
            </a:p>
          </p:txBody>
        </p:sp>
        <p:sp>
          <p:nvSpPr>
            <p:cNvPr id="57" name="タイトル 1"/>
            <p:cNvSpPr txBox="1">
              <a:spLocks/>
            </p:cNvSpPr>
            <p:nvPr/>
          </p:nvSpPr>
          <p:spPr>
            <a:xfrm>
              <a:off x="1619672" y="2163514"/>
              <a:ext cx="743238" cy="184666"/>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200" b="1" dirty="0" smtClean="0">
                  <a:solidFill>
                    <a:srgbClr val="266740"/>
                  </a:solidFill>
                  <a:latin typeface="微軟正黑體" panose="020B0604030504040204" pitchFamily="34" charset="-120"/>
                  <a:ea typeface="微軟正黑體" panose="020B0604030504040204" pitchFamily="34" charset="-120"/>
                </a:rPr>
                <a:t>秋學期</a:t>
              </a:r>
              <a:endParaRPr lang="en-US" altLang="ja-JP" sz="1200" b="1" dirty="0" smtClean="0">
                <a:solidFill>
                  <a:srgbClr val="266740"/>
                </a:solidFill>
                <a:latin typeface="微軟正黑體" panose="020B0604030504040204" pitchFamily="34" charset="-120"/>
                <a:ea typeface="微軟正黑體" panose="020B0604030504040204" pitchFamily="34" charset="-120"/>
              </a:endParaRPr>
            </a:p>
          </p:txBody>
        </p:sp>
      </p:grpSp>
      <p:sp>
        <p:nvSpPr>
          <p:cNvPr id="58" name="タイトル 1"/>
          <p:cNvSpPr txBox="1">
            <a:spLocks/>
          </p:cNvSpPr>
          <p:nvPr/>
        </p:nvSpPr>
        <p:spPr>
          <a:xfrm>
            <a:off x="1213333" y="3591926"/>
            <a:ext cx="180049" cy="506662"/>
          </a:xfrm>
          <a:prstGeom prst="rect">
            <a:avLst/>
          </a:prstGeom>
        </p:spPr>
        <p:txBody>
          <a:bodyPr vert="eaVert"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zh-TW" altLang="en-US" sz="1300" b="1" dirty="0" smtClean="0">
                <a:solidFill>
                  <a:schemeClr val="bg1"/>
                </a:solidFill>
                <a:latin typeface="微軟正黑體" panose="020B0604030504040204" pitchFamily="34" charset="-120"/>
                <a:ea typeface="微軟正黑體" panose="020B0604030504040204" pitchFamily="34" charset="-120"/>
              </a:rPr>
              <a:t>應用</a:t>
            </a:r>
            <a:endParaRPr lang="en-US" altLang="ja-JP" sz="1300" b="1" dirty="0">
              <a:solidFill>
                <a:schemeClr val="bg1"/>
              </a:solidFill>
              <a:latin typeface="微軟正黑體" panose="020B0604030504040204" pitchFamily="34" charset="-120"/>
              <a:ea typeface="微軟正黑體" panose="020B0604030504040204" pitchFamily="34" charset="-120"/>
            </a:endParaRPr>
          </a:p>
        </p:txBody>
      </p:sp>
      <p:sp>
        <p:nvSpPr>
          <p:cNvPr id="59" name="タイトル 1"/>
          <p:cNvSpPr txBox="1">
            <a:spLocks/>
          </p:cNvSpPr>
          <p:nvPr/>
        </p:nvSpPr>
        <p:spPr>
          <a:xfrm>
            <a:off x="1213333" y="4363451"/>
            <a:ext cx="180049" cy="506662"/>
          </a:xfrm>
          <a:prstGeom prst="rect">
            <a:avLst/>
          </a:prstGeom>
        </p:spPr>
        <p:txBody>
          <a:bodyPr vert="eaVert"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zh-TW" altLang="en-US" sz="1300" b="1" dirty="0" smtClean="0">
                <a:solidFill>
                  <a:schemeClr val="bg1"/>
                </a:solidFill>
                <a:latin typeface="微軟正黑體" panose="020B0604030504040204" pitchFamily="34" charset="-120"/>
                <a:ea typeface="微軟正黑體" panose="020B0604030504040204" pitchFamily="34" charset="-120"/>
              </a:rPr>
              <a:t>基礎</a:t>
            </a:r>
            <a:endParaRPr lang="en-US" altLang="ja-JP" sz="1300" b="1" dirty="0">
              <a:solidFill>
                <a:schemeClr val="bg1"/>
              </a:solidFill>
              <a:latin typeface="微軟正黑體" panose="020B0604030504040204" pitchFamily="34" charset="-120"/>
              <a:ea typeface="微軟正黑體" panose="020B0604030504040204" pitchFamily="34" charset="-120"/>
            </a:endParaRPr>
          </a:p>
        </p:txBody>
      </p:sp>
      <p:grpSp>
        <p:nvGrpSpPr>
          <p:cNvPr id="60" name="図形グループ 47"/>
          <p:cNvGrpSpPr/>
          <p:nvPr/>
        </p:nvGrpSpPr>
        <p:grpSpPr>
          <a:xfrm>
            <a:off x="3478310" y="2494593"/>
            <a:ext cx="1411190" cy="184666"/>
            <a:chOff x="1744230" y="2163514"/>
            <a:chExt cx="1411190" cy="184666"/>
          </a:xfrm>
        </p:grpSpPr>
        <p:sp>
          <p:nvSpPr>
            <p:cNvPr id="61" name="タイトル 1"/>
            <p:cNvSpPr txBox="1">
              <a:spLocks/>
            </p:cNvSpPr>
            <p:nvPr/>
          </p:nvSpPr>
          <p:spPr>
            <a:xfrm>
              <a:off x="2590270" y="2163514"/>
              <a:ext cx="565150" cy="184666"/>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200" b="1" dirty="0">
                  <a:solidFill>
                    <a:srgbClr val="266740"/>
                  </a:solidFill>
                  <a:latin typeface="微軟正黑體" panose="020B0604030504040204" pitchFamily="34" charset="-120"/>
                  <a:ea typeface="微軟正黑體" panose="020B0604030504040204" pitchFamily="34" charset="-120"/>
                </a:rPr>
                <a:t>春學期</a:t>
              </a:r>
              <a:endParaRPr lang="en-US" altLang="ja-JP" sz="1200" b="1" dirty="0" smtClean="0">
                <a:solidFill>
                  <a:srgbClr val="266740"/>
                </a:solidFill>
                <a:latin typeface="微軟正黑體" panose="020B0604030504040204" pitchFamily="34" charset="-120"/>
                <a:ea typeface="微軟正黑體" panose="020B0604030504040204" pitchFamily="34" charset="-120"/>
              </a:endParaRPr>
            </a:p>
          </p:txBody>
        </p:sp>
        <p:sp>
          <p:nvSpPr>
            <p:cNvPr id="62" name="タイトル 1"/>
            <p:cNvSpPr txBox="1">
              <a:spLocks/>
            </p:cNvSpPr>
            <p:nvPr/>
          </p:nvSpPr>
          <p:spPr>
            <a:xfrm>
              <a:off x="1744230" y="2163514"/>
              <a:ext cx="565150" cy="184666"/>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200" b="1" dirty="0" smtClean="0">
                  <a:solidFill>
                    <a:srgbClr val="266740"/>
                  </a:solidFill>
                  <a:latin typeface="微軟正黑體" panose="020B0604030504040204" pitchFamily="34" charset="-120"/>
                  <a:ea typeface="微軟正黑體" panose="020B0604030504040204" pitchFamily="34" charset="-120"/>
                </a:rPr>
                <a:t>秋學期</a:t>
              </a:r>
              <a:endParaRPr lang="en-US" altLang="ja-JP" sz="1200" b="1" dirty="0">
                <a:solidFill>
                  <a:srgbClr val="266740"/>
                </a:solidFill>
                <a:latin typeface="微軟正黑體" panose="020B0604030504040204" pitchFamily="34" charset="-120"/>
                <a:ea typeface="微軟正黑體" panose="020B0604030504040204" pitchFamily="34" charset="-120"/>
              </a:endParaRPr>
            </a:p>
          </p:txBody>
        </p:sp>
      </p:grpSp>
      <p:grpSp>
        <p:nvGrpSpPr>
          <p:cNvPr id="63" name="図形グループ 50"/>
          <p:cNvGrpSpPr/>
          <p:nvPr/>
        </p:nvGrpSpPr>
        <p:grpSpPr>
          <a:xfrm>
            <a:off x="5207000" y="2494593"/>
            <a:ext cx="1428222" cy="184666"/>
            <a:chOff x="1730903" y="2163514"/>
            <a:chExt cx="1428222" cy="184666"/>
          </a:xfrm>
        </p:grpSpPr>
        <p:sp>
          <p:nvSpPr>
            <p:cNvPr id="64" name="タイトル 1"/>
            <p:cNvSpPr txBox="1">
              <a:spLocks/>
            </p:cNvSpPr>
            <p:nvPr/>
          </p:nvSpPr>
          <p:spPr>
            <a:xfrm>
              <a:off x="2593975" y="2163514"/>
              <a:ext cx="565150" cy="184666"/>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200" b="1" dirty="0">
                  <a:solidFill>
                    <a:srgbClr val="266740"/>
                  </a:solidFill>
                  <a:latin typeface="微軟正黑體" panose="020B0604030504040204" pitchFamily="34" charset="-120"/>
                  <a:ea typeface="微軟正黑體" panose="020B0604030504040204" pitchFamily="34" charset="-120"/>
                </a:rPr>
                <a:t>春學期</a:t>
              </a:r>
              <a:endParaRPr lang="en-US" altLang="ja-JP" sz="1200" b="1" dirty="0" smtClean="0">
                <a:solidFill>
                  <a:srgbClr val="266740"/>
                </a:solidFill>
                <a:latin typeface="微軟正黑體" panose="020B0604030504040204" pitchFamily="34" charset="-120"/>
                <a:ea typeface="微軟正黑體" panose="020B0604030504040204" pitchFamily="34" charset="-120"/>
              </a:endParaRPr>
            </a:p>
          </p:txBody>
        </p:sp>
        <p:sp>
          <p:nvSpPr>
            <p:cNvPr id="65" name="タイトル 1"/>
            <p:cNvSpPr txBox="1">
              <a:spLocks/>
            </p:cNvSpPr>
            <p:nvPr/>
          </p:nvSpPr>
          <p:spPr>
            <a:xfrm>
              <a:off x="1730903" y="2163514"/>
              <a:ext cx="565150" cy="184666"/>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200" b="1" dirty="0" smtClean="0">
                  <a:solidFill>
                    <a:srgbClr val="266740"/>
                  </a:solidFill>
                  <a:latin typeface="微軟正黑體" panose="020B0604030504040204" pitchFamily="34" charset="-120"/>
                  <a:ea typeface="微軟正黑體" panose="020B0604030504040204" pitchFamily="34" charset="-120"/>
                </a:rPr>
                <a:t>秋學期</a:t>
              </a:r>
              <a:endParaRPr lang="en-US" altLang="ja-JP" sz="1200" b="1" dirty="0">
                <a:solidFill>
                  <a:srgbClr val="266740"/>
                </a:solidFill>
                <a:latin typeface="微軟正黑體" panose="020B0604030504040204" pitchFamily="34" charset="-120"/>
                <a:ea typeface="微軟正黑體" panose="020B0604030504040204" pitchFamily="34" charset="-120"/>
              </a:endParaRPr>
            </a:p>
          </p:txBody>
        </p:sp>
      </p:grpSp>
      <p:grpSp>
        <p:nvGrpSpPr>
          <p:cNvPr id="66" name="図形グループ 53"/>
          <p:cNvGrpSpPr/>
          <p:nvPr/>
        </p:nvGrpSpPr>
        <p:grpSpPr>
          <a:xfrm>
            <a:off x="6920490" y="2488624"/>
            <a:ext cx="1417348" cy="190635"/>
            <a:chOff x="1702377" y="2157545"/>
            <a:chExt cx="1417348" cy="190635"/>
          </a:xfrm>
        </p:grpSpPr>
        <p:sp>
          <p:nvSpPr>
            <p:cNvPr id="67" name="タイトル 1"/>
            <p:cNvSpPr txBox="1">
              <a:spLocks/>
            </p:cNvSpPr>
            <p:nvPr/>
          </p:nvSpPr>
          <p:spPr>
            <a:xfrm>
              <a:off x="2554575" y="2157545"/>
              <a:ext cx="565150" cy="184666"/>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200" b="1" dirty="0">
                  <a:solidFill>
                    <a:srgbClr val="266740"/>
                  </a:solidFill>
                  <a:latin typeface="微軟正黑體" panose="020B0604030504040204" pitchFamily="34" charset="-120"/>
                  <a:ea typeface="微軟正黑體" panose="020B0604030504040204" pitchFamily="34" charset="-120"/>
                </a:rPr>
                <a:t>春學期</a:t>
              </a:r>
              <a:endParaRPr lang="en-US" altLang="ja-JP" sz="1200" b="1" dirty="0" smtClean="0">
                <a:solidFill>
                  <a:srgbClr val="266740"/>
                </a:solidFill>
                <a:latin typeface="微軟正黑體" panose="020B0604030504040204" pitchFamily="34" charset="-120"/>
                <a:ea typeface="微軟正黑體" panose="020B0604030504040204" pitchFamily="34" charset="-120"/>
              </a:endParaRPr>
            </a:p>
          </p:txBody>
        </p:sp>
        <p:sp>
          <p:nvSpPr>
            <p:cNvPr id="68" name="タイトル 1"/>
            <p:cNvSpPr txBox="1">
              <a:spLocks/>
            </p:cNvSpPr>
            <p:nvPr/>
          </p:nvSpPr>
          <p:spPr>
            <a:xfrm>
              <a:off x="1702377" y="2163514"/>
              <a:ext cx="565150" cy="184666"/>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1200" b="1" dirty="0" smtClean="0">
                  <a:solidFill>
                    <a:srgbClr val="266740"/>
                  </a:solidFill>
                  <a:latin typeface="微軟正黑體" panose="020B0604030504040204" pitchFamily="34" charset="-120"/>
                  <a:ea typeface="微軟正黑體" panose="020B0604030504040204" pitchFamily="34" charset="-120"/>
                </a:rPr>
                <a:t>秋學期</a:t>
              </a:r>
              <a:endParaRPr lang="en-US" altLang="ja-JP" sz="1200" b="1" dirty="0">
                <a:solidFill>
                  <a:srgbClr val="266740"/>
                </a:solidFill>
                <a:latin typeface="微軟正黑體" panose="020B0604030504040204" pitchFamily="34" charset="-120"/>
                <a:ea typeface="微軟正黑體" panose="020B0604030504040204" pitchFamily="34" charset="-120"/>
              </a:endParaRPr>
            </a:p>
          </p:txBody>
        </p:sp>
      </p:grpSp>
      <p:sp>
        <p:nvSpPr>
          <p:cNvPr id="69" name="タイトル 1"/>
          <p:cNvSpPr txBox="1">
            <a:spLocks/>
          </p:cNvSpPr>
          <p:nvPr/>
        </p:nvSpPr>
        <p:spPr>
          <a:xfrm>
            <a:off x="676694" y="5306713"/>
            <a:ext cx="764756" cy="193899"/>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zh-TW" altLang="en-US" sz="1400" b="1" dirty="0" smtClean="0">
                <a:solidFill>
                  <a:schemeClr val="bg1"/>
                </a:solidFill>
                <a:latin typeface="微軟正黑體" panose="020B0604030504040204" pitchFamily="34" charset="-120"/>
                <a:ea typeface="微軟正黑體" panose="020B0604030504040204" pitchFamily="34" charset="-120"/>
              </a:rPr>
              <a:t>廣泛學習</a:t>
            </a:r>
            <a:endParaRPr lang="en-US" altLang="ja-JP" sz="1400" b="1" dirty="0" smtClean="0">
              <a:solidFill>
                <a:schemeClr val="bg1"/>
              </a:solidFill>
              <a:latin typeface="微軟正黑體" panose="020B0604030504040204" pitchFamily="34" charset="-120"/>
              <a:ea typeface="微軟正黑體" panose="020B0604030504040204" pitchFamily="34" charset="-120"/>
            </a:endParaRPr>
          </a:p>
        </p:txBody>
      </p:sp>
      <p:sp>
        <p:nvSpPr>
          <p:cNvPr id="70" name="タイトル 1"/>
          <p:cNvSpPr txBox="1">
            <a:spLocks/>
          </p:cNvSpPr>
          <p:nvPr/>
        </p:nvSpPr>
        <p:spPr>
          <a:xfrm>
            <a:off x="663072" y="5950441"/>
            <a:ext cx="791999" cy="430887"/>
          </a:xfrm>
          <a:prstGeom prst="rect">
            <a:avLst/>
          </a:prstGeom>
        </p:spPr>
        <p:txBody>
          <a:bodyPr vert="horz" wrap="square" lIns="0" tIns="0" rIns="0" bIns="0" anchor="t" anchorCtr="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TW" altLang="en-US" sz="1400" b="1" dirty="0" smtClean="0">
                <a:solidFill>
                  <a:schemeClr val="bg1"/>
                </a:solidFill>
                <a:latin typeface="微軟正黑體" panose="020B0604030504040204" pitchFamily="34" charset="-120"/>
                <a:ea typeface="微軟正黑體" panose="020B0604030504040204" pitchFamily="34" charset="-120"/>
              </a:rPr>
              <a:t>提高日語能力</a:t>
            </a:r>
            <a:endParaRPr lang="en-US" altLang="ja-JP" sz="1400" b="1" dirty="0" smtClean="0">
              <a:solidFill>
                <a:schemeClr val="bg1"/>
              </a:solidFill>
              <a:latin typeface="微軟正黑體" panose="020B0604030504040204" pitchFamily="34" charset="-120"/>
              <a:ea typeface="微軟正黑體" panose="020B0604030504040204" pitchFamily="34" charset="-120"/>
            </a:endParaRPr>
          </a:p>
        </p:txBody>
      </p:sp>
      <p:pic>
        <p:nvPicPr>
          <p:cNvPr id="73" name="図 32" descr="ショルダー071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870" y="284454"/>
            <a:ext cx="2914650" cy="432664"/>
          </a:xfrm>
          <a:prstGeom prst="rect">
            <a:avLst/>
          </a:prstGeom>
        </p:spPr>
      </p:pic>
    </p:spTree>
    <p:extLst>
      <p:ext uri="{BB962C8B-B14F-4D97-AF65-F5344CB8AC3E}">
        <p14:creationId xmlns:p14="http://schemas.microsoft.com/office/powerpoint/2010/main" val="1925332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125b"/>
          <p:cNvPicPr>
            <a:picLocks noChangeAspect="1" noChangeArrowheads="1"/>
          </p:cNvPicPr>
          <p:nvPr/>
        </p:nvPicPr>
        <p:blipFill>
          <a:blip r:embed="rId3">
            <a:lum bright="26000"/>
          </a:blip>
          <a:srcRect/>
          <a:stretch>
            <a:fillRect/>
          </a:stretch>
        </p:blipFill>
        <p:spPr bwMode="auto">
          <a:xfrm>
            <a:off x="0" y="4941888"/>
            <a:ext cx="9144000" cy="1916112"/>
          </a:xfrm>
          <a:prstGeom prst="rect">
            <a:avLst/>
          </a:prstGeom>
          <a:gradFill rotWithShape="1">
            <a:gsLst>
              <a:gs pos="0">
                <a:schemeClr val="bg1">
                  <a:alpha val="0"/>
                </a:schemeClr>
              </a:gs>
              <a:gs pos="50000">
                <a:schemeClr val="bg1">
                  <a:gamma/>
                  <a:shade val="12157"/>
                  <a:invGamma/>
                </a:schemeClr>
              </a:gs>
              <a:gs pos="100000">
                <a:schemeClr val="bg1">
                  <a:alpha val="0"/>
                </a:schemeClr>
              </a:gs>
            </a:gsLst>
            <a:lin ang="5400000" scaled="1"/>
          </a:gradFill>
          <a:ln w="9525">
            <a:solidFill>
              <a:schemeClr val="bg1"/>
            </a:solidFill>
            <a:miter lim="800000"/>
            <a:headEnd/>
            <a:tailEnd/>
          </a:ln>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76200"/>
            <a:ext cx="14636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2"/>
          <p:cNvSpPr txBox="1">
            <a:spLocks noChangeArrowheads="1"/>
          </p:cNvSpPr>
          <p:nvPr/>
        </p:nvSpPr>
        <p:spPr bwMode="auto">
          <a:xfrm>
            <a:off x="3395663" y="6583363"/>
            <a:ext cx="58562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ja-JP" sz="1100" smtClean="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Copyright (C) Faculty of  Science and Engineering, Waseda University. All rights reserved. </a:t>
            </a:r>
          </a:p>
        </p:txBody>
      </p:sp>
      <p:sp>
        <p:nvSpPr>
          <p:cNvPr id="6" name="正方形/長方形 5"/>
          <p:cNvSpPr/>
          <p:nvPr/>
        </p:nvSpPr>
        <p:spPr>
          <a:xfrm>
            <a:off x="1248449" y="3214137"/>
            <a:ext cx="6948826" cy="430887"/>
          </a:xfrm>
          <a:prstGeom prst="rect">
            <a:avLst/>
          </a:prstGeom>
          <a:noFill/>
        </p:spPr>
        <p:txBody>
          <a:bodyPr wrap="none">
            <a:spAutoFit/>
          </a:bodyPr>
          <a:lstStyle/>
          <a:p>
            <a:pPr algn="ctr">
              <a:defRPr/>
            </a:pPr>
            <a:r>
              <a:rPr lang="en-US" altLang="ja-JP" sz="2200" spc="300" dirty="0">
                <a:ln w="11430" cmpd="sng">
                  <a:solidFill>
                    <a:srgbClr val="727CA3">
                      <a:tint val="10000"/>
                    </a:srgbClr>
                  </a:solidFill>
                  <a:prstDash val="solid"/>
                  <a:miter lim="800000"/>
                </a:ln>
                <a:solidFill>
                  <a:prstClr val="black">
                    <a:lumMod val="65000"/>
                    <a:lumOff val="35000"/>
                  </a:prstClr>
                </a:solidFill>
                <a:effectLst>
                  <a:glow rad="45500">
                    <a:srgbClr val="727CA3">
                      <a:satMod val="220000"/>
                      <a:alpha val="35000"/>
                    </a:srgbClr>
                  </a:glow>
                </a:effectLst>
                <a:latin typeface="Arial Black" pitchFamily="34" charset="0"/>
                <a:ea typeface="Arial Unicode MS" pitchFamily="50" charset="-128"/>
                <a:cs typeface="Arial Unicode MS" pitchFamily="50" charset="-128"/>
              </a:rPr>
              <a:t>Faculty of Science and Engineering</a:t>
            </a:r>
            <a:endParaRPr lang="ja-JP" altLang="en-US" sz="2200" spc="300" dirty="0">
              <a:ln w="11430" cmpd="sng">
                <a:solidFill>
                  <a:srgbClr val="727CA3">
                    <a:tint val="10000"/>
                  </a:srgbClr>
                </a:solidFill>
                <a:prstDash val="solid"/>
                <a:miter lim="800000"/>
              </a:ln>
              <a:solidFill>
                <a:prstClr val="black">
                  <a:lumMod val="65000"/>
                  <a:lumOff val="35000"/>
                </a:prstClr>
              </a:solidFill>
              <a:effectLst>
                <a:glow rad="45500">
                  <a:srgbClr val="727CA3">
                    <a:satMod val="220000"/>
                    <a:alpha val="35000"/>
                  </a:srgbClr>
                </a:glow>
              </a:effectLst>
              <a:latin typeface="Arial Black" pitchFamily="34" charset="0"/>
              <a:ea typeface="Arial Unicode MS" pitchFamily="50" charset="-128"/>
              <a:cs typeface="Arial Unicode MS" pitchFamily="50" charset="-128"/>
            </a:endParaRPr>
          </a:p>
        </p:txBody>
      </p:sp>
      <p:sp>
        <p:nvSpPr>
          <p:cNvPr id="7" name="正方形/長方形 6"/>
          <p:cNvSpPr/>
          <p:nvPr/>
        </p:nvSpPr>
        <p:spPr>
          <a:xfrm>
            <a:off x="1979712" y="2492896"/>
            <a:ext cx="5523948" cy="646331"/>
          </a:xfrm>
          <a:prstGeom prst="rect">
            <a:avLst/>
          </a:prstGeom>
          <a:noFill/>
        </p:spPr>
        <p:txBody>
          <a:bodyPr wrap="none">
            <a:spAutoFit/>
          </a:bodyPr>
          <a:lstStyle/>
          <a:p>
            <a:pPr algn="ctr">
              <a:defRPr/>
            </a:pPr>
            <a:r>
              <a:rPr lang="en-US" altLang="ja-JP" sz="3600" spc="300" dirty="0">
                <a:ln w="11430" cmpd="sng">
                  <a:solidFill>
                    <a:srgbClr val="727CA3">
                      <a:tint val="10000"/>
                    </a:srgbClr>
                  </a:solidFill>
                  <a:prstDash val="solid"/>
                  <a:miter lim="800000"/>
                </a:ln>
                <a:solidFill>
                  <a:prstClr val="black">
                    <a:lumMod val="65000"/>
                    <a:lumOff val="35000"/>
                  </a:prstClr>
                </a:solidFill>
                <a:effectLst>
                  <a:glow rad="45500">
                    <a:srgbClr val="727CA3">
                      <a:satMod val="220000"/>
                      <a:alpha val="35000"/>
                    </a:srgbClr>
                  </a:glow>
                </a:effectLst>
                <a:latin typeface="Arial Black" pitchFamily="34" charset="0"/>
                <a:ea typeface="Arial Unicode MS" pitchFamily="50" charset="-128"/>
                <a:cs typeface="Arial Unicode MS" pitchFamily="50" charset="-128"/>
              </a:rPr>
              <a:t>Waseda University</a:t>
            </a:r>
            <a:endParaRPr lang="ja-JP" altLang="en-US" sz="3600" spc="300" dirty="0">
              <a:ln w="11430" cmpd="sng">
                <a:solidFill>
                  <a:srgbClr val="727CA3">
                    <a:tint val="10000"/>
                  </a:srgbClr>
                </a:solidFill>
                <a:prstDash val="solid"/>
                <a:miter lim="800000"/>
              </a:ln>
              <a:solidFill>
                <a:prstClr val="black">
                  <a:lumMod val="65000"/>
                  <a:lumOff val="35000"/>
                </a:prstClr>
              </a:solidFill>
              <a:effectLst>
                <a:glow rad="45500">
                  <a:srgbClr val="727CA3">
                    <a:satMod val="220000"/>
                    <a:alpha val="35000"/>
                  </a:srgbClr>
                </a:glow>
              </a:effectLst>
              <a:latin typeface="Arial Black" pitchFamily="34" charset="0"/>
              <a:ea typeface="Arial Unicode MS" pitchFamily="50" charset="-128"/>
              <a:cs typeface="Arial Unicode MS" pitchFamily="50" charset="-128"/>
            </a:endParaRPr>
          </a:p>
        </p:txBody>
      </p:sp>
    </p:spTree>
    <p:extLst>
      <p:ext uri="{BB962C8B-B14F-4D97-AF65-F5344CB8AC3E}">
        <p14:creationId xmlns:p14="http://schemas.microsoft.com/office/powerpoint/2010/main" val="3149030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144180" y="346907"/>
            <a:ext cx="7416824" cy="937196"/>
          </a:xfrm>
          <a:prstGeom prst="rect">
            <a:avLst/>
          </a:prstGeom>
          <a:noFill/>
          <a:ln w="9525">
            <a:noFill/>
            <a:miter lim="800000"/>
            <a:headEnd/>
            <a:tailEnd/>
          </a:ln>
        </p:spPr>
        <p:txBody>
          <a:bodyPr wrap="none" anchor="ctr"/>
          <a:lstStyle/>
          <a:p>
            <a:r>
              <a:rPr lang="zh-CN" altLang="en-US" sz="2400" b="1" dirty="0" smtClean="0">
                <a:latin typeface="微軟正黑體" panose="020B0604030504040204" pitchFamily="34" charset="-120"/>
                <a:ea typeface="微軟正黑體" panose="020B0604030504040204" pitchFamily="34" charset="-120"/>
                <a:cs typeface="Tahoma" pitchFamily="34" charset="0"/>
              </a:rPr>
              <a:t>基幹</a:t>
            </a:r>
            <a:r>
              <a:rPr lang="km-KH" altLang="zh-CN" sz="2400" b="1" dirty="0" smtClean="0">
                <a:latin typeface="微軟正黑體" panose="020B0604030504040204" pitchFamily="34" charset="-120"/>
                <a:ea typeface="微軟正黑體" panose="020B0604030504040204" pitchFamily="34" charset="-120"/>
                <a:cs typeface="Tahoma" pitchFamily="34" charset="0"/>
              </a:rPr>
              <a:t>​</a:t>
            </a:r>
            <a:r>
              <a:rPr lang="ja-JP" altLang="en-US" sz="2400" b="1" dirty="0" smtClean="0">
                <a:latin typeface="微軟正黑體" panose="020B0604030504040204" pitchFamily="34" charset="-120"/>
                <a:ea typeface="微軟正黑體" panose="020B0604030504040204" pitchFamily="34" charset="-120"/>
                <a:cs typeface="Tahoma" pitchFamily="34" charset="0"/>
              </a:rPr>
              <a:t>・</a:t>
            </a:r>
            <a:r>
              <a:rPr lang="zh-CN" altLang="en-US" sz="2400" b="1" dirty="0" smtClean="0">
                <a:latin typeface="微軟正黑體" panose="020B0604030504040204" pitchFamily="34" charset="-120"/>
                <a:ea typeface="微軟正黑體" panose="020B0604030504040204" pitchFamily="34" charset="-120"/>
                <a:cs typeface="Tahoma" pitchFamily="34" charset="0"/>
              </a:rPr>
              <a:t>創造</a:t>
            </a:r>
            <a:r>
              <a:rPr lang="ja-JP" altLang="en-US" sz="2400" b="1" dirty="0">
                <a:latin typeface="微軟正黑體" panose="020B0604030504040204" pitchFamily="34" charset="-120"/>
                <a:ea typeface="微軟正黑體" panose="020B0604030504040204" pitchFamily="34" charset="-120"/>
                <a:cs typeface="Tahoma" pitchFamily="34" charset="0"/>
              </a:rPr>
              <a:t>・</a:t>
            </a:r>
            <a:r>
              <a:rPr lang="zh-CN" altLang="en-US" sz="2400" b="1" dirty="0" smtClean="0">
                <a:latin typeface="微軟正黑體" panose="020B0604030504040204" pitchFamily="34" charset="-120"/>
                <a:ea typeface="微軟正黑體" panose="020B0604030504040204" pitchFamily="34" charset="-120"/>
                <a:cs typeface="Tahoma" pitchFamily="34" charset="0"/>
              </a:rPr>
              <a:t>先進理工學部</a:t>
            </a:r>
            <a:r>
              <a:rPr lang="ja-JP" altLang="en-US" sz="2400" b="1" dirty="0">
                <a:latin typeface="微軟正黑體" panose="020B0604030504040204" pitchFamily="34" charset="-120"/>
                <a:ea typeface="微軟正黑體" panose="020B0604030504040204" pitchFamily="34" charset="-120"/>
                <a:cs typeface="Tahoma" pitchFamily="34" charset="0"/>
              </a:rPr>
              <a:t> </a:t>
            </a:r>
            <a:r>
              <a:rPr lang="zh-CN" altLang="en-US" sz="2400" b="1" dirty="0" smtClean="0">
                <a:latin typeface="微軟正黑體" panose="020B0604030504040204" pitchFamily="34" charset="-120"/>
                <a:ea typeface="微軟正黑體" panose="020B0604030504040204" pitchFamily="34" charset="-120"/>
                <a:cs typeface="Tahoma" pitchFamily="34" charset="0"/>
              </a:rPr>
              <a:t>均開設</a:t>
            </a:r>
            <a:endParaRPr lang="en-US" altLang="zh-CN" sz="2400" b="1" dirty="0" smtClean="0">
              <a:latin typeface="微軟正黑體" panose="020B0604030504040204" pitchFamily="34" charset="-120"/>
              <a:ea typeface="微軟正黑體" panose="020B0604030504040204" pitchFamily="34" charset="-120"/>
              <a:cs typeface="Tahoma" pitchFamily="34" charset="0"/>
            </a:endParaRPr>
          </a:p>
          <a:p>
            <a:r>
              <a:rPr lang="zh-CN" altLang="en-US" sz="2400" b="1" dirty="0" smtClean="0">
                <a:solidFill>
                  <a:srgbClr val="C00000"/>
                </a:solidFill>
                <a:latin typeface="微軟正黑體" panose="020B0604030504040204" pitchFamily="34" charset="-120"/>
                <a:ea typeface="微軟正黑體" panose="020B0604030504040204" pitchFamily="34" charset="-120"/>
                <a:cs typeface="Tahoma" pitchFamily="34" charset="0"/>
              </a:rPr>
              <a:t>日本唯一</a:t>
            </a:r>
            <a:r>
              <a:rPr lang="zh-CN" altLang="en-US" sz="2400" b="1" dirty="0" smtClean="0">
                <a:latin typeface="微軟正黑體" panose="020B0604030504040204" pitchFamily="34" charset="-120"/>
                <a:ea typeface="微軟正黑體" panose="020B0604030504040204" pitchFamily="34" charset="-120"/>
                <a:cs typeface="Tahoma" pitchFamily="34" charset="0"/>
              </a:rPr>
              <a:t>全用英語進行的理工綜合教育課程</a:t>
            </a:r>
            <a:endParaRPr lang="en-US" altLang="zh-TW" sz="2400" b="1" dirty="0" smtClean="0">
              <a:latin typeface="微軟正黑體" panose="020B0604030504040204" pitchFamily="34" charset="-120"/>
              <a:ea typeface="微軟正黑體" panose="020B0604030504040204" pitchFamily="34" charset="-120"/>
              <a:cs typeface="Tahoma" pitchFamily="34" charset="0"/>
            </a:endParaRPr>
          </a:p>
        </p:txBody>
      </p:sp>
      <p:sp>
        <p:nvSpPr>
          <p:cNvPr id="16" name="Text Box 10"/>
          <p:cNvSpPr txBox="1">
            <a:spLocks noChangeArrowheads="1"/>
          </p:cNvSpPr>
          <p:nvPr/>
        </p:nvSpPr>
        <p:spPr bwMode="auto">
          <a:xfrm>
            <a:off x="1507820" y="3259525"/>
            <a:ext cx="3384376" cy="461665"/>
          </a:xfrm>
          <a:prstGeom prst="rect">
            <a:avLst/>
          </a:prstGeom>
          <a:noFill/>
          <a:ln w="9525" algn="ctr">
            <a:noFill/>
            <a:miter lim="800000"/>
            <a:headEnd/>
            <a:tailEnd/>
          </a:ln>
        </p:spPr>
        <p:txBody>
          <a:bodyPr wrap="square">
            <a:spAutoFit/>
          </a:bodyPr>
          <a:lstStyle/>
          <a:p>
            <a:pPr marL="342900" indent="-342900">
              <a:spcBef>
                <a:spcPct val="50000"/>
              </a:spcBef>
            </a:pPr>
            <a:r>
              <a:rPr lang="zh-CN" altLang="en-US" sz="2400" b="1" dirty="0" smtClean="0">
                <a:solidFill>
                  <a:schemeClr val="tx1">
                    <a:lumMod val="95000"/>
                    <a:lumOff val="5000"/>
                  </a:schemeClr>
                </a:solidFill>
                <a:latin typeface="微軟正黑體" panose="020B0604030504040204" pitchFamily="34" charset="-120"/>
                <a:ea typeface="微軟正黑體" panose="020B0604030504040204" pitchFamily="34" charset="-120"/>
              </a:rPr>
              <a:t>創造理工學部</a:t>
            </a:r>
            <a:endParaRPr lang="en-US" altLang="zh-CN" sz="2400"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17" name="Text Box 10"/>
          <p:cNvSpPr txBox="1">
            <a:spLocks noChangeArrowheads="1"/>
          </p:cNvSpPr>
          <p:nvPr/>
        </p:nvSpPr>
        <p:spPr bwMode="auto">
          <a:xfrm>
            <a:off x="1475656" y="1628800"/>
            <a:ext cx="3384376" cy="461665"/>
          </a:xfrm>
          <a:prstGeom prst="rect">
            <a:avLst/>
          </a:prstGeom>
          <a:noFill/>
          <a:ln w="9525" algn="ctr">
            <a:noFill/>
            <a:miter lim="800000"/>
            <a:headEnd/>
            <a:tailEnd/>
          </a:ln>
        </p:spPr>
        <p:txBody>
          <a:bodyPr wrap="square">
            <a:spAutoFit/>
          </a:bodyPr>
          <a:lstStyle/>
          <a:p>
            <a:pPr marL="342900" indent="-342900">
              <a:spcBef>
                <a:spcPct val="50000"/>
              </a:spcBef>
            </a:pPr>
            <a:r>
              <a:rPr lang="zh-CN" altLang="en-US" sz="2400" b="1" dirty="0" smtClean="0">
                <a:solidFill>
                  <a:schemeClr val="tx1">
                    <a:lumMod val="95000"/>
                    <a:lumOff val="5000"/>
                  </a:schemeClr>
                </a:solidFill>
                <a:latin typeface="微軟正黑體" panose="020B0604030504040204" pitchFamily="34" charset="-120"/>
                <a:ea typeface="微軟正黑體" panose="020B0604030504040204" pitchFamily="34" charset="-120"/>
              </a:rPr>
              <a:t>基幹理工學部</a:t>
            </a:r>
          </a:p>
        </p:txBody>
      </p:sp>
      <p:sp>
        <p:nvSpPr>
          <p:cNvPr id="18" name="Text Box 10"/>
          <p:cNvSpPr txBox="1">
            <a:spLocks noChangeArrowheads="1"/>
          </p:cNvSpPr>
          <p:nvPr/>
        </p:nvSpPr>
        <p:spPr bwMode="auto">
          <a:xfrm>
            <a:off x="1547664" y="4885253"/>
            <a:ext cx="3384376" cy="461665"/>
          </a:xfrm>
          <a:prstGeom prst="rect">
            <a:avLst/>
          </a:prstGeom>
          <a:noFill/>
          <a:ln w="9525" algn="ctr">
            <a:noFill/>
            <a:miter lim="800000"/>
            <a:headEnd/>
            <a:tailEnd/>
          </a:ln>
        </p:spPr>
        <p:txBody>
          <a:bodyPr wrap="square">
            <a:spAutoFit/>
          </a:bodyPr>
          <a:lstStyle/>
          <a:p>
            <a:pPr marL="342900" indent="-342900">
              <a:spcBef>
                <a:spcPct val="50000"/>
              </a:spcBef>
            </a:pPr>
            <a:r>
              <a:rPr lang="zh-CN" altLang="en-US" sz="2400" b="1" dirty="0" smtClean="0">
                <a:solidFill>
                  <a:schemeClr val="tx1">
                    <a:lumMod val="95000"/>
                    <a:lumOff val="5000"/>
                  </a:schemeClr>
                </a:solidFill>
                <a:latin typeface="微軟正黑體" panose="020B0604030504040204" pitchFamily="34" charset="-120"/>
                <a:ea typeface="微軟正黑體" panose="020B0604030504040204" pitchFamily="34" charset="-120"/>
              </a:rPr>
              <a:t>先進理工學部</a:t>
            </a:r>
            <a:endParaRPr lang="en-US" altLang="zh-TW" sz="2400"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27" name="Text Box 10"/>
          <p:cNvSpPr txBox="1">
            <a:spLocks noChangeArrowheads="1"/>
          </p:cNvSpPr>
          <p:nvPr/>
        </p:nvSpPr>
        <p:spPr bwMode="auto">
          <a:xfrm>
            <a:off x="1656184" y="2348880"/>
            <a:ext cx="7308304" cy="784830"/>
          </a:xfrm>
          <a:prstGeom prst="rect">
            <a:avLst/>
          </a:prstGeom>
          <a:noFill/>
          <a:ln w="9525" algn="ctr">
            <a:noFill/>
            <a:miter lim="800000"/>
            <a:headEnd/>
            <a:tailEnd/>
          </a:ln>
        </p:spPr>
        <p:txBody>
          <a:bodyPr wrap="square">
            <a:spAutoFit/>
          </a:bodyPr>
          <a:lstStyle/>
          <a:p>
            <a:pPr marL="342900" indent="-342900">
              <a:spcBef>
                <a:spcPct val="50000"/>
              </a:spcBef>
            </a:pPr>
            <a:r>
              <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數學</a:t>
            </a:r>
            <a:r>
              <a:rPr lang="zh-TW"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科學主修</a:t>
            </a:r>
            <a:endParaRPr lang="en-US" altLang="zh-CN"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資訊</a:t>
            </a:r>
            <a:r>
              <a:rPr lang="zh-TW"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工程與電信工程主修</a:t>
            </a:r>
            <a:endPar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28" name="Text Box 10"/>
          <p:cNvSpPr txBox="1">
            <a:spLocks noChangeArrowheads="1"/>
          </p:cNvSpPr>
          <p:nvPr/>
        </p:nvSpPr>
        <p:spPr bwMode="auto">
          <a:xfrm>
            <a:off x="1657536" y="3974595"/>
            <a:ext cx="6948264" cy="784830"/>
          </a:xfrm>
          <a:prstGeom prst="rect">
            <a:avLst/>
          </a:prstGeom>
          <a:noFill/>
          <a:ln w="9525" algn="ctr">
            <a:noFill/>
            <a:miter lim="800000"/>
            <a:headEnd/>
            <a:tailEnd/>
          </a:ln>
        </p:spPr>
        <p:txBody>
          <a:bodyPr wrap="square">
            <a:spAutoFit/>
          </a:bodyPr>
          <a:lstStyle/>
          <a:p>
            <a:pPr marL="342900" indent="-342900">
              <a:spcBef>
                <a:spcPct val="50000"/>
              </a:spcBef>
            </a:pPr>
            <a:r>
              <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機械</a:t>
            </a:r>
            <a:r>
              <a:rPr lang="zh-TW"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工程主修</a:t>
            </a:r>
            <a:endParaRPr lang="en-US" altLang="zh-TW"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社會環境工</a:t>
            </a:r>
            <a:r>
              <a:rPr lang="zh-TW"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程主修</a:t>
            </a:r>
            <a:endPar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29" name="Text Box 10"/>
          <p:cNvSpPr txBox="1">
            <a:spLocks noChangeArrowheads="1"/>
          </p:cNvSpPr>
          <p:nvPr/>
        </p:nvSpPr>
        <p:spPr bwMode="auto">
          <a:xfrm>
            <a:off x="1656184" y="5610448"/>
            <a:ext cx="6948264" cy="1200329"/>
          </a:xfrm>
          <a:prstGeom prst="rect">
            <a:avLst/>
          </a:prstGeom>
          <a:noFill/>
          <a:ln w="9525" algn="ctr">
            <a:noFill/>
            <a:miter lim="800000"/>
            <a:headEnd/>
            <a:tailEnd/>
          </a:ln>
        </p:spPr>
        <p:txBody>
          <a:bodyPr wrap="square">
            <a:spAutoFit/>
          </a:bodyPr>
          <a:lstStyle/>
          <a:p>
            <a:pPr marL="342900" indent="-342900">
              <a:spcBef>
                <a:spcPct val="50000"/>
              </a:spcBef>
            </a:pPr>
            <a:r>
              <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物理</a:t>
            </a:r>
            <a:r>
              <a:rPr lang="zh-TW"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主</a:t>
            </a:r>
            <a:endParaRPr lang="en-US" altLang="zh-TW"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化學</a:t>
            </a:r>
            <a:r>
              <a:rPr lang="zh-TW"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主修</a:t>
            </a:r>
            <a:endParaRPr lang="en-US" altLang="zh-TW"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a:p>
            <a:pPr marL="342900" indent="-342900">
              <a:spcBef>
                <a:spcPct val="50000"/>
              </a:spcBef>
            </a:pPr>
            <a:r>
              <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生命</a:t>
            </a:r>
            <a:r>
              <a:rPr lang="zh-TW"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rPr>
              <a:t>科學主修</a:t>
            </a:r>
            <a:endParaRPr lang="zh-CN" altLang="en-US"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04" y="1858774"/>
            <a:ext cx="8572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440271"/>
            <a:ext cx="8572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64" y="5099134"/>
            <a:ext cx="8382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9"/>
          <p:cNvSpPr txBox="1">
            <a:spLocks noChangeArrowheads="1"/>
          </p:cNvSpPr>
          <p:nvPr/>
        </p:nvSpPr>
        <p:spPr bwMode="auto">
          <a:xfrm>
            <a:off x="1475656" y="2080012"/>
            <a:ext cx="59770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dirty="0">
                <a:solidFill>
                  <a:srgbClr val="FF6600"/>
                </a:solidFill>
                <a:latin typeface="微軟正黑體" panose="020B0604030504040204" pitchFamily="34" charset="-120"/>
                <a:ea typeface="微軟正黑體" panose="020B0604030504040204" pitchFamily="34" charset="-120"/>
              </a:rPr>
              <a:t>School </a:t>
            </a:r>
            <a:r>
              <a:rPr lang="en-US" altLang="ja-JP" sz="1400" dirty="0" smtClean="0">
                <a:solidFill>
                  <a:srgbClr val="FF6600"/>
                </a:solidFill>
                <a:latin typeface="微軟正黑體" panose="020B0604030504040204" pitchFamily="34" charset="-120"/>
                <a:ea typeface="微軟正黑體" panose="020B0604030504040204" pitchFamily="34" charset="-120"/>
              </a:rPr>
              <a:t>of Fundamental Science and Engineering</a:t>
            </a:r>
            <a:endParaRPr lang="ja-JP" altLang="en-US" sz="1400" dirty="0">
              <a:solidFill>
                <a:srgbClr val="FF6600"/>
              </a:solidFill>
              <a:latin typeface="微軟正黑體" panose="020B0604030504040204" pitchFamily="34" charset="-120"/>
              <a:ea typeface="微軟正黑體" panose="020B0604030504040204" pitchFamily="34" charset="-120"/>
            </a:endParaRPr>
          </a:p>
        </p:txBody>
      </p:sp>
      <p:sp>
        <p:nvSpPr>
          <p:cNvPr id="13" name="テキスト ボックス 20"/>
          <p:cNvSpPr txBox="1">
            <a:spLocks noChangeArrowheads="1"/>
          </p:cNvSpPr>
          <p:nvPr/>
        </p:nvSpPr>
        <p:spPr bwMode="auto">
          <a:xfrm>
            <a:off x="1507820" y="3713059"/>
            <a:ext cx="65398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dirty="0">
                <a:solidFill>
                  <a:srgbClr val="006600"/>
                </a:solidFill>
                <a:latin typeface="微軟正黑體" panose="020B0604030504040204" pitchFamily="34" charset="-120"/>
                <a:ea typeface="微軟正黑體" panose="020B0604030504040204" pitchFamily="34" charset="-120"/>
              </a:rPr>
              <a:t>School </a:t>
            </a:r>
            <a:r>
              <a:rPr lang="en-US" altLang="ja-JP" sz="1400" dirty="0" smtClean="0">
                <a:solidFill>
                  <a:srgbClr val="006600"/>
                </a:solidFill>
                <a:latin typeface="微軟正黑體" panose="020B0604030504040204" pitchFamily="34" charset="-120"/>
                <a:ea typeface="微軟正黑體" panose="020B0604030504040204" pitchFamily="34" charset="-120"/>
              </a:rPr>
              <a:t>of Creative Science and Engineering</a:t>
            </a:r>
            <a:endParaRPr lang="ja-JP" altLang="en-US" sz="1400" dirty="0">
              <a:solidFill>
                <a:srgbClr val="006600"/>
              </a:solidFill>
              <a:latin typeface="微軟正黑體" panose="020B0604030504040204" pitchFamily="34" charset="-120"/>
              <a:ea typeface="微軟正黑體" panose="020B0604030504040204" pitchFamily="34" charset="-120"/>
            </a:endParaRPr>
          </a:p>
        </p:txBody>
      </p:sp>
      <p:sp>
        <p:nvSpPr>
          <p:cNvPr id="14" name="テキスト ボックス 21"/>
          <p:cNvSpPr txBox="1">
            <a:spLocks noChangeArrowheads="1"/>
          </p:cNvSpPr>
          <p:nvPr/>
        </p:nvSpPr>
        <p:spPr bwMode="auto">
          <a:xfrm>
            <a:off x="1547664" y="5339111"/>
            <a:ext cx="59764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dirty="0">
                <a:solidFill>
                  <a:srgbClr val="002060"/>
                </a:solidFill>
                <a:latin typeface="微軟正黑體" panose="020B0604030504040204" pitchFamily="34" charset="-120"/>
                <a:ea typeface="微軟正黑體" panose="020B0604030504040204" pitchFamily="34" charset="-120"/>
              </a:rPr>
              <a:t>School </a:t>
            </a:r>
            <a:r>
              <a:rPr lang="en-US" altLang="ja-JP" sz="1400" dirty="0" smtClean="0">
                <a:solidFill>
                  <a:srgbClr val="002060"/>
                </a:solidFill>
                <a:latin typeface="微軟正黑體" panose="020B0604030504040204" pitchFamily="34" charset="-120"/>
                <a:ea typeface="微軟正黑體" panose="020B0604030504040204" pitchFamily="34" charset="-120"/>
              </a:rPr>
              <a:t>of Advanced Science and Engineering</a:t>
            </a:r>
            <a:endParaRPr lang="ja-JP" altLang="en-US" sz="1400" dirty="0">
              <a:solidFill>
                <a:srgbClr val="002060"/>
              </a:solidFill>
              <a:latin typeface="微軟正黑體" panose="020B0604030504040204" pitchFamily="34" charset="-120"/>
              <a:ea typeface="微軟正黑體" panose="020B0604030504040204" pitchFamily="34" charset="-120"/>
            </a:endParaRPr>
          </a:p>
        </p:txBody>
      </p:sp>
      <p:cxnSp>
        <p:nvCxnSpPr>
          <p:cNvPr id="3" name="直線コネクタ 2"/>
          <p:cNvCxnSpPr/>
          <p:nvPr/>
        </p:nvCxnSpPr>
        <p:spPr>
          <a:xfrm>
            <a:off x="611560" y="3212976"/>
            <a:ext cx="83529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611560" y="4797152"/>
            <a:ext cx="835292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724724"/>
      </p:ext>
    </p:extLst>
  </p:cSld>
  <p:clrMapOvr>
    <a:masterClrMapping/>
  </p:clrMapOvr>
  <p:transition spd="med">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C:\Users\0000531115\Desktop\IPSE カリキュラム.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角丸四角形 3"/>
          <p:cNvSpPr/>
          <p:nvPr/>
        </p:nvSpPr>
        <p:spPr>
          <a:xfrm>
            <a:off x="827088" y="188913"/>
            <a:ext cx="7632700" cy="647700"/>
          </a:xfrm>
          <a:prstGeom prst="roundRect">
            <a:avLst/>
          </a:prstGeom>
          <a:solidFill>
            <a:srgbClr val="B07AD8">
              <a:alpha val="64706"/>
            </a:srgbClr>
          </a:solidFill>
          <a:ln w="31750">
            <a:solidFill>
              <a:srgbClr val="E4D2F2"/>
            </a:solidFill>
          </a:ln>
        </p:spPr>
        <p:style>
          <a:lnRef idx="2">
            <a:schemeClr val="accent1">
              <a:shade val="50000"/>
            </a:schemeClr>
          </a:lnRef>
          <a:fillRef idx="1">
            <a:schemeClr val="accent1"/>
          </a:fillRef>
          <a:effectRef idx="0">
            <a:schemeClr val="accent1"/>
          </a:effectRef>
          <a:fontRef idx="minor">
            <a:schemeClr val="lt1"/>
          </a:fontRef>
        </p:style>
        <p:txBody>
          <a:bodyPr lIns="360000" tIns="0" bIns="0" anchor="ctr"/>
          <a:lstStyle/>
          <a:p>
            <a:pPr fontAlgn="base">
              <a:spcBef>
                <a:spcPct val="0"/>
              </a:spcBef>
              <a:spcAft>
                <a:spcPct val="0"/>
              </a:spcAft>
              <a:defRPr/>
            </a:pPr>
            <a:r>
              <a:rPr lang="ja-JP" altLang="en-US" sz="2200" dirty="0">
                <a:solidFill>
                  <a:prstClr val="black"/>
                </a:solidFill>
                <a:latin typeface="HGS創英角ｺﾞｼｯｸUB" pitchFamily="50" charset="-128"/>
                <a:ea typeface="HGS創英角ｺﾞｼｯｸUB" pitchFamily="50" charset="-128"/>
              </a:rPr>
              <a:t>　　　　　　　　　　</a:t>
            </a:r>
            <a:r>
              <a:rPr lang="en-US" altLang="ja-JP" sz="2200" dirty="0">
                <a:solidFill>
                  <a:prstClr val="black"/>
                </a:solidFill>
                <a:latin typeface="HGS創英角ｺﾞｼｯｸUB" pitchFamily="50" charset="-128"/>
                <a:ea typeface="HGS創英角ｺﾞｼｯｸUB" pitchFamily="50" charset="-128"/>
              </a:rPr>
              <a:t>Curriculum</a:t>
            </a:r>
          </a:p>
        </p:txBody>
      </p:sp>
      <p:sp>
        <p:nvSpPr>
          <p:cNvPr id="14341" name="テキスト ボックス 4"/>
          <p:cNvSpPr txBox="1">
            <a:spLocks noChangeArrowheads="1"/>
          </p:cNvSpPr>
          <p:nvPr/>
        </p:nvSpPr>
        <p:spPr bwMode="auto">
          <a:xfrm>
            <a:off x="323850" y="5661025"/>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ja-JP" sz="1800" smtClean="0">
                <a:solidFill>
                  <a:prstClr val="black"/>
                </a:solidFill>
                <a:latin typeface="Arial" panose="020B0604020202020204" pitchFamily="34" charset="0"/>
              </a:rPr>
              <a:t>Japanese language course is compulsory for both April/September Admissions. </a:t>
            </a:r>
            <a:endParaRPr lang="ja-JP"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8044579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79388" y="188913"/>
            <a:ext cx="8569325" cy="719137"/>
          </a:xfrm>
          <a:prstGeom prst="roundRect">
            <a:avLst/>
          </a:prstGeom>
          <a:solidFill>
            <a:srgbClr val="B07AD8">
              <a:alpha val="64706"/>
            </a:srgbClr>
          </a:solidFill>
          <a:ln w="31750">
            <a:solidFill>
              <a:srgbClr val="E4D2F2"/>
            </a:solidFill>
          </a:ln>
        </p:spPr>
        <p:style>
          <a:lnRef idx="2">
            <a:schemeClr val="accent1">
              <a:shade val="50000"/>
            </a:schemeClr>
          </a:lnRef>
          <a:fillRef idx="1">
            <a:schemeClr val="accent1"/>
          </a:fillRef>
          <a:effectRef idx="0">
            <a:schemeClr val="accent1"/>
          </a:effectRef>
          <a:fontRef idx="minor">
            <a:schemeClr val="lt1"/>
          </a:fontRef>
        </p:style>
        <p:txBody>
          <a:bodyPr lIns="360000" tIns="0" bIns="0" anchor="ctr"/>
          <a:lstStyle/>
          <a:p>
            <a:pPr algn="ctr" fontAlgn="base">
              <a:spcBef>
                <a:spcPct val="0"/>
              </a:spcBef>
              <a:spcAft>
                <a:spcPct val="0"/>
              </a:spcAft>
              <a:defRPr/>
            </a:pPr>
            <a:r>
              <a:rPr lang="en-US" altLang="ja-JP" sz="2200" b="1" dirty="0" smtClean="0">
                <a:solidFill>
                  <a:prstClr val="black"/>
                </a:solidFill>
                <a:latin typeface="Arial Unicode MS" pitchFamily="50" charset="-128"/>
                <a:ea typeface="Arial Unicode MS" pitchFamily="50" charset="-128"/>
                <a:cs typeface="Arial Unicode MS" pitchFamily="50" charset="-128"/>
              </a:rPr>
              <a:t>The Most </a:t>
            </a:r>
            <a:r>
              <a:rPr lang="en-US" altLang="ja-JP" sz="2200" b="1" dirty="0">
                <a:solidFill>
                  <a:prstClr val="black"/>
                </a:solidFill>
                <a:latin typeface="Arial Unicode MS" pitchFamily="50" charset="-128"/>
                <a:ea typeface="Arial Unicode MS" pitchFamily="50" charset="-128"/>
                <a:cs typeface="Arial Unicode MS" pitchFamily="50" charset="-128"/>
              </a:rPr>
              <a:t>diverse fields of Science and Engineering </a:t>
            </a:r>
          </a:p>
          <a:p>
            <a:pPr algn="ctr" fontAlgn="base">
              <a:spcBef>
                <a:spcPct val="0"/>
              </a:spcBef>
              <a:spcAft>
                <a:spcPct val="0"/>
              </a:spcAft>
              <a:defRPr/>
            </a:pPr>
            <a:r>
              <a:rPr lang="en-US" altLang="ja-JP" sz="2200" b="1" dirty="0">
                <a:solidFill>
                  <a:prstClr val="black"/>
                </a:solidFill>
                <a:latin typeface="Arial Unicode MS" pitchFamily="50" charset="-128"/>
                <a:ea typeface="Arial Unicode MS" pitchFamily="50" charset="-128"/>
                <a:cs typeface="Arial Unicode MS" pitchFamily="50" charset="-128"/>
              </a:rPr>
              <a:t>offered in international program in Japan</a:t>
            </a:r>
          </a:p>
        </p:txBody>
      </p:sp>
      <p:graphicFrame>
        <p:nvGraphicFramePr>
          <p:cNvPr id="4" name="表 3"/>
          <p:cNvGraphicFramePr>
            <a:graphicFrameLocks noGrp="1"/>
          </p:cNvGraphicFramePr>
          <p:nvPr>
            <p:extLst>
              <p:ext uri="{D42A27DB-BD31-4B8C-83A1-F6EECF244321}">
                <p14:modId xmlns:p14="http://schemas.microsoft.com/office/powerpoint/2010/main" val="1749836393"/>
              </p:ext>
            </p:extLst>
          </p:nvPr>
        </p:nvGraphicFramePr>
        <p:xfrm>
          <a:off x="323850" y="1196975"/>
          <a:ext cx="8640763" cy="5245101"/>
        </p:xfrm>
        <a:graphic>
          <a:graphicData uri="http://schemas.openxmlformats.org/drawingml/2006/table">
            <a:tbl>
              <a:tblPr/>
              <a:tblGrid>
                <a:gridCol w="1727200"/>
                <a:gridCol w="1008063"/>
                <a:gridCol w="792162"/>
                <a:gridCol w="720725"/>
                <a:gridCol w="936625"/>
                <a:gridCol w="863600"/>
                <a:gridCol w="792163"/>
                <a:gridCol w="720725"/>
                <a:gridCol w="1079500"/>
              </a:tblGrid>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Black" pitchFamily="34" charset="0"/>
                          <a:ea typeface="Arial Unicode MS" pitchFamily="50" charset="-128"/>
                          <a:cs typeface="Arial Unicode MS" pitchFamily="50" charset="-128"/>
                        </a:rPr>
                        <a:t>WASEDA</a:t>
                      </a:r>
                      <a:endParaRPr kumimoji="1" lang="ja-JP" altLang="en-US" sz="1400" b="1" i="0" u="none" strike="noStrike" cap="none" normalizeH="0" baseline="0" smtClean="0">
                        <a:ln>
                          <a:noFill/>
                        </a:ln>
                        <a:solidFill>
                          <a:srgbClr val="FFFFFF"/>
                        </a:solidFill>
                        <a:effectLst/>
                        <a:latin typeface="Arial Black" pitchFamily="34" charset="0"/>
                        <a:ea typeface="Arial Unicode MS" pitchFamily="50" charset="-128"/>
                        <a:cs typeface="Arial Unicode MS" pitchFamily="50" charset="-128"/>
                      </a:endParaRPr>
                    </a:p>
                  </a:txBody>
                  <a:tcPr marL="36000" marR="36000"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Black" pitchFamily="34" charset="0"/>
                          <a:ea typeface="ＭＳ Ｐゴシック" pitchFamily="50" charset="-128"/>
                        </a:rPr>
                        <a:t>Tokyo</a:t>
                      </a:r>
                      <a:endParaRPr kumimoji="1" lang="ja-JP" altLang="en-US" sz="1400" b="1" i="0" u="none" strike="noStrike" cap="none" normalizeH="0" baseline="0" smtClean="0">
                        <a:ln>
                          <a:noFill/>
                        </a:ln>
                        <a:solidFill>
                          <a:srgbClr val="FFFFFF"/>
                        </a:solidFill>
                        <a:effectLst/>
                        <a:latin typeface="Arial Black" pitchFamily="34" charset="0"/>
                        <a:ea typeface="ＭＳ Ｐゴシック" pitchFamily="50" charset="-128"/>
                      </a:endParaRPr>
                    </a:p>
                  </a:txBody>
                  <a:tcPr marL="36000" marR="36000"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Black" pitchFamily="34" charset="0"/>
                          <a:ea typeface="ＭＳ Ｐゴシック" pitchFamily="50" charset="-128"/>
                        </a:rPr>
                        <a:t>Keio </a:t>
                      </a:r>
                      <a:endParaRPr kumimoji="1" lang="ja-JP" altLang="en-US" sz="1400" b="1" i="0" u="none" strike="noStrike" cap="none" normalizeH="0" baseline="0" smtClean="0">
                        <a:ln>
                          <a:noFill/>
                        </a:ln>
                        <a:solidFill>
                          <a:srgbClr val="FFFFFF"/>
                        </a:solidFill>
                        <a:effectLst/>
                        <a:latin typeface="Arial Black" pitchFamily="34" charset="0"/>
                        <a:ea typeface="ＭＳ Ｐゴシック" pitchFamily="50" charset="-128"/>
                      </a:endParaRPr>
                    </a:p>
                  </a:txBody>
                  <a:tcPr marL="36000" marR="36000"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Black" pitchFamily="34" charset="0"/>
                          <a:ea typeface="ＭＳ Ｐゴシック" pitchFamily="50" charset="-128"/>
                        </a:rPr>
                        <a:t>Nagoya </a:t>
                      </a:r>
                      <a:endParaRPr kumimoji="1" lang="ja-JP" altLang="en-US" sz="1400" b="1" i="0" u="none" strike="noStrike" cap="none" normalizeH="0" baseline="0" smtClean="0">
                        <a:ln>
                          <a:noFill/>
                        </a:ln>
                        <a:solidFill>
                          <a:srgbClr val="FFFFFF"/>
                        </a:solidFill>
                        <a:effectLst/>
                        <a:latin typeface="Arial Black" pitchFamily="34" charset="0"/>
                        <a:ea typeface="ＭＳ Ｐゴシック" pitchFamily="50" charset="-128"/>
                      </a:endParaRPr>
                    </a:p>
                  </a:txBody>
                  <a:tcPr marL="36000" marR="36000"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Black" pitchFamily="34" charset="0"/>
                          <a:ea typeface="ＭＳ Ｐゴシック" pitchFamily="50" charset="-128"/>
                        </a:rPr>
                        <a:t>Kyushu</a:t>
                      </a:r>
                      <a:endParaRPr kumimoji="1" lang="ja-JP" altLang="en-US" sz="1400" b="1" i="0" u="none" strike="noStrike" cap="none" normalizeH="0" baseline="0" smtClean="0">
                        <a:ln>
                          <a:noFill/>
                        </a:ln>
                        <a:solidFill>
                          <a:srgbClr val="FFFFFF"/>
                        </a:solidFill>
                        <a:effectLst/>
                        <a:latin typeface="Arial Black" pitchFamily="34" charset="0"/>
                        <a:ea typeface="ＭＳ Ｐゴシック" pitchFamily="50" charset="-128"/>
                      </a:endParaRPr>
                    </a:p>
                  </a:txBody>
                  <a:tcPr marL="36000" marR="36000"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Black" pitchFamily="34" charset="0"/>
                          <a:ea typeface="ＭＳ Ｐゴシック" pitchFamily="50" charset="-128"/>
                        </a:rPr>
                        <a:t>Tohoku</a:t>
                      </a:r>
                      <a:endParaRPr kumimoji="1" lang="ja-JP" altLang="en-US" sz="1400" b="1" i="0" u="none" strike="noStrike" cap="none" normalizeH="0" baseline="0" smtClean="0">
                        <a:ln>
                          <a:noFill/>
                        </a:ln>
                        <a:solidFill>
                          <a:srgbClr val="FFFFFF"/>
                        </a:solidFill>
                        <a:effectLst/>
                        <a:latin typeface="Arial Black" pitchFamily="34" charset="0"/>
                        <a:ea typeface="ＭＳ Ｐゴシック" pitchFamily="50" charset="-128"/>
                      </a:endParaRPr>
                    </a:p>
                  </a:txBody>
                  <a:tcPr marL="36000" marR="36000"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Black" pitchFamily="34" charset="0"/>
                          <a:ea typeface="ＭＳ Ｐゴシック" pitchFamily="50" charset="-128"/>
                        </a:rPr>
                        <a:t>Osaka</a:t>
                      </a:r>
                      <a:endParaRPr kumimoji="1" lang="ja-JP" altLang="en-US" sz="1400" b="1" i="0" u="none" strike="noStrike" cap="none" normalizeH="0" baseline="0" smtClean="0">
                        <a:ln>
                          <a:noFill/>
                        </a:ln>
                        <a:solidFill>
                          <a:srgbClr val="FFFFFF"/>
                        </a:solidFill>
                        <a:effectLst/>
                        <a:latin typeface="Arial Black" pitchFamily="34" charset="0"/>
                        <a:ea typeface="ＭＳ Ｐゴシック" pitchFamily="50" charset="-128"/>
                      </a:endParaRPr>
                    </a:p>
                  </a:txBody>
                  <a:tcPr marL="36000" marR="36000"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Black" pitchFamily="34" charset="0"/>
                          <a:ea typeface="ＭＳ Ｐゴシック" pitchFamily="50" charset="-128"/>
                        </a:rPr>
                        <a:t>Doshisha</a:t>
                      </a:r>
                      <a:endParaRPr kumimoji="1" lang="ja-JP" altLang="en-US" sz="1400" b="1" i="0" u="none" strike="noStrike" cap="none" normalizeH="0" baseline="0" smtClean="0">
                        <a:ln>
                          <a:noFill/>
                        </a:ln>
                        <a:solidFill>
                          <a:srgbClr val="FFFFFF"/>
                        </a:solidFill>
                        <a:effectLst/>
                        <a:latin typeface="Arial Black" pitchFamily="34" charset="0"/>
                        <a:ea typeface="ＭＳ Ｐゴシック" pitchFamily="50" charset="-128"/>
                      </a:endParaRPr>
                    </a:p>
                  </a:txBody>
                  <a:tcPr marL="36000" marR="36000"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Mathematics</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Photonics</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57943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Computer Science</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Intermedia </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Mechanics</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r>
                        <a:rPr kumimoji="1" lang="en-US" altLang="ja-JP" sz="10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(Master  only)</a:t>
                      </a:r>
                      <a:endParaRPr kumimoji="1" lang="ja-JP" altLang="en-US" sz="10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Aerospace</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57943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Civil Engineering</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Physics</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Chemistry</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Biology</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Life Science</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r>
              <a:tr h="371475">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Black" pitchFamily="34" charset="0"/>
                          <a:ea typeface="ＭＳ Ｐゴシック" pitchFamily="50" charset="-128"/>
                        </a:rPr>
                        <a:t>Electric</a:t>
                      </a:r>
                      <a:endParaRPr kumimoji="1" lang="ja-JP" altLang="en-US" sz="1600" b="0" i="0" u="none" strike="noStrike" cap="none" normalizeH="0" baseline="0" smtClean="0">
                        <a:ln>
                          <a:noFill/>
                        </a:ln>
                        <a:solidFill>
                          <a:srgbClr val="000000"/>
                        </a:solidFill>
                        <a:effectLst/>
                        <a:latin typeface="Arial Black" pitchFamily="34" charset="0"/>
                        <a:ea typeface="ＭＳ Ｐゴシック" pitchFamily="50" charset="-128"/>
                      </a:endParaRPr>
                    </a:p>
                  </a:txBody>
                  <a:tcPr marL="91439" marR="91439"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HGS創英角ｺﾞｼｯｸUB" pitchFamily="50" charset="-128"/>
                        <a:ea typeface="HGS創英角ｺﾞｼｯｸUB" pitchFamily="50" charset="-128"/>
                      </a:endParaRP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HGS創英角ｺﾞｼｯｸUB" pitchFamily="50" charset="-128"/>
                          <a:ea typeface="HGS創英角ｺﾞｼｯｸUB" pitchFamily="50" charset="-128"/>
                        </a:rPr>
                        <a:t>◎</a:t>
                      </a:r>
                    </a:p>
                  </a:txBody>
                  <a:tcPr marL="91439" marR="91439" marT="45723" marB="45723"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bl>
          </a:graphicData>
        </a:graphic>
      </p:graphicFrame>
    </p:spTree>
    <p:extLst>
      <p:ext uri="{BB962C8B-B14F-4D97-AF65-F5344CB8AC3E}">
        <p14:creationId xmlns:p14="http://schemas.microsoft.com/office/powerpoint/2010/main" val="42127751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6877033" y="-99392"/>
            <a:ext cx="2266967" cy="369332"/>
          </a:xfrm>
          <a:prstGeom prst="rect">
            <a:avLst/>
          </a:prstGeom>
        </p:spPr>
        <p:txBody>
          <a:bodyPr wrap="none">
            <a:spAutoFit/>
          </a:bodyPr>
          <a:lstStyle/>
          <a:p>
            <a:r>
              <a:rPr lang="en-US" altLang="ja-JP" dirty="0">
                <a:solidFill>
                  <a:schemeClr val="bg1"/>
                </a:solidFill>
              </a:rPr>
              <a:t>Science &amp; Engineering</a:t>
            </a:r>
            <a:endParaRPr lang="ja-JP" altLang="en-US" dirty="0">
              <a:solidFill>
                <a:schemeClr val="bg1"/>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87502"/>
            <a:ext cx="424815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666" y="3552915"/>
            <a:ext cx="2413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141" y="887502"/>
            <a:ext cx="402272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141" y="3695790"/>
            <a:ext cx="408305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6"/>
          <p:cNvSpPr txBox="1"/>
          <p:nvPr/>
        </p:nvSpPr>
        <p:spPr>
          <a:xfrm>
            <a:off x="826766" y="2265452"/>
            <a:ext cx="7489825" cy="600075"/>
          </a:xfrm>
          <a:prstGeom prst="rect">
            <a:avLst/>
          </a:prstGeom>
          <a:solidFill>
            <a:srgbClr val="00B0F0"/>
          </a:solidFill>
          <a:ln w="25400">
            <a:solidFill>
              <a:schemeClr val="accent2">
                <a:lumMod val="75000"/>
              </a:schemeClr>
            </a:solidFill>
          </a:ln>
        </p:spPr>
        <p:txBody>
          <a:bodyPr lIns="144000" tIns="144000" rIns="144000" bIns="144000" anchor="ctr">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r>
              <a:rPr lang="en-US" altLang="ja-JP" sz="2000" b="1" smtClean="0">
                <a:ea typeface="HGP創英角ｺﾞｼｯｸUB" pitchFamily="50" charset="-128"/>
                <a:cs typeface="Arial" pitchFamily="34" charset="0"/>
              </a:rPr>
              <a:t>“Experiment based learning”</a:t>
            </a:r>
            <a:r>
              <a:rPr lang="ja-JP" altLang="en-US" sz="2000" b="1" smtClean="0">
                <a:ea typeface="HGP創英角ｺﾞｼｯｸUB" pitchFamily="50" charset="-128"/>
              </a:rPr>
              <a:t> </a:t>
            </a:r>
            <a:r>
              <a:rPr lang="en-US" altLang="ja-JP" sz="2000" b="1" smtClean="0">
                <a:ea typeface="HGP創英角ｺﾞｼｯｸUB" pitchFamily="50" charset="-128"/>
                <a:cs typeface="Arial" pitchFamily="34" charset="0"/>
              </a:rPr>
              <a:t>with hands-on experiments</a:t>
            </a:r>
            <a:endParaRPr lang="ja-JP" altLang="en-US" sz="2000" b="1" smtClean="0">
              <a:ea typeface="HGP創英角ｺﾞｼｯｸUB" pitchFamily="50" charset="-128"/>
            </a:endParaRPr>
          </a:p>
        </p:txBody>
      </p:sp>
      <p:sp>
        <p:nvSpPr>
          <p:cNvPr id="20" name="テキスト ボックス 7"/>
          <p:cNvSpPr txBox="1">
            <a:spLocks noChangeArrowheads="1"/>
          </p:cNvSpPr>
          <p:nvPr/>
        </p:nvSpPr>
        <p:spPr bwMode="auto">
          <a:xfrm>
            <a:off x="1323653" y="5432515"/>
            <a:ext cx="6292850" cy="588962"/>
          </a:xfrm>
          <a:prstGeom prst="rect">
            <a:avLst/>
          </a:prstGeom>
          <a:solidFill>
            <a:srgbClr val="00B0F0"/>
          </a:solidFill>
          <a:ln w="25400">
            <a:solidFill>
              <a:srgbClr val="B7ECFF"/>
            </a:solidFill>
            <a:miter lim="800000"/>
            <a:headEnd/>
            <a:tailEnd/>
          </a:ln>
        </p:spPr>
        <p:txBody>
          <a:bodyPr wrap="none" lIns="144000" tIns="108000" rIns="144000" bIns="10800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b="1">
                <a:latin typeface="Arial" panose="020B0604020202020204" pitchFamily="34" charset="0"/>
                <a:cs typeface="Arial" panose="020B0604020202020204" pitchFamily="34" charset="0"/>
              </a:rPr>
              <a:t>Development of practical academic skills</a:t>
            </a:r>
            <a:endParaRPr lang="ja-JP" altLang="en-US" sz="2400" b="1">
              <a:latin typeface="Arial" panose="020B0604020202020204" pitchFamily="34" charset="0"/>
              <a:ea typeface="HGP創英角ｺﾞｼｯｸUB" pitchFamily="50" charset="-128"/>
            </a:endParaRPr>
          </a:p>
        </p:txBody>
      </p:sp>
      <p:sp>
        <p:nvSpPr>
          <p:cNvPr id="21" name="下矢印 8"/>
          <p:cNvSpPr/>
          <p:nvPr/>
        </p:nvSpPr>
        <p:spPr>
          <a:xfrm>
            <a:off x="3850953" y="3492590"/>
            <a:ext cx="1223963" cy="1584325"/>
          </a:xfrm>
          <a:prstGeom prst="downArrow">
            <a:avLst/>
          </a:prstGeom>
          <a:solidFill>
            <a:srgbClr val="00B0F0"/>
          </a:solidFill>
          <a:ln>
            <a:solidFill>
              <a:srgbClr val="E4D2F2"/>
            </a:solid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fontAlgn="auto">
              <a:spcBef>
                <a:spcPts val="0"/>
              </a:spcBef>
              <a:spcAft>
                <a:spcPts val="0"/>
              </a:spcAft>
              <a:defRPr/>
            </a:pPr>
            <a:endParaRPr lang="ja-JP" altLang="en-US" sz="2000" b="1" dirty="0">
              <a:solidFill>
                <a:schemeClr val="tx1"/>
              </a:solidFill>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11911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79388" y="188913"/>
            <a:ext cx="4752975" cy="647700"/>
          </a:xfrm>
          <a:prstGeom prst="roundRect">
            <a:avLst/>
          </a:prstGeom>
          <a:solidFill>
            <a:srgbClr val="B07AD8">
              <a:alpha val="64706"/>
            </a:srgbClr>
          </a:solidFill>
          <a:ln w="31750">
            <a:solidFill>
              <a:srgbClr val="E4D2F2"/>
            </a:solidFill>
          </a:ln>
        </p:spPr>
        <p:style>
          <a:lnRef idx="2">
            <a:schemeClr val="accent1">
              <a:shade val="50000"/>
            </a:schemeClr>
          </a:lnRef>
          <a:fillRef idx="1">
            <a:schemeClr val="accent1"/>
          </a:fillRef>
          <a:effectRef idx="0">
            <a:schemeClr val="accent1"/>
          </a:effectRef>
          <a:fontRef idx="minor">
            <a:schemeClr val="lt1"/>
          </a:fontRef>
        </p:style>
        <p:txBody>
          <a:bodyPr lIns="360000" tIns="0" bIns="0" anchor="ctr"/>
          <a:lstStyle/>
          <a:p>
            <a:pPr algn="ctr" fontAlgn="base">
              <a:spcBef>
                <a:spcPct val="0"/>
              </a:spcBef>
              <a:spcAft>
                <a:spcPct val="0"/>
              </a:spcAft>
              <a:defRPr/>
            </a:pPr>
            <a:r>
              <a:rPr lang="en-US" altLang="ja-JP" sz="2200" dirty="0">
                <a:solidFill>
                  <a:prstClr val="black"/>
                </a:solidFill>
                <a:latin typeface="HGS創英角ｺﾞｼｯｸUB" pitchFamily="50" charset="-128"/>
                <a:ea typeface="HGS創英角ｺﾞｼｯｸUB" pitchFamily="50" charset="-128"/>
              </a:rPr>
              <a:t>Basic Experimental Classes</a:t>
            </a:r>
          </a:p>
          <a:p>
            <a:pPr algn="ctr" fontAlgn="base">
              <a:spcBef>
                <a:spcPct val="0"/>
              </a:spcBef>
              <a:spcAft>
                <a:spcPct val="0"/>
              </a:spcAft>
              <a:defRPr/>
            </a:pPr>
            <a:r>
              <a:rPr lang="ja-JP" altLang="en-US" sz="1600" dirty="0">
                <a:solidFill>
                  <a:prstClr val="black"/>
                </a:solidFill>
                <a:latin typeface="HGS創英角ｺﾞｼｯｸUB" pitchFamily="50" charset="-128"/>
                <a:ea typeface="HGS創英角ｺﾞｼｯｸUB" pitchFamily="50" charset="-128"/>
              </a:rPr>
              <a:t>（</a:t>
            </a:r>
            <a:r>
              <a:rPr lang="en-US" altLang="ja-JP" sz="1600" dirty="0">
                <a:solidFill>
                  <a:prstClr val="black"/>
                </a:solidFill>
                <a:latin typeface="HGS創英角ｺﾞｼｯｸUB" pitchFamily="50" charset="-128"/>
                <a:ea typeface="HGS創英角ｺﾞｼｯｸUB" pitchFamily="50" charset="-128"/>
              </a:rPr>
              <a:t>compulsory for 1</a:t>
            </a:r>
            <a:r>
              <a:rPr lang="en-US" altLang="ja-JP" sz="1600" baseline="30000" dirty="0">
                <a:solidFill>
                  <a:prstClr val="black"/>
                </a:solidFill>
                <a:latin typeface="HGS創英角ｺﾞｼｯｸUB" pitchFamily="50" charset="-128"/>
                <a:ea typeface="HGS創英角ｺﾞｼｯｸUB" pitchFamily="50" charset="-128"/>
              </a:rPr>
              <a:t>st</a:t>
            </a:r>
            <a:r>
              <a:rPr lang="en-US" altLang="ja-JP" sz="1600" dirty="0">
                <a:solidFill>
                  <a:prstClr val="black"/>
                </a:solidFill>
                <a:latin typeface="HGS創英角ｺﾞｼｯｸUB" pitchFamily="50" charset="-128"/>
                <a:ea typeface="HGS創英角ｺﾞｼｯｸUB" pitchFamily="50" charset="-128"/>
              </a:rPr>
              <a:t> and 2</a:t>
            </a:r>
            <a:r>
              <a:rPr lang="en-US" altLang="ja-JP" sz="1600" baseline="30000" dirty="0">
                <a:solidFill>
                  <a:prstClr val="black"/>
                </a:solidFill>
                <a:latin typeface="HGS創英角ｺﾞｼｯｸUB" pitchFamily="50" charset="-128"/>
                <a:ea typeface="HGS創英角ｺﾞｼｯｸUB" pitchFamily="50" charset="-128"/>
              </a:rPr>
              <a:t>nd</a:t>
            </a:r>
            <a:r>
              <a:rPr lang="en-US" altLang="ja-JP" sz="1600" dirty="0">
                <a:solidFill>
                  <a:prstClr val="black"/>
                </a:solidFill>
                <a:latin typeface="HGS創英角ｺﾞｼｯｸUB" pitchFamily="50" charset="-128"/>
                <a:ea typeface="HGS創英角ｺﾞｼｯｸUB" pitchFamily="50" charset="-128"/>
              </a:rPr>
              <a:t> year student</a:t>
            </a:r>
            <a:r>
              <a:rPr lang="ja-JP" altLang="en-US" sz="1600" dirty="0">
                <a:solidFill>
                  <a:prstClr val="black"/>
                </a:solidFill>
                <a:latin typeface="HGS創英角ｺﾞｼｯｸUB" pitchFamily="50" charset="-128"/>
                <a:ea typeface="HGS創英角ｺﾞｼｯｸUB" pitchFamily="50" charset="-128"/>
              </a:rPr>
              <a:t>）</a:t>
            </a:r>
            <a:endParaRPr lang="en-US" altLang="ja-JP" sz="1600" dirty="0">
              <a:solidFill>
                <a:prstClr val="black"/>
              </a:solidFill>
              <a:latin typeface="HGS創英角ｺﾞｼｯｸUB" pitchFamily="50" charset="-128"/>
              <a:ea typeface="HGS創英角ｺﾞｼｯｸUB" pitchFamily="50" charset="-128"/>
            </a:endParaRPr>
          </a:p>
        </p:txBody>
      </p:sp>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318000"/>
            <a:ext cx="3241675"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12875"/>
            <a:ext cx="324961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1844675"/>
            <a:ext cx="3044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形吹き出し 8"/>
          <p:cNvSpPr/>
          <p:nvPr/>
        </p:nvSpPr>
        <p:spPr>
          <a:xfrm>
            <a:off x="3419475" y="1844675"/>
            <a:ext cx="2016125" cy="1584325"/>
          </a:xfrm>
          <a:prstGeom prst="wedgeEllipseCallout">
            <a:avLst>
              <a:gd name="adj1" fmla="val -59634"/>
              <a:gd name="adj2" fmla="val 14111"/>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fontAlgn="base">
              <a:spcBef>
                <a:spcPct val="0"/>
              </a:spcBef>
              <a:spcAft>
                <a:spcPct val="0"/>
              </a:spcAft>
              <a:defRPr/>
            </a:pPr>
            <a:r>
              <a:rPr lang="en-US" altLang="ja-JP" sz="1800" smtClean="0">
                <a:solidFill>
                  <a:prstClr val="black"/>
                </a:solidFill>
                <a:ea typeface="HGS創英角ｺﾞｼｯｸUB" pitchFamily="50" charset="-128"/>
                <a:cs typeface="Arial" pitchFamily="34" charset="0"/>
              </a:rPr>
              <a:t>making a lens,  air hockey,</a:t>
            </a:r>
          </a:p>
          <a:p>
            <a:pPr algn="ctr" fontAlgn="base">
              <a:spcBef>
                <a:spcPct val="0"/>
              </a:spcBef>
              <a:spcAft>
                <a:spcPct val="0"/>
              </a:spcAft>
              <a:defRPr/>
            </a:pPr>
            <a:r>
              <a:rPr lang="en-US" altLang="ja-JP" sz="1800" smtClean="0">
                <a:solidFill>
                  <a:prstClr val="black"/>
                </a:solidFill>
                <a:ea typeface="HGS創英角ｺﾞｼｯｸUB" pitchFamily="50" charset="-128"/>
                <a:cs typeface="Arial" pitchFamily="34" charset="0"/>
              </a:rPr>
              <a:t>the electric guitar</a:t>
            </a:r>
            <a:endParaRPr lang="ja-JP" altLang="en-US" sz="1800" smtClean="0">
              <a:solidFill>
                <a:prstClr val="black"/>
              </a:solidFill>
              <a:ea typeface="HGS創英角ｺﾞｼｯｸUB" pitchFamily="50" charset="-128"/>
            </a:endParaRPr>
          </a:p>
        </p:txBody>
      </p:sp>
      <p:sp>
        <p:nvSpPr>
          <p:cNvPr id="10" name="円形吹き出し 9"/>
          <p:cNvSpPr/>
          <p:nvPr/>
        </p:nvSpPr>
        <p:spPr>
          <a:xfrm>
            <a:off x="6804025" y="4365625"/>
            <a:ext cx="2087563" cy="1800225"/>
          </a:xfrm>
          <a:prstGeom prst="wedgeEllipseCallout">
            <a:avLst>
              <a:gd name="adj1" fmla="val -17391"/>
              <a:gd name="adj2" fmla="val -82062"/>
            </a:avLst>
          </a:prstGeom>
          <a:solidFill>
            <a:srgbClr val="CCFF6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fontAlgn="base">
              <a:spcBef>
                <a:spcPct val="0"/>
              </a:spcBef>
              <a:spcAft>
                <a:spcPct val="0"/>
              </a:spcAft>
              <a:defRPr/>
            </a:pPr>
            <a:r>
              <a:rPr lang="en-US" altLang="ja-JP" sz="1800" smtClean="0">
                <a:solidFill>
                  <a:prstClr val="black"/>
                </a:solidFill>
                <a:ea typeface="HGS創英角ｺﾞｼｯｸUB" pitchFamily="50" charset="-128"/>
                <a:cs typeface="Arial" pitchFamily="34" charset="0"/>
              </a:rPr>
              <a:t>observing cells with microscope,</a:t>
            </a:r>
          </a:p>
          <a:p>
            <a:pPr algn="ctr" fontAlgn="base">
              <a:spcBef>
                <a:spcPct val="0"/>
              </a:spcBef>
              <a:spcAft>
                <a:spcPct val="0"/>
              </a:spcAft>
              <a:defRPr/>
            </a:pPr>
            <a:r>
              <a:rPr lang="en-US" altLang="ja-JP" sz="1800" smtClean="0">
                <a:solidFill>
                  <a:prstClr val="black"/>
                </a:solidFill>
                <a:ea typeface="HGS創英角ｺﾞｼｯｸUB" pitchFamily="50" charset="-128"/>
                <a:cs typeface="Arial" pitchFamily="34" charset="0"/>
              </a:rPr>
              <a:t>DNA analysis</a:t>
            </a:r>
            <a:endParaRPr lang="ja-JP" altLang="en-US" sz="1800" smtClean="0">
              <a:solidFill>
                <a:prstClr val="black"/>
              </a:solidFill>
              <a:ea typeface="HGS創英角ｺﾞｼｯｸUB" pitchFamily="50" charset="-128"/>
            </a:endParaRPr>
          </a:p>
        </p:txBody>
      </p:sp>
      <p:sp>
        <p:nvSpPr>
          <p:cNvPr id="11" name="円形吹き出し 10"/>
          <p:cNvSpPr/>
          <p:nvPr/>
        </p:nvSpPr>
        <p:spPr>
          <a:xfrm>
            <a:off x="3563938" y="4437063"/>
            <a:ext cx="2376487" cy="2160587"/>
          </a:xfrm>
          <a:prstGeom prst="wedgeEllipseCallout">
            <a:avLst>
              <a:gd name="adj1" fmla="val -56005"/>
              <a:gd name="adj2" fmla="val -8351"/>
            </a:avLst>
          </a:prstGeom>
          <a:solidFill>
            <a:srgbClr val="CC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fontAlgn="base">
              <a:spcBef>
                <a:spcPct val="0"/>
              </a:spcBef>
              <a:spcAft>
                <a:spcPct val="0"/>
              </a:spcAft>
              <a:defRPr/>
            </a:pPr>
            <a:r>
              <a:rPr lang="en-US" altLang="ja-JP" sz="1800" smtClean="0">
                <a:solidFill>
                  <a:prstClr val="black"/>
                </a:solidFill>
                <a:ea typeface="HG創英角ｺﾞｼｯｸUB" pitchFamily="49" charset="-128"/>
                <a:cs typeface="Arial" pitchFamily="34" charset="0"/>
              </a:rPr>
              <a:t>extraction of caffeine, synthesizing nylon</a:t>
            </a:r>
            <a:r>
              <a:rPr lang="ja-JP" altLang="en-US" sz="1800" smtClean="0">
                <a:solidFill>
                  <a:prstClr val="black"/>
                </a:solidFill>
                <a:ea typeface="HG創英角ｺﾞｼｯｸUB" pitchFamily="49" charset="-128"/>
              </a:rPr>
              <a:t>　</a:t>
            </a:r>
            <a:r>
              <a:rPr lang="en-US" altLang="ja-JP" sz="1800" smtClean="0">
                <a:solidFill>
                  <a:prstClr val="black"/>
                </a:solidFill>
                <a:ea typeface="HG創英角ｺﾞｼｯｸUB" pitchFamily="49" charset="-128"/>
                <a:cs typeface="Arial" pitchFamily="34" charset="0"/>
              </a:rPr>
              <a:t>and medicine such as aspirin</a:t>
            </a:r>
            <a:endParaRPr lang="ja-JP" altLang="en-US" sz="1800" smtClean="0">
              <a:solidFill>
                <a:prstClr val="black"/>
              </a:solidFill>
              <a:ea typeface="HG創英角ｺﾞｼｯｸUB" pitchFamily="49" charset="-128"/>
            </a:endParaRPr>
          </a:p>
        </p:txBody>
      </p:sp>
      <p:sp>
        <p:nvSpPr>
          <p:cNvPr id="12" name="円/楕円 11"/>
          <p:cNvSpPr/>
          <p:nvPr/>
        </p:nvSpPr>
        <p:spPr>
          <a:xfrm>
            <a:off x="250825" y="1052513"/>
            <a:ext cx="3313113" cy="50482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fontAlgn="base">
              <a:spcBef>
                <a:spcPct val="0"/>
              </a:spcBef>
              <a:spcAft>
                <a:spcPct val="0"/>
              </a:spcAft>
              <a:defRPr/>
            </a:pPr>
            <a:r>
              <a:rPr lang="en-US" altLang="ja-JP" sz="2000" smtClean="0">
                <a:solidFill>
                  <a:prstClr val="black"/>
                </a:solidFill>
                <a:ea typeface="HGS創英角ｺﾞｼｯｸUB" pitchFamily="50" charset="-128"/>
                <a:cs typeface="Arial" pitchFamily="34" charset="0"/>
              </a:rPr>
              <a:t>Physics experiments</a:t>
            </a:r>
            <a:endParaRPr lang="ja-JP" altLang="en-US" sz="2000" smtClean="0">
              <a:solidFill>
                <a:prstClr val="black"/>
              </a:solidFill>
              <a:ea typeface="HGS創英角ｺﾞｼｯｸUB" pitchFamily="50" charset="-128"/>
            </a:endParaRPr>
          </a:p>
        </p:txBody>
      </p:sp>
      <p:sp>
        <p:nvSpPr>
          <p:cNvPr id="13" name="円/楕円 12"/>
          <p:cNvSpPr/>
          <p:nvPr/>
        </p:nvSpPr>
        <p:spPr>
          <a:xfrm>
            <a:off x="5148263" y="1125538"/>
            <a:ext cx="3851275" cy="574675"/>
          </a:xfrm>
          <a:prstGeom prst="ellipse">
            <a:avLst/>
          </a:prstGeom>
          <a:solidFill>
            <a:srgbClr val="CC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fontAlgn="base">
              <a:spcBef>
                <a:spcPct val="0"/>
              </a:spcBef>
              <a:spcAft>
                <a:spcPct val="0"/>
              </a:spcAft>
              <a:defRPr/>
            </a:pPr>
            <a:r>
              <a:rPr lang="en-US" altLang="ja-JP" sz="2000" smtClean="0">
                <a:solidFill>
                  <a:prstClr val="black"/>
                </a:solidFill>
                <a:ea typeface="HGS創英角ｺﾞｼｯｸUB" pitchFamily="50" charset="-128"/>
                <a:cs typeface="Arial" pitchFamily="34" charset="0"/>
              </a:rPr>
              <a:t>Bioscience experiments</a:t>
            </a:r>
            <a:endParaRPr lang="ja-JP" altLang="en-US" sz="2000" smtClean="0">
              <a:solidFill>
                <a:prstClr val="black"/>
              </a:solidFill>
              <a:ea typeface="HGS創英角ｺﾞｼｯｸUB" pitchFamily="50" charset="-128"/>
            </a:endParaRPr>
          </a:p>
        </p:txBody>
      </p:sp>
      <p:sp>
        <p:nvSpPr>
          <p:cNvPr id="14" name="円/楕円 13"/>
          <p:cNvSpPr/>
          <p:nvPr/>
        </p:nvSpPr>
        <p:spPr>
          <a:xfrm>
            <a:off x="179388" y="4005263"/>
            <a:ext cx="3671887" cy="576262"/>
          </a:xfrm>
          <a:prstGeom prst="ellipse">
            <a:avLst/>
          </a:prstGeom>
          <a:solidFill>
            <a:srgbClr val="CCFF9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fontAlgn="base">
              <a:spcBef>
                <a:spcPct val="0"/>
              </a:spcBef>
              <a:spcAft>
                <a:spcPct val="0"/>
              </a:spcAft>
              <a:defRPr/>
            </a:pPr>
            <a:r>
              <a:rPr lang="en-US" altLang="ja-JP" sz="2000" smtClean="0">
                <a:solidFill>
                  <a:prstClr val="black"/>
                </a:solidFill>
                <a:ea typeface="HGS創英角ｺﾞｼｯｸUB" pitchFamily="50" charset="-128"/>
                <a:cs typeface="Arial" pitchFamily="34" charset="0"/>
              </a:rPr>
              <a:t>Chemistry experiments</a:t>
            </a:r>
            <a:endParaRPr lang="ja-JP" altLang="en-US" sz="2000" smtClean="0">
              <a:solidFill>
                <a:prstClr val="black"/>
              </a:solidFill>
              <a:ea typeface="HGS創英角ｺﾞｼｯｸUB" pitchFamily="50" charset="-128"/>
            </a:endParaRPr>
          </a:p>
        </p:txBody>
      </p:sp>
      <p:sp>
        <p:nvSpPr>
          <p:cNvPr id="27661" name="テキスト ボックス 14"/>
          <p:cNvSpPr txBox="1">
            <a:spLocks noChangeArrowheads="1"/>
          </p:cNvSpPr>
          <p:nvPr/>
        </p:nvSpPr>
        <p:spPr bwMode="auto">
          <a:xfrm>
            <a:off x="5076825" y="220663"/>
            <a:ext cx="410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buFontTx/>
              <a:buNone/>
            </a:pPr>
            <a:r>
              <a:rPr lang="ja-JP" altLang="en-US" sz="2000" b="1" smtClean="0">
                <a:solidFill>
                  <a:srgbClr val="934BC9"/>
                </a:solidFill>
                <a:latin typeface="Arial" panose="020B0604020202020204" pitchFamily="34" charset="0"/>
                <a:ea typeface="HG創英角ｺﾞｼｯｸUB" pitchFamily="49" charset="-128"/>
              </a:rPr>
              <a:t>★</a:t>
            </a:r>
            <a:r>
              <a:rPr lang="en-US" altLang="ja-JP" sz="2000" b="1" smtClean="0">
                <a:solidFill>
                  <a:srgbClr val="934BC9"/>
                </a:solidFill>
                <a:latin typeface="Arial" panose="020B0604020202020204" pitchFamily="34" charset="0"/>
                <a:cs typeface="Arial" panose="020B0604020202020204" pitchFamily="34" charset="0"/>
              </a:rPr>
              <a:t>about 70 hours for 1 semester</a:t>
            </a:r>
            <a:endParaRPr lang="ja-JP" altLang="en-US" sz="2000" b="1" smtClean="0">
              <a:solidFill>
                <a:srgbClr val="934BC9"/>
              </a:solidFill>
              <a:latin typeface="Arial" panose="020B0604020202020204" pitchFamily="34" charset="0"/>
              <a:ea typeface="HG創英角ｺﾞｼｯｸUB" pitchFamily="49" charset="-128"/>
            </a:endParaRPr>
          </a:p>
        </p:txBody>
      </p:sp>
      <p:cxnSp>
        <p:nvCxnSpPr>
          <p:cNvPr id="17" name="直線コネクタ 16"/>
          <p:cNvCxnSpPr/>
          <p:nvPr/>
        </p:nvCxnSpPr>
        <p:spPr>
          <a:xfrm>
            <a:off x="5219700" y="692150"/>
            <a:ext cx="3744913"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311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rot="2703206">
            <a:off x="1296177" y="1993015"/>
            <a:ext cx="3171401" cy="3202544"/>
          </a:xfrm>
          <a:prstGeom prst="rect">
            <a:avLst/>
          </a:prstGeom>
          <a:solidFill>
            <a:srgbClr val="B20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正方形/長方形 2"/>
          <p:cNvSpPr/>
          <p:nvPr/>
        </p:nvSpPr>
        <p:spPr>
          <a:xfrm>
            <a:off x="1535017" y="1844824"/>
            <a:ext cx="2362622" cy="2885277"/>
          </a:xfrm>
          <a:prstGeom prst="rect">
            <a:avLst/>
          </a:prstGeom>
        </p:spPr>
        <p:txBody>
          <a:bodyPr wrap="square">
            <a:spAutoFit/>
          </a:bodyPr>
          <a:lstStyle/>
          <a:p>
            <a:pPr algn="ctr" defTabSz="466713">
              <a:defRPr/>
            </a:pPr>
            <a:r>
              <a:rPr lang="en-US" altLang="ja-JP" sz="6600" b="1" dirty="0" smtClean="0">
                <a:solidFill>
                  <a:schemeClr val="bg1"/>
                </a:solidFill>
                <a:latin typeface="MS UI Gothic" panose="020B0600070205080204" pitchFamily="50" charset="-128"/>
                <a:ea typeface="MS UI Gothic" panose="020B0600070205080204" pitchFamily="50" charset="-128"/>
                <a:cs typeface="Times New Roman" panose="02020603050405020304" pitchFamily="18" charset="0"/>
              </a:rPr>
              <a:t>#</a:t>
            </a:r>
            <a:r>
              <a:rPr lang="en-US" altLang="ja-JP" sz="18149" b="1" dirty="0">
                <a:solidFill>
                  <a:schemeClr val="bg1"/>
                </a:solidFill>
                <a:latin typeface="MS UI Gothic" panose="020B0600070205080204" pitchFamily="50" charset="-128"/>
                <a:ea typeface="MS UI Gothic" panose="020B0600070205080204" pitchFamily="50" charset="-128"/>
                <a:cs typeface="Times New Roman" panose="02020603050405020304" pitchFamily="18" charset="0"/>
              </a:rPr>
              <a:t>1</a:t>
            </a:r>
            <a:endParaRPr lang="en-US" altLang="ja-JP" sz="10500" b="1" dirty="0">
              <a:solidFill>
                <a:schemeClr val="bg1"/>
              </a:solidFill>
              <a:latin typeface="MS UI Gothic" panose="020B0600070205080204" pitchFamily="50" charset="-128"/>
              <a:ea typeface="MS UI Gothic" panose="020B0600070205080204" pitchFamily="50" charset="-128"/>
              <a:cs typeface="Times New Roman" panose="02020603050405020304" pitchFamily="18" charset="0"/>
            </a:endParaRPr>
          </a:p>
        </p:txBody>
      </p:sp>
      <p:sp>
        <p:nvSpPr>
          <p:cNvPr id="4" name="正方形/長方形 3"/>
          <p:cNvSpPr/>
          <p:nvPr/>
        </p:nvSpPr>
        <p:spPr>
          <a:xfrm>
            <a:off x="1703047" y="6347806"/>
            <a:ext cx="7644806" cy="369332"/>
          </a:xfrm>
          <a:prstGeom prst="rect">
            <a:avLst/>
          </a:prstGeom>
        </p:spPr>
        <p:txBody>
          <a:bodyPr wrap="square">
            <a:spAutoFit/>
          </a:bodyPr>
          <a:lstStyle/>
          <a:p>
            <a:pPr defTabSz="466713">
              <a:defRPr/>
            </a:pPr>
            <a:r>
              <a:rPr lang="en-US" altLang="ja-JP" b="1" dirty="0" smtClean="0">
                <a:latin typeface="微軟正黑體" panose="020B0604030504040204" pitchFamily="34" charset="-120"/>
                <a:ea typeface="微軟正黑體" panose="020B0604030504040204" pitchFamily="34" charset="-120"/>
                <a:cs typeface="Times New Roman" panose="02020603050405020304" pitchFamily="18" charset="0"/>
              </a:rPr>
              <a:t>Invented World’s First Bipedal Walking Humanoid Robot in 1973</a:t>
            </a:r>
            <a:endParaRPr lang="en-US" altLang="ja-JP"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5" name="Picture 4" descr="http://www.humanoid.waseda.ac.jp/booklet/photo/WABOT-1-197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1" y="1340768"/>
            <a:ext cx="3144620" cy="4735003"/>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6877033" y="-99392"/>
            <a:ext cx="2266967" cy="369332"/>
          </a:xfrm>
          <a:prstGeom prst="rect">
            <a:avLst/>
          </a:prstGeom>
        </p:spPr>
        <p:txBody>
          <a:bodyPr wrap="none">
            <a:spAutoFit/>
          </a:bodyPr>
          <a:lstStyle/>
          <a:p>
            <a:r>
              <a:rPr lang="en-US" altLang="ja-JP" dirty="0">
                <a:solidFill>
                  <a:schemeClr val="bg1"/>
                </a:solidFill>
              </a:rPr>
              <a:t>Science &amp; Engineering</a:t>
            </a:r>
            <a:endParaRPr lang="ja-JP" altLang="en-US" dirty="0">
              <a:solidFill>
                <a:schemeClr val="bg1"/>
              </a:solidFill>
            </a:endParaRPr>
          </a:p>
        </p:txBody>
      </p:sp>
      <p:sp>
        <p:nvSpPr>
          <p:cNvPr id="8" name="Rectangle 2"/>
          <p:cNvSpPr>
            <a:spLocks noChangeArrowheads="1"/>
          </p:cNvSpPr>
          <p:nvPr/>
        </p:nvSpPr>
        <p:spPr bwMode="auto">
          <a:xfrm>
            <a:off x="2987824" y="122157"/>
            <a:ext cx="7416824" cy="937196"/>
          </a:xfrm>
          <a:prstGeom prst="rect">
            <a:avLst/>
          </a:prstGeom>
          <a:noFill/>
          <a:ln w="9525">
            <a:noFill/>
            <a:miter lim="800000"/>
            <a:headEnd/>
            <a:tailEnd/>
          </a:ln>
        </p:spPr>
        <p:txBody>
          <a:bodyPr wrap="none" anchor="ctr"/>
          <a:lstStyle/>
          <a:p>
            <a:endParaRPr lang="en-US" altLang="zh-TW" sz="2800" b="1" dirty="0" smtClean="0">
              <a:latin typeface="微軟正黑體" panose="020B0604030504040204" pitchFamily="34" charset="-120"/>
              <a:ea typeface="微軟正黑體" panose="020B0604030504040204" pitchFamily="34" charset="-120"/>
              <a:cs typeface="Tahoma" pitchFamily="34" charset="0"/>
            </a:endParaRPr>
          </a:p>
        </p:txBody>
      </p:sp>
      <p:grpSp>
        <p:nvGrpSpPr>
          <p:cNvPr id="11" name="グループ化 10"/>
          <p:cNvGrpSpPr/>
          <p:nvPr/>
        </p:nvGrpSpPr>
        <p:grpSpPr>
          <a:xfrm>
            <a:off x="308665" y="1340768"/>
            <a:ext cx="5415463" cy="4752528"/>
            <a:chOff x="45927" y="976946"/>
            <a:chExt cx="5415463" cy="4752528"/>
          </a:xfrm>
        </p:grpSpPr>
        <p:pic>
          <p:nvPicPr>
            <p:cNvPr id="9" name="図 3"/>
            <p:cNvPicPr>
              <a:picLocks noChangeAspect="1"/>
            </p:cNvPicPr>
            <p:nvPr/>
          </p:nvPicPr>
          <p:blipFill>
            <a:blip r:embed="rId5" cstate="print"/>
            <a:srcRect/>
            <a:stretch>
              <a:fillRect/>
            </a:stretch>
          </p:blipFill>
          <p:spPr bwMode="auto">
            <a:xfrm>
              <a:off x="3504527" y="1232835"/>
              <a:ext cx="1956863" cy="1688327"/>
            </a:xfrm>
            <a:prstGeom prst="rect">
              <a:avLst/>
            </a:prstGeom>
            <a:noFill/>
            <a:ln w="9525">
              <a:noFill/>
              <a:miter lim="800000"/>
              <a:headEnd/>
              <a:tailEnd/>
            </a:ln>
          </p:spPr>
        </p:pic>
        <p:pic>
          <p:nvPicPr>
            <p:cNvPr id="10" name="図 2"/>
            <p:cNvPicPr>
              <a:picLocks noChangeAspect="1"/>
            </p:cNvPicPr>
            <p:nvPr/>
          </p:nvPicPr>
          <p:blipFill>
            <a:blip r:embed="rId6" cstate="print"/>
            <a:srcRect/>
            <a:stretch>
              <a:fillRect/>
            </a:stretch>
          </p:blipFill>
          <p:spPr bwMode="auto">
            <a:xfrm>
              <a:off x="3156502" y="4505338"/>
              <a:ext cx="2148225" cy="1206611"/>
            </a:xfrm>
            <a:prstGeom prst="rect">
              <a:avLst/>
            </a:prstGeom>
            <a:noFill/>
            <a:ln w="9525">
              <a:noFill/>
              <a:miter lim="800000"/>
              <a:headEnd/>
              <a:tailEnd/>
            </a:ln>
          </p:spPr>
        </p:pic>
        <p:pic>
          <p:nvPicPr>
            <p:cNvPr id="52226" name="Picture 2" descr="KOBIA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151" y="976946"/>
              <a:ext cx="1534635" cy="2105721"/>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http://www.waseda.jp/inst/weekly/assets/uploads/2016/06/SCHEMA1-940x47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27" y="4491195"/>
              <a:ext cx="2450488" cy="12382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412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509418" y="3501008"/>
            <a:ext cx="4319934" cy="172819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fontAlgn="auto">
              <a:spcBef>
                <a:spcPts val="0"/>
              </a:spcBef>
              <a:spcAft>
                <a:spcPts val="0"/>
              </a:spcAft>
              <a:defRPr/>
            </a:pPr>
            <a:endParaRPr lang="ja-JP" altLang="en-US" b="1" dirty="0">
              <a:solidFill>
                <a:schemeClr val="bg1"/>
              </a:solidFill>
              <a:latin typeface="微軟正黑體" panose="020B0604030504040204" pitchFamily="34" charset="-120"/>
              <a:ea typeface="微軟正黑體" panose="020B0604030504040204" pitchFamily="34" charset="-120"/>
            </a:endParaRPr>
          </a:p>
        </p:txBody>
      </p:sp>
      <p:sp>
        <p:nvSpPr>
          <p:cNvPr id="14" name="正方形/長方形 13"/>
          <p:cNvSpPr/>
          <p:nvPr/>
        </p:nvSpPr>
        <p:spPr>
          <a:xfrm>
            <a:off x="6877033" y="-99392"/>
            <a:ext cx="2266967" cy="369332"/>
          </a:xfrm>
          <a:prstGeom prst="rect">
            <a:avLst/>
          </a:prstGeom>
        </p:spPr>
        <p:txBody>
          <a:bodyPr wrap="none">
            <a:spAutoFit/>
          </a:bodyPr>
          <a:lstStyle/>
          <a:p>
            <a:r>
              <a:rPr lang="en-US" altLang="ja-JP" dirty="0">
                <a:solidFill>
                  <a:schemeClr val="bg1"/>
                </a:solidFill>
              </a:rPr>
              <a:t>Science &amp; Engineering</a:t>
            </a:r>
            <a:endParaRPr lang="ja-JP" altLang="en-US" dirty="0">
              <a:solidFill>
                <a:schemeClr val="bg1"/>
              </a:solidFill>
            </a:endParaRPr>
          </a:p>
        </p:txBody>
      </p:sp>
      <p:pic>
        <p:nvPicPr>
          <p:cNvPr id="48134" name="Picture 6"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28" y="3429000"/>
            <a:ext cx="3758432" cy="2053679"/>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6012160" y="5364547"/>
            <a:ext cx="1005403" cy="338554"/>
          </a:xfrm>
          <a:prstGeom prst="rect">
            <a:avLst/>
          </a:prstGeom>
        </p:spPr>
        <p:txBody>
          <a:bodyPr wrap="none">
            <a:spAutoFit/>
          </a:bodyPr>
          <a:lstStyle/>
          <a:p>
            <a:r>
              <a:rPr lang="zh-TW" altLang="ja-JP" sz="1600" dirty="0">
                <a:latin typeface="微軟正黑體" panose="020B0604030504040204" pitchFamily="34" charset="-120"/>
                <a:ea typeface="微軟正黑體" panose="020B0604030504040204" pitchFamily="34" charset="-120"/>
              </a:rPr>
              <a:t>納米膏藥</a:t>
            </a:r>
            <a:endParaRPr lang="ja-JP" altLang="en-US" sz="1600" dirty="0">
              <a:latin typeface="微軟正黑體" panose="020B0604030504040204" pitchFamily="34" charset="-120"/>
              <a:ea typeface="微軟正黑體" panose="020B0604030504040204" pitchFamily="34" charset="-120"/>
            </a:endParaRPr>
          </a:p>
        </p:txBody>
      </p:sp>
      <p:pic>
        <p:nvPicPr>
          <p:cNvPr id="50178" name="Picture 2" descr="http://www.yomiuri.co.jp/adv/wol/photo/news/news_130610_01w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5447109"/>
            <a:ext cx="7143750" cy="1438275"/>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3645197" y="3597106"/>
            <a:ext cx="6048375" cy="830997"/>
          </a:xfrm>
          <a:prstGeom prst="rect">
            <a:avLst/>
          </a:prstGeom>
          <a:noFill/>
        </p:spPr>
        <p:txBody>
          <a:bodyPr wrap="square">
            <a:spAutoFit/>
          </a:bodyPr>
          <a:lstStyle/>
          <a:p>
            <a:pPr algn="ctr">
              <a:defRPr/>
            </a:pPr>
            <a:r>
              <a:rPr lang="zh-TW" altLang="en-US" sz="20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 </a:t>
            </a:r>
            <a:r>
              <a:rPr lang="zh-CN" altLang="en-US" sz="16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開發</a:t>
            </a:r>
            <a:r>
              <a:rPr lang="en-US" altLang="zh-CN" sz="16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a:t>
            </a:r>
            <a:r>
              <a:rPr lang="zh-TW" altLang="en-US" sz="1600" dirty="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奈</a:t>
            </a:r>
            <a:r>
              <a:rPr lang="zh-CN" altLang="en-US" sz="16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米膠帶</a:t>
            </a:r>
            <a:r>
              <a:rPr lang="en-US" altLang="zh-CN" sz="16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a:t>
            </a:r>
            <a:r>
              <a:rPr lang="zh-CN" altLang="en-US" sz="1600" dirty="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 （生命醫科學科</a:t>
            </a:r>
            <a:r>
              <a:rPr lang="zh-CN" altLang="en-US" sz="16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a:t>
            </a:r>
          </a:p>
          <a:p>
            <a:pPr algn="ctr" fontAlgn="auto">
              <a:spcBef>
                <a:spcPts val="0"/>
              </a:spcBef>
              <a:spcAft>
                <a:spcPts val="0"/>
              </a:spcAft>
              <a:defRPr/>
            </a:pPr>
            <a:r>
              <a:rPr lang="en-US" altLang="ja-JP" sz="1400" dirty="0" smtClean="0">
                <a:latin typeface="微軟正黑體" panose="020B0604030504040204" pitchFamily="34" charset="-120"/>
                <a:ea typeface="微軟正黑體" panose="020B0604030504040204" pitchFamily="34" charset="-120"/>
              </a:rPr>
              <a:t>Development of a free-standing ultra-thin </a:t>
            </a:r>
          </a:p>
          <a:p>
            <a:pPr algn="ctr" fontAlgn="auto">
              <a:spcBef>
                <a:spcPts val="0"/>
              </a:spcBef>
              <a:spcAft>
                <a:spcPts val="0"/>
              </a:spcAft>
              <a:defRPr/>
            </a:pPr>
            <a:r>
              <a:rPr lang="en-US" altLang="ja-JP" sz="1400" dirty="0" smtClean="0">
                <a:latin typeface="微軟正黑體" panose="020B0604030504040204" pitchFamily="34" charset="-120"/>
                <a:ea typeface="微軟正黑體" panose="020B0604030504040204" pitchFamily="34" charset="-120"/>
              </a:rPr>
              <a:t>and biocompatible polymer </a:t>
            </a:r>
            <a:r>
              <a:rPr lang="en-US" altLang="ja-JP" sz="1400" dirty="0" err="1" smtClean="0">
                <a:latin typeface="微軟正黑體" panose="020B0604030504040204" pitchFamily="34" charset="-120"/>
                <a:ea typeface="微軟正黑體" panose="020B0604030504040204" pitchFamily="34" charset="-120"/>
              </a:rPr>
              <a:t>nanosheets</a:t>
            </a:r>
            <a:r>
              <a:rPr lang="en-US" altLang="ja-JP" sz="1400" dirty="0" smtClean="0">
                <a:latin typeface="微軟正黑體" panose="020B0604030504040204" pitchFamily="34" charset="-120"/>
                <a:ea typeface="微軟正黑體" panose="020B0604030504040204" pitchFamily="34" charset="-120"/>
              </a:rPr>
              <a:t> </a:t>
            </a:r>
            <a:endParaRPr lang="en-US" altLang="zh-CN" sz="14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endParaRPr>
          </a:p>
        </p:txBody>
      </p:sp>
      <p:sp>
        <p:nvSpPr>
          <p:cNvPr id="3" name="テキスト ボックス 2"/>
          <p:cNvSpPr txBox="1"/>
          <p:nvPr/>
        </p:nvSpPr>
        <p:spPr>
          <a:xfrm>
            <a:off x="4518298" y="4391151"/>
            <a:ext cx="4311054" cy="738664"/>
          </a:xfrm>
          <a:prstGeom prst="rect">
            <a:avLst/>
          </a:prstGeom>
          <a:noFill/>
        </p:spPr>
        <p:txBody>
          <a:bodyPr wrap="square" rtlCol="0">
            <a:spAutoFit/>
          </a:bodyPr>
          <a:lstStyle/>
          <a:p>
            <a:pPr fontAlgn="auto">
              <a:spcBef>
                <a:spcPts val="0"/>
              </a:spcBef>
              <a:spcAft>
                <a:spcPts val="0"/>
              </a:spcAft>
              <a:defRPr/>
            </a:pPr>
            <a:r>
              <a:rPr lang="zh-TW" altLang="en-US" sz="1400" dirty="0" smtClean="0">
                <a:latin typeface="微軟正黑體" panose="020B0604030504040204" pitchFamily="34" charset="-120"/>
                <a:ea typeface="微軟正黑體" panose="020B0604030504040204" pitchFamily="34" charset="-120"/>
              </a:rPr>
              <a:t>手術後容易發生粘連現象</a:t>
            </a:r>
            <a:r>
              <a:rPr lang="en-US" altLang="zh-TW" sz="1400" dirty="0" smtClean="0">
                <a:latin typeface="微軟正黑體" panose="020B0604030504040204" pitchFamily="34" charset="-120"/>
                <a:ea typeface="微軟正黑體" panose="020B0604030504040204" pitchFamily="34" charset="-120"/>
              </a:rPr>
              <a:t>,</a:t>
            </a:r>
            <a:r>
              <a:rPr lang="zh-TW" altLang="en-US" sz="1400" dirty="0" smtClean="0">
                <a:latin typeface="微軟正黑體" panose="020B0604030504040204" pitchFamily="34" charset="-120"/>
                <a:ea typeface="微軟正黑體" panose="020B0604030504040204" pitchFamily="34" charset="-120"/>
              </a:rPr>
              <a:t>納米膠帶是為預防術後粘連而開發的</a:t>
            </a:r>
            <a:r>
              <a:rPr lang="en-US" altLang="zh-TW" sz="1400" dirty="0" smtClean="0">
                <a:latin typeface="微軟正黑體" panose="020B0604030504040204" pitchFamily="34" charset="-120"/>
                <a:ea typeface="微軟正黑體" panose="020B0604030504040204" pitchFamily="34" charset="-120"/>
              </a:rPr>
              <a:t>.</a:t>
            </a:r>
          </a:p>
          <a:p>
            <a:pPr fontAlgn="auto">
              <a:spcBef>
                <a:spcPts val="0"/>
              </a:spcBef>
              <a:spcAft>
                <a:spcPts val="0"/>
              </a:spcAft>
              <a:defRPr/>
            </a:pPr>
            <a:r>
              <a:rPr lang="zh-CN" altLang="en-US" sz="1400" dirty="0" smtClean="0">
                <a:latin typeface="微軟正黑體" panose="020B0604030504040204" pitchFamily="34" charset="-120"/>
                <a:ea typeface="微軟正黑體" panose="020B0604030504040204" pitchFamily="34" charset="-120"/>
              </a:rPr>
              <a:t>（</a:t>
            </a:r>
            <a:r>
              <a:rPr lang="zh-TW" altLang="en-US" sz="1400" dirty="0" smtClean="0">
                <a:latin typeface="微軟正黑體" panose="020B0604030504040204" pitchFamily="34" charset="-120"/>
                <a:ea typeface="微軟正黑體" panose="020B0604030504040204" pitchFamily="34" charset="-120"/>
              </a:rPr>
              <a:t>厚度為</a:t>
            </a:r>
            <a:r>
              <a:rPr lang="en-US" altLang="zh-TW" sz="1400" dirty="0" smtClean="0">
                <a:latin typeface="微軟正黑體" panose="020B0604030504040204" pitchFamily="34" charset="-120"/>
                <a:ea typeface="微軟正黑體" panose="020B0604030504040204" pitchFamily="34" charset="-120"/>
              </a:rPr>
              <a:t>80nm,</a:t>
            </a:r>
            <a:r>
              <a:rPr lang="zh-TW" altLang="en-US" sz="1400" dirty="0" smtClean="0">
                <a:latin typeface="微軟正黑體" panose="020B0604030504040204" pitchFamily="34" charset="-120"/>
                <a:ea typeface="微軟正黑體" panose="020B0604030504040204" pitchFamily="34" charset="-120"/>
              </a:rPr>
              <a:t>與</a:t>
            </a:r>
            <a:r>
              <a:rPr lang="zh-TW" altLang="ja-JP" sz="1400" dirty="0" smtClean="0">
                <a:latin typeface="微軟正黑體" panose="020B0604030504040204" pitchFamily="34" charset="-120"/>
                <a:ea typeface="微軟正黑體" panose="020B0604030504040204" pitchFamily="34" charset="-120"/>
              </a:rPr>
              <a:t>細胞膜</a:t>
            </a:r>
            <a:r>
              <a:rPr lang="zh-CN" altLang="en-US" sz="1400" dirty="0" smtClean="0">
                <a:latin typeface="微軟正黑體" panose="020B0604030504040204" pitchFamily="34" charset="-120"/>
                <a:ea typeface="微軟正黑體" panose="020B0604030504040204" pitchFamily="34" charset="-120"/>
              </a:rPr>
              <a:t>一樣</a:t>
            </a:r>
            <a:r>
              <a:rPr lang="zh-TW" altLang="ja-JP" sz="1400" dirty="0" smtClean="0">
                <a:latin typeface="微軟正黑體" panose="020B0604030504040204" pitchFamily="34" charset="-120"/>
                <a:ea typeface="微軟正黑體" panose="020B0604030504040204" pitchFamily="34" charset="-120"/>
              </a:rPr>
              <a:t>薄</a:t>
            </a:r>
            <a:r>
              <a:rPr lang="zh-CN" altLang="en-US" sz="1400" dirty="0" smtClean="0">
                <a:latin typeface="微軟正黑體" panose="020B0604030504040204" pitchFamily="34" charset="-120"/>
                <a:ea typeface="微軟正黑體" panose="020B0604030504040204" pitchFamily="34" charset="-120"/>
              </a:rPr>
              <a:t>）</a:t>
            </a:r>
            <a:endParaRPr lang="ja-JP" altLang="en-US" sz="1400" dirty="0">
              <a:latin typeface="微軟正黑體" panose="020B0604030504040204" pitchFamily="34" charset="-120"/>
              <a:ea typeface="微軟正黑體" panose="020B0604030504040204" pitchFamily="34" charset="-120"/>
            </a:endParaRP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196752"/>
            <a:ext cx="2792614"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0617" y="2276872"/>
            <a:ext cx="1641596" cy="105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0617" y="1218301"/>
            <a:ext cx="1471758" cy="105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2374" y="2255323"/>
            <a:ext cx="1345809" cy="1055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7" descr="http://www.f.waseda.jp/shibayama/disaster/photo/2012waseda0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2375" y="1218301"/>
            <a:ext cx="1338423" cy="1058571"/>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108050" y="1225692"/>
            <a:ext cx="3239814" cy="210309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fontAlgn="auto">
              <a:spcBef>
                <a:spcPts val="0"/>
              </a:spcBef>
              <a:spcAft>
                <a:spcPts val="0"/>
              </a:spcAft>
              <a:defRPr/>
            </a:pPr>
            <a:endParaRPr lang="ja-JP" altLang="en-US" b="1" dirty="0">
              <a:solidFill>
                <a:schemeClr val="bg1"/>
              </a:solidFill>
              <a:latin typeface="微軟正黑體" panose="020B0604030504040204" pitchFamily="34" charset="-120"/>
              <a:ea typeface="微軟正黑體" panose="020B0604030504040204" pitchFamily="34" charset="-120"/>
            </a:endParaRPr>
          </a:p>
        </p:txBody>
      </p:sp>
      <p:sp>
        <p:nvSpPr>
          <p:cNvPr id="25" name="正方形/長方形 24"/>
          <p:cNvSpPr/>
          <p:nvPr/>
        </p:nvSpPr>
        <p:spPr>
          <a:xfrm>
            <a:off x="126770" y="1376647"/>
            <a:ext cx="3201827" cy="646331"/>
          </a:xfrm>
          <a:prstGeom prst="rect">
            <a:avLst/>
          </a:prstGeom>
          <a:noFill/>
        </p:spPr>
        <p:txBody>
          <a:bodyPr wrap="square">
            <a:spAutoFit/>
          </a:bodyPr>
          <a:lstStyle/>
          <a:p>
            <a:pPr algn="ctr" fontAlgn="auto">
              <a:spcBef>
                <a:spcPts val="0"/>
              </a:spcBef>
              <a:spcAft>
                <a:spcPts val="0"/>
              </a:spcAft>
              <a:defRPr/>
            </a:pPr>
            <a:r>
              <a:rPr lang="zh-TW" altLang="en-US" sz="20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 </a:t>
            </a:r>
            <a:r>
              <a:rPr lang="zh-CN" altLang="en-US" sz="16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東日本</a:t>
            </a:r>
            <a:r>
              <a:rPr lang="en-US" altLang="zh-CN" sz="1600" dirty="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311</a:t>
            </a:r>
            <a:r>
              <a:rPr lang="zh-CN" altLang="en-US" sz="1600" dirty="0" smtClean="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rPr>
              <a:t>大地震海嘯調查隊（社會環境工學科）</a:t>
            </a:r>
            <a:endParaRPr lang="ja-JP" altLang="en-US" sz="1600" dirty="0">
              <a:ln w="12700">
                <a:solidFill>
                  <a:schemeClr val="tx2">
                    <a:satMod val="155000"/>
                  </a:schemeClr>
                </a:solidFill>
                <a:prstDash val="solid"/>
              </a:ln>
              <a:solidFill>
                <a:srgbClr val="002060"/>
              </a:solidFill>
              <a:latin typeface="微軟正黑體" panose="020B0604030504040204" pitchFamily="34" charset="-120"/>
              <a:ea typeface="微軟正黑體" panose="020B0604030504040204" pitchFamily="34" charset="-120"/>
            </a:endParaRPr>
          </a:p>
        </p:txBody>
      </p:sp>
      <p:sp>
        <p:nvSpPr>
          <p:cNvPr id="26" name="テキスト ボックス 25"/>
          <p:cNvSpPr txBox="1">
            <a:spLocks noChangeArrowheads="1"/>
          </p:cNvSpPr>
          <p:nvPr/>
        </p:nvSpPr>
        <p:spPr bwMode="auto">
          <a:xfrm>
            <a:off x="179511" y="2276872"/>
            <a:ext cx="30963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400" dirty="0">
                <a:latin typeface="微軟正黑體" panose="020B0604030504040204" pitchFamily="34" charset="-120"/>
                <a:ea typeface="微軟正黑體" panose="020B0604030504040204" pitchFamily="34" charset="-120"/>
              </a:rPr>
              <a:t>●</a:t>
            </a:r>
            <a:r>
              <a:rPr lang="en-US" altLang="ja-JP" sz="1400" dirty="0">
                <a:latin typeface="微軟正黑體" panose="020B0604030504040204" pitchFamily="34" charset="-120"/>
                <a:ea typeface="微軟正黑體" panose="020B0604030504040204" pitchFamily="34" charset="-120"/>
              </a:rPr>
              <a:t>2011</a:t>
            </a:r>
            <a:r>
              <a:rPr lang="ja-JP" altLang="en-US" sz="1400" dirty="0">
                <a:latin typeface="微軟正黑體" panose="020B0604030504040204" pitchFamily="34" charset="-120"/>
                <a:ea typeface="微軟正黑體" panose="020B0604030504040204" pitchFamily="34" charset="-120"/>
              </a:rPr>
              <a:t>年</a:t>
            </a:r>
            <a:r>
              <a:rPr lang="en-US" altLang="ja-JP" sz="1400" dirty="0">
                <a:latin typeface="微軟正黑體" panose="020B0604030504040204" pitchFamily="34" charset="-120"/>
                <a:ea typeface="微軟正黑體" panose="020B0604030504040204" pitchFamily="34" charset="-120"/>
              </a:rPr>
              <a:t>3</a:t>
            </a:r>
            <a:r>
              <a:rPr lang="ja-JP" altLang="en-US" sz="1400" dirty="0">
                <a:latin typeface="微軟正黑體" panose="020B0604030504040204" pitchFamily="34" charset="-120"/>
                <a:ea typeface="微軟正黑體" panose="020B0604030504040204" pitchFamily="34" charset="-120"/>
              </a:rPr>
              <a:t>～</a:t>
            </a:r>
            <a:r>
              <a:rPr lang="en-US" altLang="ja-JP" sz="1400" dirty="0">
                <a:latin typeface="微軟正黑體" panose="020B0604030504040204" pitchFamily="34" charset="-120"/>
                <a:ea typeface="微軟正黑體" panose="020B0604030504040204" pitchFamily="34" charset="-120"/>
              </a:rPr>
              <a:t>4</a:t>
            </a:r>
            <a:r>
              <a:rPr lang="ja-JP" altLang="en-US" sz="1400" dirty="0">
                <a:latin typeface="微軟正黑體" panose="020B0604030504040204" pitchFamily="34" charset="-120"/>
                <a:ea typeface="微軟正黑體" panose="020B0604030504040204" pitchFamily="34" charset="-120"/>
              </a:rPr>
              <a:t>月 </a:t>
            </a:r>
            <a:r>
              <a:rPr lang="zh-CN" altLang="en-US" sz="1400" dirty="0" smtClean="0">
                <a:latin typeface="微軟正黑體" panose="020B0604030504040204" pitchFamily="34" charset="-120"/>
                <a:ea typeface="微軟正黑體" panose="020B0604030504040204" pitchFamily="34" charset="-120"/>
              </a:rPr>
              <a:t>派</a:t>
            </a:r>
            <a:r>
              <a:rPr lang="zh-TW" altLang="en-US" sz="1400" dirty="0" smtClean="0">
                <a:latin typeface="微軟正黑體" panose="020B0604030504040204" pitchFamily="34" charset="-120"/>
                <a:ea typeface="微軟正黑體" panose="020B0604030504040204" pitchFamily="34" charset="-120"/>
              </a:rPr>
              <a:t>遣</a:t>
            </a:r>
            <a:r>
              <a:rPr lang="zh-CN" altLang="en-US" sz="1400" dirty="0" smtClean="0">
                <a:latin typeface="微軟正黑體" panose="020B0604030504040204" pitchFamily="34" charset="-120"/>
                <a:ea typeface="微軟正黑體" panose="020B0604030504040204" pitchFamily="34" charset="-120"/>
              </a:rPr>
              <a:t>海嘯調查隊</a:t>
            </a:r>
            <a:endParaRPr lang="en-US" altLang="ja-JP" sz="1400" dirty="0">
              <a:latin typeface="微軟正黑體" panose="020B0604030504040204" pitchFamily="34" charset="-120"/>
              <a:ea typeface="微軟正黑體" panose="020B0604030504040204" pitchFamily="34" charset="-120"/>
            </a:endParaRPr>
          </a:p>
          <a:p>
            <a:pPr eaLnBrk="1" hangingPunct="1"/>
            <a:r>
              <a:rPr lang="ja-JP" altLang="en-US" sz="1400" dirty="0">
                <a:latin typeface="微軟正黑體" panose="020B0604030504040204" pitchFamily="34" charset="-120"/>
                <a:ea typeface="微軟正黑體" panose="020B0604030504040204" pitchFamily="34" charset="-120"/>
              </a:rPr>
              <a:t>●</a:t>
            </a:r>
            <a:r>
              <a:rPr lang="zh-CN" altLang="en-US" sz="1200" dirty="0" smtClean="0">
                <a:latin typeface="微軟正黑體" panose="020B0604030504040204" pitchFamily="34" charset="-120"/>
                <a:ea typeface="微軟正黑體" panose="020B0604030504040204" pitchFamily="34" charset="-120"/>
              </a:rPr>
              <a:t>調查關</a:t>
            </a:r>
            <a:r>
              <a:rPr lang="zh-CN" altLang="en-US" sz="1200" dirty="0">
                <a:latin typeface="微軟正黑體" panose="020B0604030504040204" pitchFamily="34" charset="-120"/>
                <a:ea typeface="微軟正黑體" panose="020B0604030504040204" pitchFamily="34" charset="-120"/>
              </a:rPr>
              <a:t>東到東北地域的損壞狀況</a:t>
            </a:r>
            <a:endParaRPr lang="en-US" altLang="ja-JP" sz="1200" dirty="0">
              <a:latin typeface="微軟正黑體" panose="020B0604030504040204" pitchFamily="34" charset="-120"/>
              <a:ea typeface="微軟正黑體" panose="020B0604030504040204" pitchFamily="34" charset="-120"/>
            </a:endParaRPr>
          </a:p>
        </p:txBody>
      </p:sp>
      <p:grpSp>
        <p:nvGrpSpPr>
          <p:cNvPr id="28" name="グループ化 27"/>
          <p:cNvGrpSpPr/>
          <p:nvPr/>
        </p:nvGrpSpPr>
        <p:grpSpPr>
          <a:xfrm>
            <a:off x="93390" y="3064024"/>
            <a:ext cx="8912748" cy="1227742"/>
            <a:chOff x="5511258" y="-368874"/>
            <a:chExt cx="8912748" cy="1227742"/>
          </a:xfrm>
          <a:solidFill>
            <a:srgbClr val="E7F7FF"/>
          </a:solidFill>
        </p:grpSpPr>
        <p:sp>
          <p:nvSpPr>
            <p:cNvPr id="29" name="Rectangle 9"/>
            <p:cNvSpPr>
              <a:spLocks noChangeArrowheads="1"/>
            </p:cNvSpPr>
            <p:nvPr/>
          </p:nvSpPr>
          <p:spPr bwMode="auto">
            <a:xfrm>
              <a:off x="5511258" y="-368874"/>
              <a:ext cx="8912748" cy="892299"/>
            </a:xfrm>
            <a:prstGeom prst="rect">
              <a:avLst/>
            </a:prstGeom>
            <a:grpFill/>
            <a:ln>
              <a:noFill/>
            </a:ln>
            <a:extLst/>
          </p:spPr>
          <p:txBody>
            <a:bodyPr anchor="ctr" anchorCtr="0"/>
            <a:lstStyle/>
            <a:p>
              <a:pPr marL="342900" indent="-342900" algn="ctr" eaLnBrk="0" hangingPunct="0">
                <a:defRPr/>
              </a:pPr>
              <a:r>
                <a:rPr lang="zh-CN" altLang="en-US" sz="2800" dirty="0" smtClean="0">
                  <a:latin typeface="微軟正黑體" panose="020B0604030504040204" pitchFamily="34" charset="-120"/>
                  <a:ea typeface="微軟正黑體" panose="020B0604030504040204" pitchFamily="34" charset="-120"/>
                </a:rPr>
                <a:t>大學部的學生也可接觸世界頂尖的研究機會</a:t>
              </a:r>
              <a:r>
                <a:rPr lang="ja-JP" altLang="en-US" sz="2800" dirty="0" smtClean="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pic>
          <p:nvPicPr>
            <p:cNvPr id="30" name="Picture 5"/>
            <p:cNvPicPr>
              <a:picLocks noChangeAspect="1" noChangeArrowheads="1"/>
            </p:cNvPicPr>
            <p:nvPr/>
          </p:nvPicPr>
          <p:blipFill>
            <a:blip r:embed="rId10" cstate="print">
              <a:clrChange>
                <a:clrFrom>
                  <a:srgbClr val="FFFFFF"/>
                </a:clrFrom>
                <a:clrTo>
                  <a:srgbClr val="FFFFFF">
                    <a:alpha val="0"/>
                  </a:srgbClr>
                </a:clrTo>
              </a:clrChange>
              <a:duotone>
                <a:prstClr val="black"/>
                <a:schemeClr val="accent3">
                  <a:tint val="45000"/>
                  <a:satMod val="400000"/>
                </a:schemeClr>
              </a:duotone>
            </a:blip>
            <a:srcRect/>
            <a:stretch>
              <a:fillRect/>
            </a:stretch>
          </p:blipFill>
          <p:spPr bwMode="auto">
            <a:xfrm>
              <a:off x="5524004" y="287368"/>
              <a:ext cx="8900002" cy="571500"/>
            </a:xfrm>
            <a:prstGeom prst="rect">
              <a:avLst/>
            </a:prstGeom>
            <a:grpFill/>
            <a:ln w="9525">
              <a:noFill/>
              <a:miter lim="800000"/>
              <a:headEnd/>
              <a:tailEnd/>
            </a:ln>
          </p:spPr>
        </p:pic>
      </p:grpSp>
      <p:sp>
        <p:nvSpPr>
          <p:cNvPr id="27" name="Rectangle 2"/>
          <p:cNvSpPr>
            <a:spLocks noChangeArrowheads="1"/>
          </p:cNvSpPr>
          <p:nvPr/>
        </p:nvSpPr>
        <p:spPr bwMode="auto">
          <a:xfrm>
            <a:off x="2987824" y="122157"/>
            <a:ext cx="7416824" cy="937196"/>
          </a:xfrm>
          <a:prstGeom prst="rect">
            <a:avLst/>
          </a:prstGeom>
          <a:noFill/>
          <a:ln w="9525">
            <a:noFill/>
            <a:miter lim="800000"/>
            <a:headEnd/>
            <a:tailEnd/>
          </a:ln>
        </p:spPr>
        <p:txBody>
          <a:bodyPr wrap="none" anchor="ctr"/>
          <a:lstStyle/>
          <a:p>
            <a:endParaRPr lang="en-US" altLang="zh-TW" sz="2800" b="1" dirty="0" smtClean="0">
              <a:latin typeface="微軟正黑體" panose="020B0604030504040204" pitchFamily="34" charset="-120"/>
              <a:ea typeface="微軟正黑體" panose="020B0604030504040204" pitchFamily="34" charset="-120"/>
              <a:cs typeface="Tahoma" pitchFamily="34" charset="0"/>
            </a:endParaRPr>
          </a:p>
        </p:txBody>
      </p:sp>
    </p:spTree>
    <p:extLst>
      <p:ext uri="{BB962C8B-B14F-4D97-AF65-F5344CB8AC3E}">
        <p14:creationId xmlns:p14="http://schemas.microsoft.com/office/powerpoint/2010/main" val="27934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4645435" y="845709"/>
            <a:ext cx="184731" cy="300082"/>
          </a:xfrm>
          <a:prstGeom prst="rect">
            <a:avLst/>
          </a:prstGeom>
          <a:noFill/>
          <a:ln w="9525">
            <a:noFill/>
            <a:miter lim="800000"/>
            <a:headEnd/>
            <a:tailEnd/>
          </a:ln>
        </p:spPr>
        <p:txBody>
          <a:bodyPr wrap="none" anchor="ctr">
            <a:spAutoFit/>
          </a:bodyPr>
          <a:lstStyle/>
          <a:p>
            <a:pPr algn="ctr" defTabSz="685800">
              <a:defRPr/>
            </a:pPr>
            <a:endParaRPr kumimoji="0" lang="ja-JP" altLang="en-US" sz="1350">
              <a:solidFill>
                <a:prstClr val="black"/>
              </a:solidFill>
              <a:latin typeface="Calibri" panose="020F0502020204030204"/>
              <a:ea typeface="ＭＳ Ｐゴシック" panose="020B0600070205080204" pitchFamily="50" charset="-128"/>
            </a:endParaRPr>
          </a:p>
        </p:txBody>
      </p:sp>
      <p:sp>
        <p:nvSpPr>
          <p:cNvPr id="19" name="コンテンツ プレースホルダ 2"/>
          <p:cNvSpPr txBox="1">
            <a:spLocks/>
          </p:cNvSpPr>
          <p:nvPr/>
        </p:nvSpPr>
        <p:spPr bwMode="auto">
          <a:xfrm>
            <a:off x="93328" y="1813287"/>
            <a:ext cx="4902473" cy="1601389"/>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defTabSz="685800" eaLnBrk="0" hangingPunct="0">
              <a:spcBef>
                <a:spcPct val="20000"/>
              </a:spcBef>
              <a:defRPr/>
            </a:pPr>
            <a:r>
              <a:rPr lang="zh-TW" altLang="en-US" sz="1800" b="1" dirty="0" smtClean="0">
                <a:solidFill>
                  <a:prstClr val="black"/>
                </a:solidFill>
                <a:latin typeface="微軟正黑體" panose="020B0604030504040204" pitchFamily="34" charset="-120"/>
                <a:ea typeface="微軟正黑體" panose="020B0604030504040204" pitchFamily="34" charset="-120"/>
              </a:rPr>
              <a:t>政治學</a:t>
            </a:r>
            <a:r>
              <a:rPr lang="zh-TW" altLang="en-US" sz="1800" b="1" dirty="0">
                <a:solidFill>
                  <a:prstClr val="black"/>
                </a:solidFill>
                <a:latin typeface="微軟正黑體" panose="020B0604030504040204" pitchFamily="34" charset="-120"/>
                <a:ea typeface="微軟正黑體" panose="020B0604030504040204" pitchFamily="34" charset="-120"/>
              </a:rPr>
              <a:t>科</a:t>
            </a:r>
            <a:endParaRPr lang="en-US" altLang="ja-JP" sz="1800" b="1" dirty="0">
              <a:solidFill>
                <a:prstClr val="black"/>
              </a:solidFill>
              <a:latin typeface="微軟正黑體" panose="020B0604030504040204" pitchFamily="34" charset="-120"/>
              <a:ea typeface="微軟正黑體" panose="020B0604030504040204" pitchFamily="34" charset="-120"/>
            </a:endParaRPr>
          </a:p>
          <a:p>
            <a:pPr marL="257175" indent="-257175" defTabSz="685800" eaLnBrk="0" hangingPunct="0">
              <a:spcBef>
                <a:spcPct val="20000"/>
              </a:spcBef>
              <a:defRPr/>
            </a:pPr>
            <a:r>
              <a:rPr lang="zh-TW" altLang="en-US" sz="1800" b="1" dirty="0" smtClean="0">
                <a:solidFill>
                  <a:prstClr val="black"/>
                </a:solidFill>
                <a:latin typeface="微軟正黑體" panose="020B0604030504040204" pitchFamily="34" charset="-120"/>
                <a:ea typeface="微軟正黑體" panose="020B0604030504040204" pitchFamily="34" charset="-120"/>
              </a:rPr>
              <a:t>經濟學科</a:t>
            </a:r>
            <a:endParaRPr lang="en-US" altLang="zh-TW" sz="1800" b="1" dirty="0" smtClean="0">
              <a:solidFill>
                <a:prstClr val="black"/>
              </a:solidFill>
              <a:latin typeface="微軟正黑體" panose="020B0604030504040204" pitchFamily="34" charset="-120"/>
              <a:ea typeface="微軟正黑體" panose="020B0604030504040204" pitchFamily="34" charset="-120"/>
            </a:endParaRPr>
          </a:p>
          <a:p>
            <a:pPr marL="257175" indent="-257175" defTabSz="685800" eaLnBrk="0" hangingPunct="0">
              <a:spcBef>
                <a:spcPct val="20000"/>
              </a:spcBef>
              <a:defRPr/>
            </a:pPr>
            <a:r>
              <a:rPr lang="zh-TW" altLang="en-US" sz="1800" b="1" dirty="0">
                <a:solidFill>
                  <a:prstClr val="black"/>
                </a:solidFill>
                <a:latin typeface="微軟正黑體" panose="020B0604030504040204" pitchFamily="34" charset="-120"/>
                <a:ea typeface="微軟正黑體" panose="020B0604030504040204" pitchFamily="34" charset="-120"/>
              </a:rPr>
              <a:t>國際政治經濟學</a:t>
            </a:r>
            <a:r>
              <a:rPr lang="zh-TW" altLang="en-US" sz="1800" b="1" dirty="0" smtClean="0">
                <a:solidFill>
                  <a:prstClr val="black"/>
                </a:solidFill>
                <a:latin typeface="微軟正黑體" panose="020B0604030504040204" pitchFamily="34" charset="-120"/>
                <a:ea typeface="微軟正黑體" panose="020B0604030504040204" pitchFamily="34" charset="-120"/>
              </a:rPr>
              <a:t>科</a:t>
            </a:r>
            <a:endParaRPr lang="en-US" altLang="ja-JP" sz="1800" b="1" dirty="0">
              <a:solidFill>
                <a:prstClr val="black"/>
              </a:solidFill>
              <a:latin typeface="微軟正黑體" panose="020B0604030504040204" pitchFamily="34" charset="-120"/>
              <a:ea typeface="微軟正黑體" panose="020B0604030504040204" pitchFamily="34" charset="-120"/>
            </a:endParaRPr>
          </a:p>
          <a:p>
            <a:pPr marL="257175" indent="-257175" defTabSz="685800" eaLnBrk="0" hangingPunct="0">
              <a:spcBef>
                <a:spcPct val="20000"/>
              </a:spcBef>
              <a:defRPr/>
            </a:pPr>
            <a:r>
              <a:rPr lang="en-US" altLang="ja-JP" sz="1350" b="1" dirty="0">
                <a:solidFill>
                  <a:srgbClr val="C00000"/>
                </a:solidFill>
                <a:latin typeface="微軟正黑體" panose="020B0604030504040204" pitchFamily="34" charset="-120"/>
                <a:ea typeface="微軟正黑體" panose="020B0604030504040204" pitchFamily="34" charset="-120"/>
              </a:rPr>
              <a:t>Bachelor of </a:t>
            </a:r>
            <a:r>
              <a:rPr lang="en-US" altLang="ja-JP" sz="1350" b="1" dirty="0" smtClean="0">
                <a:solidFill>
                  <a:srgbClr val="C00000"/>
                </a:solidFill>
                <a:latin typeface="微軟正黑體" panose="020B0604030504040204" pitchFamily="34" charset="-120"/>
                <a:ea typeface="微軟正黑體" panose="020B0604030504040204" pitchFamily="34" charset="-120"/>
              </a:rPr>
              <a:t>Arts</a:t>
            </a:r>
          </a:p>
          <a:p>
            <a:pPr marL="257175" indent="-257175" defTabSz="685800" eaLnBrk="0" hangingPunct="0">
              <a:spcBef>
                <a:spcPct val="20000"/>
              </a:spcBef>
              <a:defRPr/>
            </a:pPr>
            <a:r>
              <a:rPr lang="en-US" altLang="ja-JP" sz="1350" b="1" dirty="0">
                <a:latin typeface="微軟正黑體" panose="020B0604030504040204" pitchFamily="34" charset="-120"/>
                <a:ea typeface="微軟正黑體" panose="020B0604030504040204" pitchFamily="34" charset="-120"/>
              </a:rPr>
              <a:t>i</a:t>
            </a:r>
            <a:r>
              <a:rPr lang="en-US" altLang="ja-JP" sz="1350" b="1" dirty="0" smtClean="0">
                <a:latin typeface="微軟正黑體" panose="020B0604030504040204" pitchFamily="34" charset="-120"/>
                <a:ea typeface="微軟正黑體" panose="020B0604030504040204" pitchFamily="34" charset="-120"/>
              </a:rPr>
              <a:t>n Political </a:t>
            </a:r>
            <a:r>
              <a:rPr lang="en-US" altLang="ja-JP" sz="1350" b="1" dirty="0">
                <a:latin typeface="微軟正黑體" panose="020B0604030504040204" pitchFamily="34" charset="-120"/>
                <a:ea typeface="微軟正黑體" panose="020B0604030504040204" pitchFamily="34" charset="-120"/>
              </a:rPr>
              <a:t>Science/Economics/Global Political Economy</a:t>
            </a:r>
          </a:p>
          <a:p>
            <a:pPr marL="257175" indent="-257175" defTabSz="685800" eaLnBrk="0" hangingPunct="0">
              <a:spcBef>
                <a:spcPct val="20000"/>
              </a:spcBef>
              <a:defRPr/>
            </a:pPr>
            <a:endParaRPr lang="en-US" altLang="ja-JP" sz="1350" b="1" dirty="0">
              <a:solidFill>
                <a:srgbClr val="C00000"/>
              </a:solidFill>
              <a:latin typeface="微軟正黑體" panose="020B0604030504040204" pitchFamily="34" charset="-120"/>
              <a:ea typeface="微軟正黑體" panose="020B0604030504040204" pitchFamily="34" charset="-120"/>
            </a:endParaRPr>
          </a:p>
        </p:txBody>
      </p:sp>
      <p:pic>
        <p:nvPicPr>
          <p:cNvPr id="22" name="図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2906" y="1020820"/>
            <a:ext cx="641024" cy="63720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3611334"/>
            <a:ext cx="9143999" cy="3246665"/>
          </a:xfrm>
          <a:prstGeom prst="rect">
            <a:avLst/>
          </a:prstGeom>
        </p:spPr>
      </p:pic>
      <p:sp>
        <p:nvSpPr>
          <p:cNvPr id="3" name="正方形/長方形 2"/>
          <p:cNvSpPr/>
          <p:nvPr/>
        </p:nvSpPr>
        <p:spPr>
          <a:xfrm>
            <a:off x="103600" y="3741761"/>
            <a:ext cx="4306138" cy="3116238"/>
          </a:xfrm>
          <a:prstGeom prst="rect">
            <a:avLst/>
          </a:prstGeom>
        </p:spPr>
        <p:txBody>
          <a:bodyPr wrap="square">
            <a:spAutoFit/>
          </a:bodyPr>
          <a:lstStyle/>
          <a:p>
            <a:pPr defTabSz="685800">
              <a:defRPr/>
            </a:pPr>
            <a:r>
              <a:rPr lang="zh-TW" altLang="en-US" sz="1500" b="1" dirty="0" smtClean="0">
                <a:solidFill>
                  <a:prstClr val="white"/>
                </a:solidFill>
                <a:latin typeface="微軟正黑體" panose="020B0604030504040204" pitchFamily="34" charset="-120"/>
                <a:ea typeface="微軟正黑體" panose="020B0604030504040204" pitchFamily="34" charset="-120"/>
              </a:rPr>
              <a:t>一般</a:t>
            </a:r>
            <a:r>
              <a:rPr lang="zh-TW" altLang="en-US" sz="1500" b="1" dirty="0">
                <a:solidFill>
                  <a:prstClr val="white"/>
                </a:solidFill>
                <a:latin typeface="微軟正黑體" panose="020B0604030504040204" pitchFamily="34" charset="-120"/>
                <a:ea typeface="微軟正黑體" panose="020B0604030504040204" pitchFamily="34" charset="-120"/>
              </a:rPr>
              <a:t>課程 </a:t>
            </a:r>
            <a:r>
              <a:rPr lang="en-US" altLang="zh-TW" sz="1500" b="1" dirty="0">
                <a:solidFill>
                  <a:prstClr val="white"/>
                </a:solidFill>
                <a:latin typeface="微軟正黑體" panose="020B0604030504040204" pitchFamily="34" charset="-120"/>
                <a:ea typeface="微軟正黑體" panose="020B0604030504040204" pitchFamily="34" charset="-120"/>
              </a:rPr>
              <a:t>/ </a:t>
            </a:r>
            <a:r>
              <a:rPr lang="zh-TW" altLang="en-US" sz="1500" b="1" dirty="0">
                <a:solidFill>
                  <a:prstClr val="white"/>
                </a:solidFill>
                <a:latin typeface="微軟正黑體" panose="020B0604030504040204" pitchFamily="34" charset="-120"/>
                <a:ea typeface="微軟正黑體" panose="020B0604030504040204" pitchFamily="34" charset="-120"/>
              </a:rPr>
              <a:t>專題研討會 課程範例</a:t>
            </a:r>
          </a:p>
          <a:p>
            <a:pPr defTabSz="685800">
              <a:defRPr/>
            </a:pPr>
            <a:endParaRPr lang="en-US" altLang="ja-JP" sz="1350" b="1" dirty="0">
              <a:solidFill>
                <a:prstClr val="white"/>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Quantitative Analysis for Political Science and Economics </a:t>
            </a:r>
            <a:endParaRPr lang="en-US" altLang="zh-TW" sz="1400" b="1" dirty="0" smtClean="0">
              <a:solidFill>
                <a:schemeClr val="bg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400" b="1" dirty="0" smtClean="0">
                <a:solidFill>
                  <a:schemeClr val="bg1"/>
                </a:solidFill>
                <a:latin typeface="微軟正黑體" panose="020B0604030504040204" pitchFamily="34" charset="-120"/>
                <a:ea typeface="微軟正黑體" panose="020B0604030504040204" pitchFamily="34" charset="-120"/>
              </a:rPr>
              <a:t>Introduction </a:t>
            </a:r>
            <a:r>
              <a:rPr lang="en-US" altLang="zh-TW" sz="1400" b="1" dirty="0">
                <a:solidFill>
                  <a:schemeClr val="bg1"/>
                </a:solidFill>
                <a:latin typeface="微軟正黑體" panose="020B0604030504040204" pitchFamily="34" charset="-120"/>
                <a:ea typeface="微軟正黑體" panose="020B0604030504040204" pitchFamily="34" charset="-120"/>
              </a:rPr>
              <a:t>to Statistics</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Seminar on Empirical Analysis</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Quantitative Political Analysis</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Game Theory</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History and Philosophy of Social Science</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Seminar on Political Science</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Theory of Mass Communication</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International Administration</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Area and Cultural Studies</a:t>
            </a:r>
          </a:p>
          <a:p>
            <a:pPr marL="285750" indent="-285750">
              <a:buFont typeface="Arial" panose="020B0604020202020204" pitchFamily="34" charset="0"/>
              <a:buChar char="•"/>
            </a:pPr>
            <a:r>
              <a:rPr lang="en-US" altLang="zh-TW" sz="1400" b="1" dirty="0">
                <a:solidFill>
                  <a:schemeClr val="bg1"/>
                </a:solidFill>
                <a:latin typeface="微軟正黑體" panose="020B0604030504040204" pitchFamily="34" charset="-120"/>
                <a:ea typeface="微軟正黑體" panose="020B0604030504040204" pitchFamily="34" charset="-120"/>
              </a:rPr>
              <a:t>Comparative Economic Institution Analysis</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6101" y="3611335"/>
            <a:ext cx="2150016" cy="321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65343" y="3611334"/>
            <a:ext cx="2122082" cy="321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コンテンツ プレースホルダ 2"/>
          <p:cNvSpPr txBox="1">
            <a:spLocks/>
          </p:cNvSpPr>
          <p:nvPr/>
        </p:nvSpPr>
        <p:spPr bwMode="auto">
          <a:xfrm>
            <a:off x="4679411" y="1064385"/>
            <a:ext cx="3643495" cy="821267"/>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algn="r" defTabSz="685800" eaLnBrk="0" hangingPunct="0">
              <a:spcBef>
                <a:spcPct val="20000"/>
              </a:spcBef>
              <a:defRPr/>
            </a:pPr>
            <a:r>
              <a:rPr lang="zh-TW" altLang="en-US" sz="1463" b="1" dirty="0" smtClean="0">
                <a:solidFill>
                  <a:srgbClr val="A50B30"/>
                </a:solidFill>
                <a:latin typeface="微軟正黑體" panose="020B0604030504040204" pitchFamily="34" charset="-120"/>
                <a:ea typeface="微軟正黑體" panose="020B0604030504040204" pitchFamily="34" charset="-120"/>
              </a:rPr>
              <a:t>政治經濟學</a:t>
            </a:r>
            <a:r>
              <a:rPr lang="zh-TW" altLang="en-US" sz="1463" b="1" dirty="0">
                <a:solidFill>
                  <a:srgbClr val="A50B30"/>
                </a:solidFill>
                <a:latin typeface="微軟正黑體" panose="020B0604030504040204" pitchFamily="34" charset="-120"/>
                <a:ea typeface="微軟正黑體" panose="020B0604030504040204" pitchFamily="34" charset="-120"/>
              </a:rPr>
              <a:t>部</a:t>
            </a:r>
            <a:endParaRPr lang="en-US" altLang="ja-JP" sz="1463" b="1" dirty="0">
              <a:solidFill>
                <a:srgbClr val="A50B30"/>
              </a:solidFill>
              <a:latin typeface="微軟正黑體" panose="020B0604030504040204" pitchFamily="34" charset="-120"/>
              <a:ea typeface="微軟正黑體" panose="020B0604030504040204" pitchFamily="34" charset="-120"/>
            </a:endParaRPr>
          </a:p>
        </p:txBody>
      </p:sp>
      <p:sp>
        <p:nvSpPr>
          <p:cNvPr id="13" name="正方形/長方形 2"/>
          <p:cNvSpPr/>
          <p:nvPr/>
        </p:nvSpPr>
        <p:spPr>
          <a:xfrm>
            <a:off x="1981123" y="4175299"/>
            <a:ext cx="2162252" cy="276999"/>
          </a:xfrm>
          <a:prstGeom prst="rect">
            <a:avLst/>
          </a:prstGeom>
        </p:spPr>
        <p:txBody>
          <a:bodyPr wrap="square">
            <a:spAutoFit/>
          </a:bodyPr>
          <a:lstStyle/>
          <a:p>
            <a:pPr defTabSz="685800">
              <a:defRPr/>
            </a:pPr>
            <a:endParaRPr lang="en-US" altLang="ja-JP" sz="1200" b="1" dirty="0">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77349002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277813" y="3744913"/>
            <a:ext cx="8615362" cy="2844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nSpc>
                <a:spcPct val="150000"/>
              </a:lnSpc>
              <a:defRPr/>
            </a:pPr>
            <a:r>
              <a:rPr lang="ja-JP" altLang="en-US" sz="2000" dirty="0">
                <a:solidFill>
                  <a:prstClr val="black"/>
                </a:solidFill>
                <a:latin typeface="HGS創英角ｺﾞｼｯｸUB" pitchFamily="50" charset="-128"/>
                <a:ea typeface="HGS創英角ｺﾞｼｯｸUB" pitchFamily="50" charset="-128"/>
              </a:rPr>
              <a:t>　</a:t>
            </a:r>
            <a:endParaRPr lang="en-US" altLang="ja-JP" sz="2000" b="1" dirty="0">
              <a:solidFill>
                <a:prstClr val="black"/>
              </a:solidFill>
              <a:ea typeface="HGS創英角ｺﾞｼｯｸUB" pitchFamily="50" charset="-128"/>
            </a:endParaRPr>
          </a:p>
        </p:txBody>
      </p:sp>
      <p:sp>
        <p:nvSpPr>
          <p:cNvPr id="2" name="角丸四角形 1"/>
          <p:cNvSpPr/>
          <p:nvPr/>
        </p:nvSpPr>
        <p:spPr>
          <a:xfrm>
            <a:off x="277813" y="112713"/>
            <a:ext cx="4500562" cy="612775"/>
          </a:xfrm>
          <a:prstGeom prst="roundRect">
            <a:avLst/>
          </a:prstGeom>
          <a:solidFill>
            <a:srgbClr val="B07AD8">
              <a:alpha val="64706"/>
            </a:srgbClr>
          </a:solidFill>
          <a:ln w="31750">
            <a:solidFill>
              <a:srgbClr val="E4D2F2"/>
            </a:solidFill>
          </a:ln>
        </p:spPr>
        <p:style>
          <a:lnRef idx="2">
            <a:schemeClr val="accent1">
              <a:shade val="50000"/>
            </a:schemeClr>
          </a:lnRef>
          <a:fillRef idx="1">
            <a:schemeClr val="accent1"/>
          </a:fillRef>
          <a:effectRef idx="0">
            <a:schemeClr val="accent1"/>
          </a:effectRef>
          <a:fontRef idx="minor">
            <a:schemeClr val="lt1"/>
          </a:fontRef>
        </p:style>
        <p:txBody>
          <a:bodyPr lIns="360000" tIns="0" bIns="0" anchor="ctr"/>
          <a:lstStyle/>
          <a:p>
            <a:pPr>
              <a:defRPr/>
            </a:pPr>
            <a:r>
              <a:rPr lang="en-US" altLang="ja-JP" sz="2000" b="1" dirty="0">
                <a:solidFill>
                  <a:prstClr val="black"/>
                </a:solidFill>
                <a:ea typeface="HGS創英角ｺﾞｼｯｸUB" pitchFamily="50" charset="-128"/>
              </a:rPr>
              <a:t>Prominent Alumni in various areas</a:t>
            </a:r>
          </a:p>
        </p:txBody>
      </p:sp>
      <p:sp>
        <p:nvSpPr>
          <p:cNvPr id="4" name="角丸四角形 3"/>
          <p:cNvSpPr/>
          <p:nvPr/>
        </p:nvSpPr>
        <p:spPr>
          <a:xfrm>
            <a:off x="250825" y="862013"/>
            <a:ext cx="8642350" cy="2495550"/>
          </a:xfrm>
          <a:prstGeom prst="roundRect">
            <a:avLst/>
          </a:prstGeom>
          <a:solidFill>
            <a:srgbClr val="E4D2F2"/>
          </a:solidFill>
          <a:ln>
            <a:solidFill>
              <a:srgbClr val="C92FFF"/>
            </a:solid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fontAlgn="base">
              <a:lnSpc>
                <a:spcPct val="150000"/>
              </a:lnSpc>
              <a:spcBef>
                <a:spcPct val="0"/>
              </a:spcBef>
              <a:spcAft>
                <a:spcPct val="0"/>
              </a:spcAft>
              <a:defRPr/>
            </a:pPr>
            <a:r>
              <a:rPr lang="ja-JP" altLang="en-US" sz="2000" smtClean="0">
                <a:solidFill>
                  <a:prstClr val="black"/>
                </a:solidFill>
                <a:latin typeface="HGS創英角ｺﾞｼｯｸUB" pitchFamily="50" charset="-128"/>
                <a:ea typeface="HGS創英角ｺﾞｼｯｸUB" pitchFamily="50" charset="-128"/>
              </a:rPr>
              <a:t>　</a:t>
            </a:r>
            <a:r>
              <a:rPr lang="ja-JP" altLang="en-US" sz="2000" b="1" smtClean="0">
                <a:solidFill>
                  <a:prstClr val="black"/>
                </a:solidFill>
                <a:latin typeface="Calibri" pitchFamily="34" charset="0"/>
                <a:ea typeface="HGS創英角ｺﾞｼｯｸUB" pitchFamily="50" charset="-128"/>
              </a:rPr>
              <a:t>◆</a:t>
            </a:r>
            <a:r>
              <a:rPr lang="en-US" altLang="ja-JP" sz="2000" b="1" smtClean="0">
                <a:solidFill>
                  <a:prstClr val="black"/>
                </a:solidFill>
                <a:latin typeface="Calibri" pitchFamily="34" charset="0"/>
                <a:ea typeface="HGS創英角ｺﾞｼｯｸUB" pitchFamily="50" charset="-128"/>
              </a:rPr>
              <a:t>Founder of SONY</a:t>
            </a:r>
            <a:r>
              <a:rPr lang="ja-JP" altLang="en-US" sz="2000" b="1" smtClean="0">
                <a:solidFill>
                  <a:prstClr val="black"/>
                </a:solidFill>
                <a:latin typeface="Calibri" pitchFamily="34" charset="0"/>
                <a:ea typeface="HGS創英角ｺﾞｼｯｸUB" pitchFamily="50" charset="-128"/>
              </a:rPr>
              <a:t>　　　　    ◆</a:t>
            </a:r>
            <a:r>
              <a:rPr lang="en-US" altLang="ja-JP" sz="2000" b="1" smtClean="0">
                <a:solidFill>
                  <a:prstClr val="black"/>
                </a:solidFill>
                <a:latin typeface="Calibri" pitchFamily="34" charset="0"/>
                <a:ea typeface="HGS創英角ｺﾞｼｯｸUB" pitchFamily="50" charset="-128"/>
              </a:rPr>
              <a:t>Founder of CASIO</a:t>
            </a:r>
            <a:r>
              <a:rPr lang="ja-JP" altLang="en-US" sz="2000" b="1" smtClean="0">
                <a:solidFill>
                  <a:prstClr val="black"/>
                </a:solidFill>
                <a:latin typeface="Calibri" pitchFamily="34" charset="0"/>
                <a:ea typeface="HGS創英角ｺﾞｼｯｸUB" pitchFamily="50" charset="-128"/>
              </a:rPr>
              <a:t>　</a:t>
            </a:r>
            <a:endParaRPr lang="en-US" altLang="ja-JP" sz="2000" b="1" smtClean="0">
              <a:solidFill>
                <a:prstClr val="black"/>
              </a:solidFill>
              <a:latin typeface="Calibri" pitchFamily="34" charset="0"/>
              <a:ea typeface="HGS創英角ｺﾞｼｯｸUB" pitchFamily="50" charset="-128"/>
            </a:endParaRPr>
          </a:p>
          <a:p>
            <a:pPr fontAlgn="base">
              <a:lnSpc>
                <a:spcPct val="150000"/>
              </a:lnSpc>
              <a:spcBef>
                <a:spcPct val="0"/>
              </a:spcBef>
              <a:spcAft>
                <a:spcPct val="0"/>
              </a:spcAft>
              <a:defRPr/>
            </a:pPr>
            <a:r>
              <a:rPr lang="ja-JP" altLang="en-US" sz="2000" b="1" smtClean="0">
                <a:solidFill>
                  <a:prstClr val="black"/>
                </a:solidFill>
                <a:latin typeface="Calibri" pitchFamily="34" charset="0"/>
                <a:ea typeface="HGS創英角ｺﾞｼｯｸUB" pitchFamily="50" charset="-128"/>
              </a:rPr>
              <a:t>　◆</a:t>
            </a:r>
            <a:r>
              <a:rPr lang="en-US" altLang="ja-JP" sz="2000" b="1" smtClean="0">
                <a:solidFill>
                  <a:prstClr val="black"/>
                </a:solidFill>
                <a:latin typeface="Calibri" pitchFamily="34" charset="0"/>
                <a:ea typeface="HGS創英角ｺﾞｼｯｸUB" pitchFamily="50" charset="-128"/>
              </a:rPr>
              <a:t>President of TOSHIBA</a:t>
            </a:r>
            <a:r>
              <a:rPr lang="ja-JP" altLang="en-US" sz="2000" b="1" smtClean="0">
                <a:solidFill>
                  <a:prstClr val="black"/>
                </a:solidFill>
                <a:latin typeface="Calibri" pitchFamily="34" charset="0"/>
                <a:ea typeface="HGS創英角ｺﾞｼｯｸUB" pitchFamily="50" charset="-128"/>
              </a:rPr>
              <a:t>　　　◆</a:t>
            </a:r>
            <a:r>
              <a:rPr lang="en-US" altLang="ja-JP" sz="2000" b="1" smtClean="0">
                <a:solidFill>
                  <a:prstClr val="black"/>
                </a:solidFill>
                <a:latin typeface="Calibri" pitchFamily="34" charset="0"/>
                <a:ea typeface="HGS創英角ｺﾞｼｯｸUB" pitchFamily="50" charset="-128"/>
              </a:rPr>
              <a:t>CEO of SUBARU</a:t>
            </a:r>
            <a:r>
              <a:rPr lang="ja-JP" altLang="en-US" sz="2000" b="1" smtClean="0">
                <a:solidFill>
                  <a:prstClr val="black"/>
                </a:solidFill>
                <a:latin typeface="Calibri" pitchFamily="34" charset="0"/>
                <a:ea typeface="HGS創英角ｺﾞｼｯｸUB" pitchFamily="50" charset="-128"/>
              </a:rPr>
              <a:t>（</a:t>
            </a:r>
            <a:r>
              <a:rPr lang="en-US" altLang="ja-JP" sz="2000" b="1" smtClean="0">
                <a:solidFill>
                  <a:prstClr val="black"/>
                </a:solidFill>
                <a:latin typeface="Calibri" pitchFamily="34" charset="0"/>
                <a:ea typeface="HGS創英角ｺﾞｼｯｸUB" pitchFamily="50" charset="-128"/>
              </a:rPr>
              <a:t>Fuji Heavy Industries) </a:t>
            </a:r>
            <a:r>
              <a:rPr lang="ja-JP" altLang="en-US" sz="2000" b="1" smtClean="0">
                <a:solidFill>
                  <a:prstClr val="black"/>
                </a:solidFill>
                <a:latin typeface="Calibri" pitchFamily="34" charset="0"/>
                <a:ea typeface="HGS創英角ｺﾞｼｯｸUB" pitchFamily="50" charset="-128"/>
              </a:rPr>
              <a:t>　      </a:t>
            </a:r>
            <a:endParaRPr lang="en-US" altLang="ja-JP" sz="2000" b="1" smtClean="0">
              <a:solidFill>
                <a:prstClr val="black"/>
              </a:solidFill>
              <a:latin typeface="Calibri" pitchFamily="34" charset="0"/>
              <a:ea typeface="HGS創英角ｺﾞｼｯｸUB" pitchFamily="50" charset="-128"/>
            </a:endParaRPr>
          </a:p>
          <a:p>
            <a:pPr fontAlgn="base">
              <a:lnSpc>
                <a:spcPct val="150000"/>
              </a:lnSpc>
              <a:spcBef>
                <a:spcPct val="0"/>
              </a:spcBef>
              <a:spcAft>
                <a:spcPct val="0"/>
              </a:spcAft>
              <a:defRPr/>
            </a:pPr>
            <a:r>
              <a:rPr lang="ja-JP" altLang="en-US" sz="2000" b="1" smtClean="0">
                <a:solidFill>
                  <a:prstClr val="black"/>
                </a:solidFill>
                <a:latin typeface="Calibri" pitchFamily="34" charset="0"/>
                <a:ea typeface="HGS創英角ｺﾞｼｯｸUB" pitchFamily="50" charset="-128"/>
              </a:rPr>
              <a:t>    ◆</a:t>
            </a:r>
            <a:r>
              <a:rPr lang="en-US" altLang="ja-JP" sz="2000" b="1" smtClean="0">
                <a:solidFill>
                  <a:prstClr val="black"/>
                </a:solidFill>
                <a:latin typeface="Calibri" pitchFamily="34" charset="0"/>
                <a:ea typeface="HGS創英角ｺﾞｼｯｸUB" pitchFamily="50" charset="-128"/>
              </a:rPr>
              <a:t>Ex-President of HONDA          </a:t>
            </a:r>
            <a:r>
              <a:rPr lang="ja-JP" altLang="en-US" sz="2000" b="1" smtClean="0">
                <a:solidFill>
                  <a:prstClr val="black"/>
                </a:solidFill>
                <a:latin typeface="Calibri" pitchFamily="34" charset="0"/>
                <a:ea typeface="HGS創英角ｺﾞｼｯｸUB" pitchFamily="50" charset="-128"/>
              </a:rPr>
              <a:t> ◆</a:t>
            </a:r>
            <a:r>
              <a:rPr lang="en-US" altLang="ja-JP" sz="2000" b="1" smtClean="0">
                <a:solidFill>
                  <a:prstClr val="black"/>
                </a:solidFill>
                <a:latin typeface="Calibri" pitchFamily="34" charset="0"/>
                <a:ea typeface="HGS創英角ｺﾞｼｯｸUB" pitchFamily="50" charset="-128"/>
              </a:rPr>
              <a:t>President of YAMAHA</a:t>
            </a:r>
            <a:endParaRPr lang="ja-JP" altLang="en-US" sz="2000" b="1" smtClean="0">
              <a:solidFill>
                <a:prstClr val="black"/>
              </a:solidFill>
              <a:latin typeface="Calibri" pitchFamily="34" charset="0"/>
              <a:ea typeface="HGS創英角ｺﾞｼｯｸUB" pitchFamily="50" charset="-128"/>
            </a:endParaRPr>
          </a:p>
          <a:p>
            <a:pPr fontAlgn="base">
              <a:lnSpc>
                <a:spcPct val="150000"/>
              </a:lnSpc>
              <a:spcBef>
                <a:spcPct val="0"/>
              </a:spcBef>
              <a:spcAft>
                <a:spcPct val="0"/>
              </a:spcAft>
              <a:defRPr/>
            </a:pPr>
            <a:r>
              <a:rPr lang="ja-JP" altLang="en-US" sz="2000" b="1" smtClean="0">
                <a:solidFill>
                  <a:prstClr val="black"/>
                </a:solidFill>
                <a:latin typeface="Calibri" pitchFamily="34" charset="0"/>
                <a:ea typeface="HGS創英角ｺﾞｼｯｸUB" pitchFamily="50" charset="-128"/>
              </a:rPr>
              <a:t>　◆</a:t>
            </a:r>
            <a:r>
              <a:rPr lang="en-US" altLang="ja-JP" sz="2000" b="1" smtClean="0">
                <a:solidFill>
                  <a:prstClr val="black"/>
                </a:solidFill>
                <a:latin typeface="Calibri" pitchFamily="34" charset="0"/>
                <a:ea typeface="HGS創英角ｺﾞｼｯｸUB" pitchFamily="50" charset="-128"/>
              </a:rPr>
              <a:t>Ex-Chairman of Mitsubishi Corporation</a:t>
            </a:r>
          </a:p>
          <a:p>
            <a:pPr fontAlgn="base">
              <a:lnSpc>
                <a:spcPct val="150000"/>
              </a:lnSpc>
              <a:spcBef>
                <a:spcPct val="0"/>
              </a:spcBef>
              <a:spcAft>
                <a:spcPct val="0"/>
              </a:spcAft>
              <a:defRPr/>
            </a:pPr>
            <a:r>
              <a:rPr lang="ja-JP" altLang="en-US" sz="2000" b="1" smtClean="0">
                <a:solidFill>
                  <a:prstClr val="black"/>
                </a:solidFill>
                <a:latin typeface="Calibri" pitchFamily="34" charset="0"/>
                <a:ea typeface="HGS創英角ｺﾞｼｯｸUB" pitchFamily="50" charset="-128"/>
              </a:rPr>
              <a:t>　◆</a:t>
            </a:r>
            <a:r>
              <a:rPr lang="en-US" altLang="ja-JP" sz="2000" b="1" smtClean="0">
                <a:solidFill>
                  <a:prstClr val="black"/>
                </a:solidFill>
                <a:latin typeface="Calibri" pitchFamily="34" charset="0"/>
                <a:ea typeface="HGS創英角ｺﾞｼｯｸUB" pitchFamily="50" charset="-128"/>
              </a:rPr>
              <a:t>Chairman of RICOH</a:t>
            </a:r>
            <a:r>
              <a:rPr lang="ja-JP" altLang="en-US" sz="2000" b="1" smtClean="0">
                <a:solidFill>
                  <a:prstClr val="black"/>
                </a:solidFill>
                <a:latin typeface="Calibri" pitchFamily="34" charset="0"/>
                <a:ea typeface="HGS創英角ｺﾞｼｯｸUB" pitchFamily="50" charset="-128"/>
              </a:rPr>
              <a:t>　　　    ◆</a:t>
            </a:r>
            <a:r>
              <a:rPr lang="en-US" altLang="ja-JP" sz="2000" b="1" smtClean="0">
                <a:solidFill>
                  <a:prstClr val="black"/>
                </a:solidFill>
                <a:latin typeface="Calibri" pitchFamily="34" charset="0"/>
                <a:ea typeface="HGS創英角ｺﾞｼｯｸUB" pitchFamily="50" charset="-128"/>
              </a:rPr>
              <a:t>Ex-Chairman of KOSE</a:t>
            </a:r>
          </a:p>
        </p:txBody>
      </p:sp>
      <p:sp>
        <p:nvSpPr>
          <p:cNvPr id="28679" name="テキスト ボックス 7"/>
          <p:cNvSpPr txBox="1">
            <a:spLocks noChangeArrowheads="1"/>
          </p:cNvSpPr>
          <p:nvPr/>
        </p:nvSpPr>
        <p:spPr bwMode="auto">
          <a:xfrm>
            <a:off x="179388" y="3500438"/>
            <a:ext cx="5184775" cy="338137"/>
          </a:xfrm>
          <a:prstGeom prst="rect">
            <a:avLst/>
          </a:prstGeom>
          <a:solidFill>
            <a:srgbClr val="FFFF99"/>
          </a:solidFill>
          <a:ln w="25400">
            <a:solidFill>
              <a:srgbClr val="FFC000"/>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fontAlgn="base" hangingPunct="1">
              <a:spcBef>
                <a:spcPct val="0"/>
              </a:spcBef>
              <a:spcAft>
                <a:spcPct val="0"/>
              </a:spcAft>
              <a:buFontTx/>
              <a:buNone/>
            </a:pPr>
            <a:r>
              <a:rPr lang="en-US" altLang="ja-JP" sz="1600" dirty="0" smtClean="0">
                <a:solidFill>
                  <a:prstClr val="black"/>
                </a:solidFill>
                <a:latin typeface="Arial Black" panose="020B0A04020102020204" pitchFamily="34" charset="0"/>
                <a:ea typeface="HGP創英角ｺﾞｼｯｸUB" pitchFamily="50" charset="-128"/>
              </a:rPr>
              <a:t>Former Graduates’ Paths</a:t>
            </a:r>
            <a:endParaRPr lang="ja-JP" altLang="en-US" sz="1600" dirty="0" smtClean="0">
              <a:solidFill>
                <a:prstClr val="black"/>
              </a:solidFill>
              <a:latin typeface="Arial Black" panose="020B0A04020102020204" pitchFamily="34" charset="0"/>
              <a:ea typeface="HGP創英角ｺﾞｼｯｸUB" pitchFamily="50" charset="-128"/>
            </a:endParaRPr>
          </a:p>
        </p:txBody>
      </p:sp>
      <p:pic>
        <p:nvPicPr>
          <p:cNvPr id="24584" name="Picture 9"/>
          <p:cNvPicPr>
            <a:picLocks noChangeAspect="1" noChangeArrowheads="1"/>
          </p:cNvPicPr>
          <p:nvPr/>
        </p:nvPicPr>
        <p:blipFill>
          <a:blip r:embed="rId3"/>
          <a:srcRect/>
          <a:stretch>
            <a:fillRect/>
          </a:stretch>
        </p:blipFill>
        <p:spPr bwMode="auto">
          <a:xfrm>
            <a:off x="6156325" y="4941888"/>
            <a:ext cx="18002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5" name="Picture 12"/>
          <p:cNvPicPr>
            <a:picLocks noChangeAspect="1" noChangeArrowheads="1"/>
          </p:cNvPicPr>
          <p:nvPr/>
        </p:nvPicPr>
        <p:blipFill>
          <a:blip r:embed="rId4"/>
          <a:srcRect/>
          <a:stretch>
            <a:fillRect/>
          </a:stretch>
        </p:blipFill>
        <p:spPr bwMode="auto">
          <a:xfrm>
            <a:off x="971550" y="4149725"/>
            <a:ext cx="2376488"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6" name="Picture 13"/>
          <p:cNvPicPr>
            <a:picLocks noChangeAspect="1" noChangeArrowheads="1"/>
          </p:cNvPicPr>
          <p:nvPr/>
        </p:nvPicPr>
        <p:blipFill>
          <a:blip r:embed="rId5"/>
          <a:srcRect/>
          <a:stretch>
            <a:fillRect/>
          </a:stretch>
        </p:blipFill>
        <p:spPr bwMode="auto">
          <a:xfrm>
            <a:off x="3635375" y="4005263"/>
            <a:ext cx="20637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7" name="Picture 14"/>
          <p:cNvPicPr>
            <a:picLocks noChangeAspect="1" noChangeArrowheads="1"/>
          </p:cNvPicPr>
          <p:nvPr/>
        </p:nvPicPr>
        <p:blipFill>
          <a:blip r:embed="rId6"/>
          <a:srcRect/>
          <a:stretch>
            <a:fillRect/>
          </a:stretch>
        </p:blipFill>
        <p:spPr bwMode="auto">
          <a:xfrm>
            <a:off x="3708400" y="4724400"/>
            <a:ext cx="19431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8" name="Picture 15"/>
          <p:cNvPicPr>
            <a:picLocks noChangeAspect="1" noChangeArrowheads="1"/>
          </p:cNvPicPr>
          <p:nvPr/>
        </p:nvPicPr>
        <p:blipFill>
          <a:blip r:embed="rId7"/>
          <a:srcRect/>
          <a:stretch>
            <a:fillRect/>
          </a:stretch>
        </p:blipFill>
        <p:spPr bwMode="auto">
          <a:xfrm>
            <a:off x="3851275" y="5949950"/>
            <a:ext cx="16573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9" name="Picture 16"/>
          <p:cNvPicPr>
            <a:picLocks noChangeAspect="1" noChangeArrowheads="1"/>
          </p:cNvPicPr>
          <p:nvPr/>
        </p:nvPicPr>
        <p:blipFill>
          <a:blip r:embed="rId8"/>
          <a:srcRect/>
          <a:stretch>
            <a:fillRect/>
          </a:stretch>
        </p:blipFill>
        <p:spPr bwMode="auto">
          <a:xfrm>
            <a:off x="1116013" y="5589588"/>
            <a:ext cx="19796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90" name="Picture 17"/>
          <p:cNvPicPr>
            <a:picLocks noChangeAspect="1" noChangeArrowheads="1"/>
          </p:cNvPicPr>
          <p:nvPr/>
        </p:nvPicPr>
        <p:blipFill>
          <a:blip r:embed="rId9"/>
          <a:srcRect/>
          <a:stretch>
            <a:fillRect/>
          </a:stretch>
        </p:blipFill>
        <p:spPr bwMode="auto">
          <a:xfrm>
            <a:off x="6084888" y="4005263"/>
            <a:ext cx="1871662"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91" name="Picture 18"/>
          <p:cNvPicPr>
            <a:picLocks noChangeAspect="1" noChangeArrowheads="1"/>
          </p:cNvPicPr>
          <p:nvPr/>
        </p:nvPicPr>
        <p:blipFill>
          <a:blip r:embed="rId10"/>
          <a:srcRect/>
          <a:stretch>
            <a:fillRect/>
          </a:stretch>
        </p:blipFill>
        <p:spPr bwMode="auto">
          <a:xfrm>
            <a:off x="3563938" y="5300663"/>
            <a:ext cx="216058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8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3" y="5661025"/>
            <a:ext cx="16827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577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4645435" y="845709"/>
            <a:ext cx="184731" cy="300082"/>
          </a:xfrm>
          <a:prstGeom prst="rect">
            <a:avLst/>
          </a:prstGeom>
          <a:noFill/>
          <a:ln w="9525">
            <a:noFill/>
            <a:miter lim="800000"/>
            <a:headEnd/>
            <a:tailEnd/>
          </a:ln>
        </p:spPr>
        <p:txBody>
          <a:bodyPr wrap="none" anchor="ctr">
            <a:spAutoFit/>
          </a:bodyPr>
          <a:lstStyle/>
          <a:p>
            <a:pPr algn="ctr" defTabSz="685800">
              <a:defRPr/>
            </a:pPr>
            <a:endParaRPr kumimoji="0" lang="ja-JP" altLang="en-US" sz="1350">
              <a:solidFill>
                <a:prstClr val="black"/>
              </a:solidFill>
              <a:latin typeface="Calibri" panose="020F0502020204030204"/>
              <a:ea typeface="ＭＳ Ｐゴシック" panose="020B0600070205080204" pitchFamily="50" charset="-128"/>
            </a:endParaRPr>
          </a:p>
        </p:txBody>
      </p:sp>
      <p:pic>
        <p:nvPicPr>
          <p:cNvPr id="15" name="図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0664" y="1015766"/>
            <a:ext cx="638469" cy="6372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63" y="4197233"/>
            <a:ext cx="9143999" cy="2671072"/>
          </a:xfrm>
          <a:prstGeom prst="rect">
            <a:avLst/>
          </a:prstGeom>
        </p:spPr>
      </p:pic>
      <p:pic>
        <p:nvPicPr>
          <p:cNvPr id="21"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61353" y="4259976"/>
            <a:ext cx="1563793" cy="256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コンテンツ プレースホルダ 2"/>
          <p:cNvSpPr txBox="1">
            <a:spLocks/>
          </p:cNvSpPr>
          <p:nvPr/>
        </p:nvSpPr>
        <p:spPr bwMode="auto">
          <a:xfrm>
            <a:off x="718457" y="1837546"/>
            <a:ext cx="8250804" cy="1591454"/>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algn="r" defTabSz="685800" eaLnBrk="0" hangingPunct="0">
              <a:spcBef>
                <a:spcPct val="20000"/>
              </a:spcBef>
              <a:tabLst>
                <a:tab pos="4367213" algn="l"/>
                <a:tab pos="4772025" algn="l"/>
              </a:tabLst>
              <a:defRPr/>
            </a:pPr>
            <a:r>
              <a:rPr lang="zh-TW" altLang="en-US" sz="1800" b="1" dirty="0" smtClean="0">
                <a:solidFill>
                  <a:prstClr val="black"/>
                </a:solidFill>
                <a:latin typeface="微軟正黑體" panose="020B0604030504040204" pitchFamily="34" charset="-120"/>
                <a:ea typeface="微軟正黑體" panose="020B0604030504040204" pitchFamily="34" charset="-120"/>
              </a:rPr>
              <a:t>社會</a:t>
            </a:r>
            <a:r>
              <a:rPr lang="zh-TW" altLang="en-US" sz="1800" b="1" dirty="0">
                <a:solidFill>
                  <a:prstClr val="black"/>
                </a:solidFill>
                <a:latin typeface="微軟正黑體" panose="020B0604030504040204" pitchFamily="34" charset="-120"/>
                <a:ea typeface="微軟正黑體" panose="020B0604030504040204" pitchFamily="34" charset="-120"/>
              </a:rPr>
              <a:t>創新研究</a:t>
            </a:r>
            <a:r>
              <a:rPr lang="zh-TW" altLang="en-US" sz="1800" b="1" dirty="0" smtClean="0">
                <a:solidFill>
                  <a:prstClr val="black"/>
                </a:solidFill>
                <a:latin typeface="微軟正黑體" panose="020B0604030504040204" pitchFamily="34" charset="-120"/>
                <a:ea typeface="微軟正黑體" panose="020B0604030504040204" pitchFamily="34" charset="-120"/>
              </a:rPr>
              <a:t>課程</a:t>
            </a:r>
            <a:r>
              <a:rPr lang="en-US" altLang="ja-JP" sz="1800" b="1" dirty="0">
                <a:solidFill>
                  <a:prstClr val="black"/>
                </a:solidFill>
                <a:latin typeface="微軟正黑體" panose="020B0604030504040204" pitchFamily="34" charset="-120"/>
                <a:ea typeface="微軟正黑體" panose="020B0604030504040204" pitchFamily="34" charset="-120"/>
              </a:rPr>
              <a:t>(TAISI)</a:t>
            </a:r>
            <a:endParaRPr lang="zh-TW" altLang="en-US" sz="1800" b="1" dirty="0">
              <a:solidFill>
                <a:prstClr val="black"/>
              </a:solidFill>
              <a:latin typeface="微軟正黑體" panose="020B0604030504040204" pitchFamily="34" charset="-120"/>
              <a:ea typeface="微軟正黑體" panose="020B0604030504040204" pitchFamily="34" charset="-120"/>
            </a:endParaRPr>
          </a:p>
          <a:p>
            <a:pPr marL="257175" indent="-257175" algn="r" defTabSz="685800" eaLnBrk="0" hangingPunct="0">
              <a:spcBef>
                <a:spcPct val="20000"/>
              </a:spcBef>
              <a:tabLst>
                <a:tab pos="4367213" algn="l"/>
                <a:tab pos="4772025" algn="l"/>
              </a:tabLst>
              <a:defRPr/>
            </a:pPr>
            <a:endParaRPr lang="en-US" altLang="ja-JP" sz="1800" b="1" dirty="0">
              <a:solidFill>
                <a:prstClr val="black"/>
              </a:solidFill>
              <a:latin typeface="微軟正黑體" panose="020B0604030504040204" pitchFamily="34" charset="-120"/>
              <a:ea typeface="微軟正黑體" panose="020B0604030504040204" pitchFamily="34" charset="-120"/>
            </a:endParaRPr>
          </a:p>
          <a:p>
            <a:pPr lvl="0" algn="r" eaLnBrk="0" hangingPunct="0">
              <a:spcBef>
                <a:spcPct val="20000"/>
              </a:spcBef>
              <a:defRPr/>
            </a:pPr>
            <a:r>
              <a:rPr lang="en-US" altLang="ja-JP" sz="1400" b="1" dirty="0" smtClean="0">
                <a:solidFill>
                  <a:srgbClr val="C00000"/>
                </a:solidFill>
                <a:latin typeface="微軟正黑體" panose="020B0604030504040204" pitchFamily="34" charset="-120"/>
                <a:ea typeface="微軟正黑體" panose="020B0604030504040204" pitchFamily="34" charset="-120"/>
              </a:rPr>
              <a:t>Bachelor </a:t>
            </a:r>
            <a:r>
              <a:rPr lang="en-US" altLang="ja-JP" sz="1400" b="1" dirty="0">
                <a:solidFill>
                  <a:srgbClr val="C00000"/>
                </a:solidFill>
                <a:latin typeface="微軟正黑體" panose="020B0604030504040204" pitchFamily="34" charset="-120"/>
                <a:ea typeface="微軟正黑體" panose="020B0604030504040204" pitchFamily="34" charset="-120"/>
              </a:rPr>
              <a:t>of Arts</a:t>
            </a:r>
          </a:p>
          <a:p>
            <a:pPr lvl="0" algn="r" eaLnBrk="0" hangingPunct="0">
              <a:spcBef>
                <a:spcPct val="20000"/>
              </a:spcBef>
              <a:defRPr/>
            </a:pPr>
            <a:r>
              <a:rPr lang="en-US" altLang="ja-JP" sz="1400" b="1" dirty="0">
                <a:solidFill>
                  <a:prstClr val="black"/>
                </a:solidFill>
                <a:latin typeface="微軟正黑體" panose="020B0604030504040204" pitchFamily="34" charset="-120"/>
                <a:ea typeface="微軟正黑體" panose="020B0604030504040204" pitchFamily="34" charset="-120"/>
              </a:rPr>
              <a:t>i</a:t>
            </a:r>
            <a:r>
              <a:rPr lang="en-US" altLang="ja-JP" sz="1400" b="1" dirty="0" smtClean="0">
                <a:solidFill>
                  <a:prstClr val="black"/>
                </a:solidFill>
                <a:latin typeface="微軟正黑體" panose="020B0604030504040204" pitchFamily="34" charset="-120"/>
                <a:ea typeface="微軟正黑體" panose="020B0604030504040204" pitchFamily="34" charset="-120"/>
              </a:rPr>
              <a:t>n Social </a:t>
            </a:r>
            <a:r>
              <a:rPr lang="en-US" altLang="ja-JP" sz="1400" b="1" dirty="0">
                <a:solidFill>
                  <a:prstClr val="black"/>
                </a:solidFill>
                <a:latin typeface="微軟正黑體" panose="020B0604030504040204" pitchFamily="34" charset="-120"/>
                <a:ea typeface="微軟正黑體" panose="020B0604030504040204" pitchFamily="34" charset="-120"/>
              </a:rPr>
              <a:t>Sciences</a:t>
            </a:r>
          </a:p>
          <a:p>
            <a:pPr marL="257175" indent="-257175" algn="r" defTabSz="685800" eaLnBrk="0" hangingPunct="0">
              <a:spcBef>
                <a:spcPct val="20000"/>
              </a:spcBef>
              <a:defRPr/>
            </a:pPr>
            <a:endParaRPr lang="en-US" altLang="ja-JP" sz="1350" b="1" dirty="0">
              <a:solidFill>
                <a:prstClr val="black"/>
              </a:solidFill>
              <a:latin typeface="微軟正黑體" panose="020B0604030504040204" pitchFamily="34" charset="-120"/>
              <a:ea typeface="微軟正黑體" panose="020B0604030504040204" pitchFamily="34" charset="-120"/>
            </a:endParaRPr>
          </a:p>
          <a:p>
            <a:pPr marL="257175" indent="-257175" algn="r" defTabSz="685800" eaLnBrk="0" hangingPunct="0">
              <a:lnSpc>
                <a:spcPts val="2700"/>
              </a:lnSpc>
              <a:spcBef>
                <a:spcPct val="20000"/>
              </a:spcBef>
              <a:defRPr/>
            </a:pPr>
            <a:endParaRPr lang="en-US" altLang="ja-JP" sz="1800" b="1" dirty="0">
              <a:solidFill>
                <a:prstClr val="black"/>
              </a:solidFill>
              <a:latin typeface="微軟正黑體" panose="020B0604030504040204" pitchFamily="34" charset="-120"/>
              <a:ea typeface="微軟正黑體" panose="020B0604030504040204" pitchFamily="34" charset="-120"/>
            </a:endParaRPr>
          </a:p>
        </p:txBody>
      </p:sp>
      <p:sp>
        <p:nvSpPr>
          <p:cNvPr id="24" name="正方形/長方形 23"/>
          <p:cNvSpPr/>
          <p:nvPr/>
        </p:nvSpPr>
        <p:spPr>
          <a:xfrm>
            <a:off x="4568436" y="4232984"/>
            <a:ext cx="4473418" cy="2631490"/>
          </a:xfrm>
          <a:prstGeom prst="rect">
            <a:avLst/>
          </a:prstGeom>
        </p:spPr>
        <p:txBody>
          <a:bodyPr wrap="square">
            <a:spAutoFit/>
          </a:bodyPr>
          <a:lstStyle/>
          <a:p>
            <a:pPr defTabSz="685800">
              <a:defRPr/>
            </a:pPr>
            <a:r>
              <a:rPr lang="zh-TW" altLang="en-US" sz="1500" b="1" dirty="0" smtClean="0">
                <a:solidFill>
                  <a:prstClr val="white"/>
                </a:solidFill>
                <a:latin typeface="微軟正黑體" panose="020B0604030504040204" pitchFamily="34" charset="-120"/>
                <a:ea typeface="微軟正黑體" panose="020B0604030504040204" pitchFamily="34" charset="-120"/>
              </a:rPr>
              <a:t>一般</a:t>
            </a:r>
            <a:r>
              <a:rPr lang="zh-TW" altLang="en-US" sz="1500" b="1" dirty="0">
                <a:solidFill>
                  <a:prstClr val="white"/>
                </a:solidFill>
                <a:latin typeface="微軟正黑體" panose="020B0604030504040204" pitchFamily="34" charset="-120"/>
                <a:ea typeface="微軟正黑體" panose="020B0604030504040204" pitchFamily="34" charset="-120"/>
              </a:rPr>
              <a:t>課程 </a:t>
            </a:r>
            <a:r>
              <a:rPr lang="en-US" altLang="zh-TW" sz="1500" b="1" dirty="0">
                <a:solidFill>
                  <a:prstClr val="white"/>
                </a:solidFill>
                <a:latin typeface="微軟正黑體" panose="020B0604030504040204" pitchFamily="34" charset="-120"/>
                <a:ea typeface="微軟正黑體" panose="020B0604030504040204" pitchFamily="34" charset="-120"/>
              </a:rPr>
              <a:t>/ </a:t>
            </a:r>
            <a:r>
              <a:rPr lang="zh-TW" altLang="en-US" sz="1500" b="1" dirty="0">
                <a:solidFill>
                  <a:prstClr val="white"/>
                </a:solidFill>
                <a:latin typeface="微軟正黑體" panose="020B0604030504040204" pitchFamily="34" charset="-120"/>
                <a:ea typeface="微軟正黑體" panose="020B0604030504040204" pitchFamily="34" charset="-120"/>
              </a:rPr>
              <a:t>專題研討會 課程</a:t>
            </a:r>
            <a:r>
              <a:rPr lang="zh-TW" altLang="en-US" sz="1500" b="1" dirty="0" smtClean="0">
                <a:solidFill>
                  <a:prstClr val="white"/>
                </a:solidFill>
                <a:latin typeface="微軟正黑體" panose="020B0604030504040204" pitchFamily="34" charset="-120"/>
                <a:ea typeface="微軟正黑體" panose="020B0604030504040204" pitchFamily="34" charset="-120"/>
              </a:rPr>
              <a:t>範例</a:t>
            </a:r>
            <a:endParaRPr lang="en-US" altLang="zh-TW" sz="1500" b="1" dirty="0" smtClean="0">
              <a:solidFill>
                <a:prstClr val="white"/>
              </a:solidFill>
              <a:latin typeface="微軟正黑體" panose="020B0604030504040204" pitchFamily="34" charset="-120"/>
              <a:ea typeface="微軟正黑體" panose="020B0604030504040204" pitchFamily="34" charset="-120"/>
            </a:endParaRPr>
          </a:p>
          <a:p>
            <a:pPr defTabSz="685800">
              <a:defRPr/>
            </a:pPr>
            <a:endParaRPr lang="en-US" altLang="ja-JP" sz="1500" b="1" dirty="0">
              <a:solidFill>
                <a:prstClr val="white"/>
              </a:solidFill>
              <a:latin typeface="微軟正黑體" panose="020B0604030504040204" pitchFamily="34" charset="-120"/>
              <a:ea typeface="微軟正黑體" panose="020B0604030504040204" pitchFamily="34" charset="-120"/>
            </a:endParaRP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Urban History of Tokyo</a:t>
            </a: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Theory of Community Development</a:t>
            </a: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International Cooperation</a:t>
            </a: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Japan and Peacebuilding:</a:t>
            </a:r>
            <a:r>
              <a:rPr lang="ja-JP" altLang="en-US" sz="1350" b="1" dirty="0">
                <a:solidFill>
                  <a:prstClr val="white"/>
                </a:solidFill>
                <a:latin typeface="微軟正黑體" panose="020B0604030504040204" pitchFamily="34" charset="-120"/>
                <a:ea typeface="微軟正黑體" panose="020B0604030504040204" pitchFamily="34" charset="-120"/>
              </a:rPr>
              <a:t>　</a:t>
            </a:r>
            <a:r>
              <a:rPr lang="en-US" altLang="ja-JP" sz="1350" b="1" dirty="0">
                <a:solidFill>
                  <a:prstClr val="white"/>
                </a:solidFill>
                <a:latin typeface="微軟正黑體" panose="020B0604030504040204" pitchFamily="34" charset="-120"/>
                <a:ea typeface="微軟正黑體" panose="020B0604030504040204" pitchFamily="34" charset="-120"/>
              </a:rPr>
              <a:t>UN Policies</a:t>
            </a: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Comparative Economic Systems</a:t>
            </a: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Global Food Security: Demand and Supply Challenges</a:t>
            </a: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Japanese Trade &amp; East Asian Community</a:t>
            </a: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Social Business</a:t>
            </a:r>
          </a:p>
          <a:p>
            <a:pPr marL="214313" indent="-214313">
              <a:buFont typeface="Arial" pitchFamily="34" charset="0"/>
              <a:buChar char="•"/>
              <a:defRPr/>
            </a:pPr>
            <a:r>
              <a:rPr lang="en-US" altLang="ja-JP" sz="1350" b="1" dirty="0">
                <a:solidFill>
                  <a:prstClr val="white"/>
                </a:solidFill>
                <a:latin typeface="微軟正黑體" panose="020B0604030504040204" pitchFamily="34" charset="-120"/>
                <a:ea typeface="微軟正黑體" panose="020B0604030504040204" pitchFamily="34" charset="-120"/>
              </a:rPr>
              <a:t>Theory of Social Business Cooperation</a:t>
            </a:r>
          </a:p>
        </p:txBody>
      </p:sp>
      <p:sp>
        <p:nvSpPr>
          <p:cNvPr id="12" name="コンテンツ プレースホルダ 2"/>
          <p:cNvSpPr txBox="1">
            <a:spLocks/>
          </p:cNvSpPr>
          <p:nvPr/>
        </p:nvSpPr>
        <p:spPr bwMode="auto">
          <a:xfrm>
            <a:off x="5808402" y="1116944"/>
            <a:ext cx="2512262" cy="444951"/>
          </a:xfrm>
          <a:prstGeom prst="rect">
            <a:avLst/>
          </a:prstGeom>
          <a:solidFill>
            <a:schemeClr val="accent3">
              <a:lumMod val="20000"/>
              <a:lumOff val="80000"/>
              <a:alpha val="0"/>
            </a:schemeClr>
          </a:solidFill>
          <a:ln w="9525">
            <a:noFill/>
            <a:miter lim="800000"/>
            <a:headEnd/>
            <a:tailEnd/>
          </a:ln>
        </p:spPr>
        <p:txBody>
          <a:bodyPr/>
          <a:lstStyle>
            <a:lvl1pPr marL="342900" indent="-342900">
              <a:defRPr kumimoji="1" sz="3200">
                <a:solidFill>
                  <a:schemeClr val="tx1"/>
                </a:solidFill>
                <a:latin typeface="Tahoma" pitchFamily="34" charset="0"/>
                <a:ea typeface="ＭＳ Ｐゴシック" pitchFamily="50" charset="-128"/>
              </a:defRPr>
            </a:lvl1pPr>
            <a:lvl2pPr marL="742950" indent="-285750">
              <a:defRPr kumimoji="1" sz="3200">
                <a:solidFill>
                  <a:schemeClr val="tx1"/>
                </a:solidFill>
                <a:latin typeface="Tahoma" pitchFamily="34" charset="0"/>
                <a:ea typeface="ＭＳ Ｐゴシック" pitchFamily="50" charset="-128"/>
              </a:defRPr>
            </a:lvl2pPr>
            <a:lvl3pPr marL="1143000" indent="-228600">
              <a:defRPr kumimoji="1" sz="3200">
                <a:solidFill>
                  <a:schemeClr val="tx1"/>
                </a:solidFill>
                <a:latin typeface="Tahoma" pitchFamily="34" charset="0"/>
                <a:ea typeface="ＭＳ Ｐゴシック" pitchFamily="50" charset="-128"/>
              </a:defRPr>
            </a:lvl3pPr>
            <a:lvl4pPr marL="1600200" indent="-228600">
              <a:defRPr kumimoji="1" sz="3200">
                <a:solidFill>
                  <a:schemeClr val="tx1"/>
                </a:solidFill>
                <a:latin typeface="Tahoma" pitchFamily="34" charset="0"/>
                <a:ea typeface="ＭＳ Ｐゴシック" pitchFamily="50" charset="-128"/>
              </a:defRPr>
            </a:lvl4pPr>
            <a:lvl5pPr marL="2057400" indent="-228600">
              <a:defRPr kumimoji="1" sz="3200">
                <a:solidFill>
                  <a:schemeClr val="tx1"/>
                </a:solidFill>
                <a:latin typeface="Tahoma" pitchFamily="34" charset="0"/>
                <a:ea typeface="ＭＳ Ｐゴシック" pitchFamily="50" charset="-128"/>
              </a:defRPr>
            </a:lvl5pPr>
            <a:lvl6pPr marL="2514600" indent="-228600" fontAlgn="base">
              <a:spcBef>
                <a:spcPct val="0"/>
              </a:spcBef>
              <a:spcAft>
                <a:spcPct val="0"/>
              </a:spcAft>
              <a:defRPr kumimoji="1" sz="3200">
                <a:solidFill>
                  <a:schemeClr val="tx1"/>
                </a:solidFill>
                <a:latin typeface="Tahoma" pitchFamily="34" charset="0"/>
                <a:ea typeface="ＭＳ Ｐゴシック" pitchFamily="50" charset="-128"/>
              </a:defRPr>
            </a:lvl6pPr>
            <a:lvl7pPr marL="2971800" indent="-228600" fontAlgn="base">
              <a:spcBef>
                <a:spcPct val="0"/>
              </a:spcBef>
              <a:spcAft>
                <a:spcPct val="0"/>
              </a:spcAft>
              <a:defRPr kumimoji="1" sz="3200">
                <a:solidFill>
                  <a:schemeClr val="tx1"/>
                </a:solidFill>
                <a:latin typeface="Tahoma" pitchFamily="34" charset="0"/>
                <a:ea typeface="ＭＳ Ｐゴシック" pitchFamily="50" charset="-128"/>
              </a:defRPr>
            </a:lvl7pPr>
            <a:lvl8pPr marL="3429000" indent="-228600" fontAlgn="base">
              <a:spcBef>
                <a:spcPct val="0"/>
              </a:spcBef>
              <a:spcAft>
                <a:spcPct val="0"/>
              </a:spcAft>
              <a:defRPr kumimoji="1" sz="3200">
                <a:solidFill>
                  <a:schemeClr val="tx1"/>
                </a:solidFill>
                <a:latin typeface="Tahoma" pitchFamily="34" charset="0"/>
                <a:ea typeface="ＭＳ Ｐゴシック" pitchFamily="50" charset="-128"/>
              </a:defRPr>
            </a:lvl8pPr>
            <a:lvl9pPr marL="3886200" indent="-228600" fontAlgn="base">
              <a:spcBef>
                <a:spcPct val="0"/>
              </a:spcBef>
              <a:spcAft>
                <a:spcPct val="0"/>
              </a:spcAft>
              <a:defRPr kumimoji="1" sz="3200">
                <a:solidFill>
                  <a:schemeClr val="tx1"/>
                </a:solidFill>
                <a:latin typeface="Tahoma" pitchFamily="34" charset="0"/>
                <a:ea typeface="ＭＳ Ｐゴシック" pitchFamily="50" charset="-128"/>
              </a:defRPr>
            </a:lvl9pPr>
          </a:lstStyle>
          <a:p>
            <a:pPr marL="257175" indent="-257175" algn="r" defTabSz="685800" eaLnBrk="0" hangingPunct="0">
              <a:lnSpc>
                <a:spcPts val="2700"/>
              </a:lnSpc>
              <a:spcBef>
                <a:spcPct val="20000"/>
              </a:spcBef>
              <a:defRPr/>
            </a:pPr>
            <a:r>
              <a:rPr lang="zh-TW" altLang="en-US" sz="1463" b="1" dirty="0" smtClean="0">
                <a:solidFill>
                  <a:srgbClr val="A50B30"/>
                </a:solidFill>
                <a:latin typeface="微軟正黑體" panose="020B0604030504040204" pitchFamily="34" charset="-120"/>
                <a:ea typeface="微軟正黑體" panose="020B0604030504040204" pitchFamily="34" charset="-120"/>
              </a:rPr>
              <a:t>社會科學部</a:t>
            </a:r>
            <a:endParaRPr lang="en-US" altLang="ja-JP" sz="1463" b="1" dirty="0">
              <a:solidFill>
                <a:srgbClr val="A50B30"/>
              </a:solidFill>
              <a:latin typeface="微軟正黑體" panose="020B0604030504040204" pitchFamily="34" charset="-120"/>
              <a:ea typeface="微軟正黑體" panose="020B0604030504040204" pitchFamily="34" charset="-120"/>
            </a:endParaRPr>
          </a:p>
        </p:txBody>
      </p:sp>
      <p:pic>
        <p:nvPicPr>
          <p:cNvPr id="1026" name="Picture 2" descr="\\nas01\1F_社会科学総合学術院\02_入試\40_学部・大学院共通\99_広報・出版物\2018\学部\P11_臨床教育_フィールドワーク\山田先生_紛争解決論\CIMG408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123728" y="4267374"/>
            <a:ext cx="1782108" cy="256271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4" y="1020531"/>
            <a:ext cx="5858616" cy="3070263"/>
          </a:xfrm>
          <a:prstGeom prst="rect">
            <a:avLst/>
          </a:prstGeom>
        </p:spPr>
      </p:pic>
    </p:spTree>
    <p:extLst>
      <p:ext uri="{BB962C8B-B14F-4D97-AF65-F5344CB8AC3E}">
        <p14:creationId xmlns:p14="http://schemas.microsoft.com/office/powerpoint/2010/main" val="99511675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扉">
  <a:themeElements>
    <a:clrScheme name="早稲田">
      <a:dk1>
        <a:srgbClr val="000000"/>
      </a:dk1>
      <a:lt1>
        <a:sysClr val="window" lastClr="FFFFFF"/>
      </a:lt1>
      <a:dk2>
        <a:srgbClr val="7D7D7D"/>
      </a:dk2>
      <a:lt2>
        <a:srgbClr val="EEECE1"/>
      </a:lt2>
      <a:accent1>
        <a:srgbClr val="9B001B"/>
      </a:accent1>
      <a:accent2>
        <a:srgbClr val="003764"/>
      </a:accent2>
      <a:accent3>
        <a:srgbClr val="266740"/>
      </a:accent3>
      <a:accent4>
        <a:srgbClr val="C09C00"/>
      </a:accent4>
      <a:accent5>
        <a:srgbClr val="FFFFFF"/>
      </a:accent5>
      <a:accent6>
        <a:srgbClr val="FFFFFF"/>
      </a:accent6>
      <a:hlink>
        <a:srgbClr val="FFFFFF"/>
      </a:hlink>
      <a:folHlink>
        <a:srgbClr val="CC006A"/>
      </a:folHlink>
    </a:clrScheme>
    <a:fontScheme name="早稲田英語">
      <a:majorFont>
        <a:latin typeface="Arial"/>
        <a:ea typeface="游ゴシック"/>
        <a:cs typeface=""/>
      </a:majorFont>
      <a:minorFont>
        <a:latin typeface="Arial"/>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Office テーマ">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7030A0"/>
            </a:gs>
            <a:gs pos="50000">
              <a:schemeClr val="accent1">
                <a:tint val="44500"/>
                <a:satMod val="160000"/>
              </a:schemeClr>
            </a:gs>
            <a:gs pos="100000">
              <a:schemeClr val="accent1">
                <a:tint val="23500"/>
                <a:satMod val="160000"/>
              </a:schemeClr>
            </a:gs>
          </a:gsLst>
          <a:path path="rect">
            <a:fillToRect l="100000" t="100000"/>
          </a:path>
          <a:tileRect r="-100000" b="-100000"/>
        </a:gradFill>
        <a:ln>
          <a:solidFill>
            <a:srgbClr val="E4D2F2"/>
          </a:solidFill>
        </a:ln>
      </a:spPr>
      <a:bodyPr tIns="0" bIns="0" rtlCol="0" anchor="ctr"/>
      <a:lstStyle>
        <a:defPPr algn="ctr">
          <a:defRPr kumimoji="1" sz="2000" b="1" dirty="0" smtClean="0">
            <a:solidFill>
              <a:schemeClr val="bg1"/>
            </a:solidFill>
            <a:latin typeface="HGS創英角ｺﾞｼｯｸUB" pitchFamily="50" charset="-128"/>
            <a:ea typeface="HGS創英角ｺﾞｼｯｸUB"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2_Office テーマ">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7030A0"/>
            </a:gs>
            <a:gs pos="50000">
              <a:schemeClr val="accent1">
                <a:tint val="44500"/>
                <a:satMod val="160000"/>
              </a:schemeClr>
            </a:gs>
            <a:gs pos="100000">
              <a:schemeClr val="accent1">
                <a:tint val="23500"/>
                <a:satMod val="160000"/>
              </a:schemeClr>
            </a:gs>
          </a:gsLst>
          <a:path path="rect">
            <a:fillToRect l="100000" t="100000"/>
          </a:path>
          <a:tileRect r="-100000" b="-100000"/>
        </a:gradFill>
        <a:ln>
          <a:solidFill>
            <a:srgbClr val="E4D2F2"/>
          </a:solidFill>
        </a:ln>
      </a:spPr>
      <a:bodyPr tIns="0" bIns="0" rtlCol="0" anchor="ctr"/>
      <a:lstStyle>
        <a:defPPr algn="ctr">
          <a:defRPr kumimoji="1" sz="2000" b="1" dirty="0" smtClean="0">
            <a:solidFill>
              <a:schemeClr val="bg1"/>
            </a:solidFill>
            <a:latin typeface="HGS創英角ｺﾞｼｯｸUB" pitchFamily="50" charset="-128"/>
            <a:ea typeface="HGS創英角ｺﾞｼｯｸUB"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3_Office テーマ">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7030A0"/>
            </a:gs>
            <a:gs pos="50000">
              <a:schemeClr val="accent1">
                <a:tint val="44500"/>
                <a:satMod val="160000"/>
              </a:schemeClr>
            </a:gs>
            <a:gs pos="100000">
              <a:schemeClr val="accent1">
                <a:tint val="23500"/>
                <a:satMod val="160000"/>
              </a:schemeClr>
            </a:gs>
          </a:gsLst>
          <a:path path="rect">
            <a:fillToRect l="100000" t="100000"/>
          </a:path>
          <a:tileRect r="-100000" b="-100000"/>
        </a:gradFill>
        <a:ln>
          <a:solidFill>
            <a:srgbClr val="E4D2F2"/>
          </a:solidFill>
        </a:ln>
      </a:spPr>
      <a:bodyPr tIns="0" bIns="0" rtlCol="0" anchor="ctr"/>
      <a:lstStyle>
        <a:defPPr algn="ctr">
          <a:defRPr kumimoji="1" sz="2000" b="1" dirty="0" smtClean="0">
            <a:solidFill>
              <a:schemeClr val="bg1"/>
            </a:solidFill>
            <a:latin typeface="HGS創英角ｺﾞｼｯｸUB" pitchFamily="50" charset="-128"/>
            <a:ea typeface="HGS創英角ｺﾞｼｯｸUB"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4_Office テーマ">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7030A0"/>
            </a:gs>
            <a:gs pos="50000">
              <a:schemeClr val="accent1">
                <a:tint val="44500"/>
                <a:satMod val="160000"/>
              </a:schemeClr>
            </a:gs>
            <a:gs pos="100000">
              <a:schemeClr val="accent1">
                <a:tint val="23500"/>
                <a:satMod val="160000"/>
              </a:schemeClr>
            </a:gs>
          </a:gsLst>
          <a:path path="rect">
            <a:fillToRect l="100000" t="100000"/>
          </a:path>
          <a:tileRect r="-100000" b="-100000"/>
        </a:gradFill>
        <a:ln>
          <a:solidFill>
            <a:srgbClr val="E4D2F2"/>
          </a:solidFill>
        </a:ln>
      </a:spPr>
      <a:bodyPr tIns="0" bIns="0" rtlCol="0" anchor="ctr"/>
      <a:lstStyle>
        <a:defPPr algn="ctr">
          <a:defRPr kumimoji="1" sz="2000" b="1" dirty="0" smtClean="0">
            <a:solidFill>
              <a:schemeClr val="bg1"/>
            </a:solidFill>
            <a:latin typeface="HGS創英角ｺﾞｼｯｸUB" pitchFamily="50" charset="-128"/>
            <a:ea typeface="HGS創英角ｺﾞｼｯｸUB"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5_Office テーマ">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7030A0"/>
            </a:gs>
            <a:gs pos="50000">
              <a:schemeClr val="accent1">
                <a:tint val="44500"/>
                <a:satMod val="160000"/>
              </a:schemeClr>
            </a:gs>
            <a:gs pos="100000">
              <a:schemeClr val="accent1">
                <a:tint val="23500"/>
                <a:satMod val="160000"/>
              </a:schemeClr>
            </a:gs>
          </a:gsLst>
          <a:path path="rect">
            <a:fillToRect l="100000" t="100000"/>
          </a:path>
          <a:tileRect r="-100000" b="-100000"/>
        </a:gradFill>
        <a:ln>
          <a:solidFill>
            <a:srgbClr val="E4D2F2"/>
          </a:solidFill>
        </a:ln>
      </a:spPr>
      <a:bodyPr tIns="0" bIns="0" rtlCol="0" anchor="ctr"/>
      <a:lstStyle>
        <a:defPPr algn="ctr">
          <a:defRPr kumimoji="1" sz="2000" b="1" dirty="0" smtClean="0">
            <a:solidFill>
              <a:schemeClr val="bg1"/>
            </a:solidFill>
            <a:latin typeface="HGS創英角ｺﾞｼｯｸUB" pitchFamily="50" charset="-128"/>
            <a:ea typeface="HGS創英角ｺﾞｼｯｸUB"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B70D21"/>
          </a:solidFill>
        </a:ln>
      </a:spPr>
      <a:bodyPr/>
      <a:lstStyle/>
      <a:style>
        <a:lnRef idx="1">
          <a:schemeClr val="accent1"/>
        </a:lnRef>
        <a:fillRef idx="0">
          <a:schemeClr val="accent1"/>
        </a:fillRef>
        <a:effectRef idx="0">
          <a:schemeClr val="accent1"/>
        </a:effectRef>
        <a:fontRef idx="minor">
          <a:schemeClr val="tx1"/>
        </a:fontRef>
      </a:style>
    </a:lnDef>
    <a:txDef>
      <a:spPr bwMode="auto">
        <a:solidFill>
          <a:schemeClr val="accent3">
            <a:lumMod val="20000"/>
            <a:lumOff val="80000"/>
            <a:alpha val="0"/>
          </a:schemeClr>
        </a:solidFill>
        <a:ln w="9525">
          <a:noFill/>
          <a:miter lim="800000"/>
          <a:headEnd/>
          <a:tailEnd/>
        </a:ln>
      </a:spPr>
      <a:bodyPr/>
      <a:lstStyle>
        <a:defPPr eaLnBrk="0" hangingPunct="0">
          <a:spcBef>
            <a:spcPct val="20000"/>
          </a:spcBef>
          <a:defRPr sz="1400" b="1" dirty="0" smtClean="0">
            <a:solidFill>
              <a:srgbClr val="A50B3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asedaTemplate">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メイリオ">
      <a:majorFont>
        <a:latin typeface="Courier New"/>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lumMod val="50000"/>
              <a:lumOff val="50000"/>
            </a:schemeClr>
          </a:solidFill>
        </a:ln>
      </a:spPr>
      <a:bodyPr rtlCol="0" anchor="ctr"/>
      <a:lstStyle>
        <a:defPPr>
          <a:defRPr kumimoji="1" dirty="0">
            <a:solidFill>
              <a:schemeClr val="tx1"/>
            </a:solidFill>
            <a:latin typeface="Meiryo UI" pitchFamily="50" charset="-128"/>
            <a:ea typeface="Meiryo UI" pitchFamily="50" charset="-128"/>
            <a:cs typeface="Meiryo UI"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kumimoji="1" dirty="0">
            <a:latin typeface="Meiryo UI" pitchFamily="50" charset="-128"/>
            <a:ea typeface="Meiryo UI" pitchFamily="50" charset="-128"/>
            <a:cs typeface="Meiryo UI" pitchFamily="50" charset="-128"/>
          </a:defRPr>
        </a:defPPr>
      </a:lstStyle>
    </a:txDef>
  </a:objectDefaults>
  <a:extraClrSchemeLst/>
</a:theme>
</file>

<file path=ppt/theme/theme7.xml><?xml version="1.0" encoding="utf-8"?>
<a:theme xmlns:a="http://schemas.openxmlformats.org/drawingml/2006/main" name="1_WasedaTemplate">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メイリオ">
      <a:majorFont>
        <a:latin typeface="Courier New"/>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lumMod val="50000"/>
              <a:lumOff val="50000"/>
            </a:schemeClr>
          </a:solidFill>
        </a:ln>
      </a:spPr>
      <a:bodyPr rtlCol="0" anchor="ctr"/>
      <a:lstStyle>
        <a:defPPr>
          <a:defRPr kumimoji="1" dirty="0">
            <a:solidFill>
              <a:schemeClr val="tx1"/>
            </a:solidFill>
            <a:latin typeface="Meiryo UI" pitchFamily="50" charset="-128"/>
            <a:ea typeface="Meiryo UI" pitchFamily="50" charset="-128"/>
            <a:cs typeface="Meiryo UI"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kumimoji="1" dirty="0">
            <a:latin typeface="Meiryo UI" pitchFamily="50" charset="-128"/>
            <a:ea typeface="Meiryo UI" pitchFamily="50" charset="-128"/>
            <a:cs typeface="Meiryo UI" pitchFamily="50" charset="-128"/>
          </a:defRPr>
        </a:defPPr>
      </a:lstStyle>
    </a:txDef>
  </a:objectDefaults>
  <a:extraClrSchemeLst/>
</a:theme>
</file>

<file path=ppt/theme/theme8.xml><?xml version="1.0" encoding="utf-8"?>
<a:theme xmlns:a="http://schemas.openxmlformats.org/drawingml/2006/main" name="2_WasedaTemplate">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メイリオ">
      <a:majorFont>
        <a:latin typeface="Courier New"/>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lumMod val="50000"/>
              <a:lumOff val="50000"/>
            </a:schemeClr>
          </a:solidFill>
        </a:ln>
      </a:spPr>
      <a:bodyPr rtlCol="0" anchor="ctr"/>
      <a:lstStyle>
        <a:defPPr>
          <a:defRPr kumimoji="1" dirty="0">
            <a:solidFill>
              <a:schemeClr val="tx1"/>
            </a:solidFill>
            <a:latin typeface="Meiryo UI" pitchFamily="50" charset="-128"/>
            <a:ea typeface="Meiryo UI" pitchFamily="50" charset="-128"/>
            <a:cs typeface="Meiryo UI"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kumimoji="1" dirty="0">
            <a:latin typeface="Meiryo UI" pitchFamily="50" charset="-128"/>
            <a:ea typeface="Meiryo UI" pitchFamily="50" charset="-128"/>
            <a:cs typeface="Meiryo UI" pitchFamily="50" charset="-128"/>
          </a:defRPr>
        </a:defPPr>
      </a:lstStyle>
    </a:txDef>
  </a:objectDefaults>
  <a:extraClrSchemeLst/>
</a:theme>
</file>

<file path=ppt/theme/theme9.xml><?xml version="1.0" encoding="utf-8"?>
<a:theme xmlns:a="http://schemas.openxmlformats.org/drawingml/2006/main" name="3_WasedaTemplate">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メイリオ">
      <a:majorFont>
        <a:latin typeface="Courier New"/>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lumMod val="50000"/>
              <a:lumOff val="50000"/>
            </a:schemeClr>
          </a:solidFill>
        </a:ln>
      </a:spPr>
      <a:bodyPr rtlCol="0" anchor="ctr"/>
      <a:lstStyle>
        <a:defPPr>
          <a:defRPr kumimoji="1" dirty="0">
            <a:solidFill>
              <a:schemeClr val="tx1"/>
            </a:solidFill>
            <a:latin typeface="Meiryo UI" pitchFamily="50" charset="-128"/>
            <a:ea typeface="Meiryo UI" pitchFamily="50" charset="-128"/>
            <a:cs typeface="Meiryo UI"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kumimoji="1" dirty="0">
            <a:latin typeface="Meiryo UI" pitchFamily="50" charset="-128"/>
            <a:ea typeface="Meiryo UI" pitchFamily="50" charset="-128"/>
            <a:cs typeface="Meiryo UI" pitchFamily="50" charset="-128"/>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10409</TotalTime>
  <Words>4776</Words>
  <Application>Microsoft Office PowerPoint</Application>
  <PresentationFormat>如螢幕大小 (4:3)</PresentationFormat>
  <Paragraphs>1135</Paragraphs>
  <Slides>80</Slides>
  <Notes>57</Notes>
  <HiddenSlides>3</HiddenSlides>
  <MMClips>0</MMClips>
  <ScaleCrop>false</ScaleCrop>
  <HeadingPairs>
    <vt:vector size="8" baseType="variant">
      <vt:variant>
        <vt:lpstr>使用字型</vt:lpstr>
      </vt:variant>
      <vt:variant>
        <vt:i4>31</vt:i4>
      </vt:variant>
      <vt:variant>
        <vt:lpstr>佈景主題</vt:lpstr>
      </vt:variant>
      <vt:variant>
        <vt:i4>21</vt:i4>
      </vt:variant>
      <vt:variant>
        <vt:lpstr>內嵌 OLE 伺服程式</vt:lpstr>
      </vt:variant>
      <vt:variant>
        <vt:i4>2</vt:i4>
      </vt:variant>
      <vt:variant>
        <vt:lpstr>投影片標題</vt:lpstr>
      </vt:variant>
      <vt:variant>
        <vt:i4>80</vt:i4>
      </vt:variant>
    </vt:vector>
  </HeadingPairs>
  <TitlesOfParts>
    <vt:vector size="134" baseType="lpstr">
      <vt:lpstr>Arial Unicode MS</vt:lpstr>
      <vt:lpstr>Chalkboard</vt:lpstr>
      <vt:lpstr>HGPｺﾞｼｯｸE</vt:lpstr>
      <vt:lpstr>HGP明朝B</vt:lpstr>
      <vt:lpstr>HGP創英角ｺﾞｼｯｸUB</vt:lpstr>
      <vt:lpstr>HGSｺﾞｼｯｸM</vt:lpstr>
      <vt:lpstr>HG創英角ｺﾞｼｯｸUB</vt:lpstr>
      <vt:lpstr>HGS創英角ｺﾞｼｯｸUB</vt:lpstr>
      <vt:lpstr>メイリオ</vt:lpstr>
      <vt:lpstr>Meiryo UI</vt:lpstr>
      <vt:lpstr>ＭＳ ゴシック</vt:lpstr>
      <vt:lpstr>ＭＳ 明朝</vt:lpstr>
      <vt:lpstr>ＭＳ Ｐゴシック</vt:lpstr>
      <vt:lpstr>MS UI Gothic</vt:lpstr>
      <vt:lpstr>宋体</vt:lpstr>
      <vt:lpstr>游ゴシック</vt:lpstr>
      <vt:lpstr>微軟正黑體</vt:lpstr>
      <vt:lpstr>微軟正黑體</vt:lpstr>
      <vt:lpstr>新細明體</vt:lpstr>
      <vt:lpstr>DFKai-SB</vt:lpstr>
      <vt:lpstr>Arial</vt:lpstr>
      <vt:lpstr>Arial Black</vt:lpstr>
      <vt:lpstr>Calibri</vt:lpstr>
      <vt:lpstr>Calibri Light</vt:lpstr>
      <vt:lpstr>Franklin Gothic Medium</vt:lpstr>
      <vt:lpstr>Mongolian Baiti</vt:lpstr>
      <vt:lpstr>Segoe UI</vt:lpstr>
      <vt:lpstr>Segoe UI Semibold</vt:lpstr>
      <vt:lpstr>Tahoma</vt:lpstr>
      <vt:lpstr>Times New Roman</vt:lpstr>
      <vt:lpstr>Wingdings</vt:lpstr>
      <vt:lpstr>Office テーマ</vt:lpstr>
      <vt:lpstr>Office ​​テーマ</vt:lpstr>
      <vt:lpstr>1_Office ​​テーマ</vt:lpstr>
      <vt:lpstr>2_Office ​​テーマ</vt:lpstr>
      <vt:lpstr>3_Office ​​テーマ</vt:lpstr>
      <vt:lpstr>WasedaTemplate</vt:lpstr>
      <vt:lpstr>1_WasedaTemplate</vt:lpstr>
      <vt:lpstr>2_WasedaTemplate</vt:lpstr>
      <vt:lpstr>3_WasedaTemplate</vt:lpstr>
      <vt:lpstr>扉</vt:lpstr>
      <vt:lpstr>1_Office テーマ</vt:lpstr>
      <vt:lpstr>2_Office テーマ</vt:lpstr>
      <vt:lpstr>3_Office テーマ</vt:lpstr>
      <vt:lpstr>4_Office テーマ</vt:lpstr>
      <vt:lpstr>5_Office テーマ</vt:lpstr>
      <vt:lpstr>10_Office ​​テーマ</vt:lpstr>
      <vt:lpstr>デザインの設定</vt:lpstr>
      <vt:lpstr>1_デザインの設定</vt:lpstr>
      <vt:lpstr>Office Theme</vt:lpstr>
      <vt:lpstr>1_Office Theme</vt:lpstr>
      <vt:lpstr>6_Office テーマ</vt:lpstr>
      <vt:lpstr>Photo Editor ｲﾒｰｼﾞ</vt:lpstr>
      <vt:lpstr>Worksheet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Curriculum Features</vt:lpstr>
      <vt:lpstr>Three Majors</vt:lpstr>
      <vt:lpstr>Course Levels and Categories</vt:lpstr>
      <vt:lpstr>Global Learning Environment</vt:lpstr>
      <vt:lpstr>PowerPoint 簡報</vt:lpstr>
      <vt:lpstr>SPSE’s Own Study-abroad Programs</vt:lpstr>
      <vt:lpstr>International Initiatives</vt:lpstr>
      <vt:lpstr>Special SPSE Programs</vt:lpstr>
      <vt:lpstr>PowerPoint 簡報</vt:lpstr>
      <vt:lpstr>PowerPoint 簡報</vt:lpstr>
      <vt:lpstr>Social Innovators needed</vt:lpstr>
      <vt:lpstr>Curriculum overview</vt:lpstr>
      <vt:lpstr>General competence and Specialization</vt:lpstr>
      <vt:lpstr>Fieldwork-focused, “practical” approach</vt:lpstr>
      <vt:lpstr>Fieldwork-focused, “practical” approach</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早稲田大学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早稲田大学</dc:creator>
  <cp:lastModifiedBy>User</cp:lastModifiedBy>
  <cp:revision>781</cp:revision>
  <cp:lastPrinted>2017-09-01T08:52:22Z</cp:lastPrinted>
  <dcterms:created xsi:type="dcterms:W3CDTF">2014-05-20T04:54:48Z</dcterms:created>
  <dcterms:modified xsi:type="dcterms:W3CDTF">2018-09-26T02:38:49Z</dcterms:modified>
</cp:coreProperties>
</file>