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477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421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8691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3272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4779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5530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2119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53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473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862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727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092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95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426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879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980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A39C8-9D94-4262-B32A-334A89A96879}" type="datetimeFigureOut">
              <a:rPr lang="zh-TW" altLang="en-US" smtClean="0"/>
              <a:t>2025/4/28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E98E9A-C7D1-48F7-A47B-3D00A2CCA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88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7067" y="1528175"/>
            <a:ext cx="7766936" cy="1027134"/>
          </a:xfrm>
        </p:spPr>
        <p:txBody>
          <a:bodyPr/>
          <a:lstStyle/>
          <a:p>
            <a:pPr algn="ctr"/>
            <a:r>
              <a:rPr lang="zh-TW" altLang="en-US" dirty="0" smtClean="0"/>
              <a:t>勤休制度宣導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07067" y="3388230"/>
            <a:ext cx="7766936" cy="732834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 smtClean="0"/>
              <a:t>公務員服勤實施辦法及實務案例</a:t>
            </a:r>
            <a:endParaRPr lang="zh-TW" altLang="en-US" sz="4000" dirty="0"/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1507067" y="5318049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dirty="0" smtClean="0"/>
              <a:t>國立政治大學附屬高級中學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114.04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813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868471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加班補償規定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5" y="1478071"/>
            <a:ext cx="8596668" cy="4935255"/>
          </a:xfrm>
        </p:spPr>
        <p:txBody>
          <a:bodyPr/>
          <a:lstStyle/>
          <a:p>
            <a:r>
              <a:rPr lang="zh-TW" altLang="en-US" dirty="0"/>
              <a:t>相關規定：</a:t>
            </a:r>
          </a:p>
          <a:p>
            <a:r>
              <a:rPr lang="zh-TW" altLang="en-US" dirty="0"/>
              <a:t>公務員人員保障法</a:t>
            </a:r>
            <a:r>
              <a:rPr lang="en-US" altLang="zh-TW" dirty="0"/>
              <a:t>§23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各</a:t>
            </a:r>
            <a:r>
              <a:rPr lang="zh-TW" altLang="en-US" dirty="0"/>
              <a:t>機關加班費支給辦法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教育部</a:t>
            </a:r>
            <a:r>
              <a:rPr lang="en-US" altLang="zh-TW" dirty="0"/>
              <a:t>113</a:t>
            </a:r>
            <a:r>
              <a:rPr lang="zh-TW" altLang="en-US" dirty="0"/>
              <a:t>年</a:t>
            </a:r>
            <a:r>
              <a:rPr lang="en-US" altLang="zh-TW" dirty="0"/>
              <a:t>1</a:t>
            </a:r>
            <a:r>
              <a:rPr lang="zh-TW" altLang="en-US" dirty="0"/>
              <a:t>月</a:t>
            </a:r>
            <a:r>
              <a:rPr lang="en-US" altLang="zh-TW" dirty="0"/>
              <a:t>11</a:t>
            </a:r>
            <a:r>
              <a:rPr lang="zh-TW" altLang="en-US" dirty="0"/>
              <a:t>日臺教人</a:t>
            </a:r>
            <a:r>
              <a:rPr lang="en-US" altLang="zh-TW" dirty="0"/>
              <a:t>(</a:t>
            </a:r>
            <a:r>
              <a:rPr lang="zh-TW" altLang="en-US" dirty="0"/>
              <a:t>三</a:t>
            </a:r>
            <a:r>
              <a:rPr lang="en-US" altLang="zh-TW" dirty="0"/>
              <a:t>)</a:t>
            </a:r>
            <a:r>
              <a:rPr lang="zh-TW" altLang="en-US" dirty="0"/>
              <a:t>字第</a:t>
            </a:r>
            <a:r>
              <a:rPr lang="en-US" altLang="zh-TW" dirty="0"/>
              <a:t>1130000753A</a:t>
            </a:r>
            <a:r>
              <a:rPr lang="zh-TW" altLang="en-US" dirty="0"/>
              <a:t>號函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原則</a:t>
            </a:r>
            <a:r>
              <a:rPr lang="zh-TW" altLang="en-US" dirty="0"/>
              <a:t>：補休假於期限內休畢。</a:t>
            </a:r>
          </a:p>
          <a:p>
            <a:r>
              <a:rPr lang="zh-TW" altLang="en-US" dirty="0"/>
              <a:t>例外：結算加班費。</a:t>
            </a:r>
          </a:p>
          <a:p>
            <a:r>
              <a:rPr lang="zh-TW" altLang="en-US" dirty="0"/>
              <a:t>要件：當事人需舉證因業務需要無從補休，且經申請補休遭否准之事證。</a:t>
            </a:r>
          </a:p>
          <a:p>
            <a:r>
              <a:rPr lang="zh-TW" altLang="en-US" dirty="0" smtClean="0"/>
              <a:t>（另因</a:t>
            </a:r>
            <a:r>
              <a:rPr lang="zh-TW" altLang="en-US" dirty="0"/>
              <a:t>預算限制，無法結算加班費時，始得以平時考核之獎勵結算之</a:t>
            </a:r>
            <a:r>
              <a:rPr lang="zh-TW" altLang="en-US" dirty="0" smtClean="0"/>
              <a:t>。）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66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4808" y="3327748"/>
            <a:ext cx="8596668" cy="730685"/>
          </a:xfrm>
        </p:spPr>
        <p:txBody>
          <a:bodyPr>
            <a:noAutofit/>
          </a:bodyPr>
          <a:lstStyle/>
          <a:p>
            <a:pPr algn="ctr"/>
            <a:r>
              <a:rPr lang="zh-TW" altLang="en-US" sz="4400" dirty="0" smtClean="0"/>
              <a:t>簡報結束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53513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5" y="1507135"/>
            <a:ext cx="8596668" cy="1649210"/>
          </a:xfrm>
        </p:spPr>
        <p:txBody>
          <a:bodyPr>
            <a:noAutofit/>
          </a:bodyPr>
          <a:lstStyle/>
          <a:p>
            <a:r>
              <a:rPr lang="zh-TW" altLang="en-US" sz="1800" dirty="0" smtClean="0">
                <a:solidFill>
                  <a:schemeClr val="tx1"/>
                </a:solidFill>
              </a:rPr>
              <a:t>公務員</a:t>
            </a:r>
            <a:r>
              <a:rPr lang="zh-TW" altLang="en-US" sz="1800" dirty="0">
                <a:solidFill>
                  <a:schemeClr val="tx1"/>
                </a:solidFill>
              </a:rPr>
              <a:t>服務法第</a:t>
            </a:r>
            <a:r>
              <a:rPr lang="en-US" altLang="zh-TW" sz="1800" dirty="0">
                <a:solidFill>
                  <a:schemeClr val="tx1"/>
                </a:solidFill>
              </a:rPr>
              <a:t>12</a:t>
            </a:r>
            <a:r>
              <a:rPr lang="zh-TW" altLang="en-US" sz="1800" dirty="0">
                <a:solidFill>
                  <a:schemeClr val="tx1"/>
                </a:solidFill>
              </a:rPr>
              <a:t>條規定略以，各機關為推動業務需要，得指派公務員延長辦公時數加班。延長辦公時數，連同每日辦公時數，每日不得</a:t>
            </a:r>
            <a:r>
              <a:rPr lang="zh-TW" altLang="en-US" sz="1800" dirty="0" smtClean="0">
                <a:solidFill>
                  <a:schemeClr val="tx1"/>
                </a:solidFill>
              </a:rPr>
              <a:t>超過</a:t>
            </a:r>
            <a:r>
              <a:rPr lang="en-US" altLang="zh-TW" sz="1800" dirty="0" smtClean="0">
                <a:solidFill>
                  <a:schemeClr val="tx1"/>
                </a:solidFill>
              </a:rPr>
              <a:t>12</a:t>
            </a:r>
            <a:r>
              <a:rPr lang="zh-TW" altLang="en-US" sz="1800" dirty="0" smtClean="0">
                <a:solidFill>
                  <a:schemeClr val="tx1"/>
                </a:solidFill>
              </a:rPr>
              <a:t>小時</a:t>
            </a:r>
            <a:r>
              <a:rPr lang="zh-TW" altLang="en-US" sz="1800" dirty="0">
                <a:solidFill>
                  <a:schemeClr val="tx1"/>
                </a:solidFill>
              </a:rPr>
              <a:t>；延長辦公時數，每月不得</a:t>
            </a:r>
            <a:r>
              <a:rPr lang="zh-TW" altLang="en-US" sz="1800" dirty="0" smtClean="0">
                <a:solidFill>
                  <a:schemeClr val="tx1"/>
                </a:solidFill>
              </a:rPr>
              <a:t>超過</a:t>
            </a:r>
            <a:r>
              <a:rPr lang="en-US" altLang="zh-TW" sz="1800" dirty="0" smtClean="0">
                <a:solidFill>
                  <a:schemeClr val="tx1"/>
                </a:solidFill>
              </a:rPr>
              <a:t>60</a:t>
            </a:r>
            <a:r>
              <a:rPr lang="zh-TW" altLang="en-US" sz="1800" dirty="0" smtClean="0">
                <a:solidFill>
                  <a:schemeClr val="tx1"/>
                </a:solidFill>
              </a:rPr>
              <a:t>小時</a:t>
            </a:r>
            <a:r>
              <a:rPr lang="zh-TW" altLang="en-US" sz="1800" dirty="0">
                <a:solidFill>
                  <a:schemeClr val="tx1"/>
                </a:solidFill>
              </a:rPr>
              <a:t>。但為搶救重大災害、處理緊急或重大突發事件、辦理重大專案業務或辦理季節性、週期性工作等例外情形，延長辦公時數上限，由總統府、國家安全會議及五院分別定之</a:t>
            </a:r>
            <a:r>
              <a:rPr lang="zh-TW" altLang="en-US" sz="1800" dirty="0" smtClean="0">
                <a:solidFill>
                  <a:schemeClr val="tx1"/>
                </a:solidFill>
              </a:rPr>
              <a:t>。</a:t>
            </a:r>
            <a:r>
              <a:rPr lang="en-US" altLang="zh-TW" sz="1800" dirty="0" smtClean="0">
                <a:solidFill>
                  <a:schemeClr val="tx1"/>
                </a:solidFill>
              </a:rPr>
              <a:t>〔</a:t>
            </a:r>
            <a:r>
              <a:rPr lang="zh-TW" altLang="en-US" sz="1800" dirty="0" smtClean="0">
                <a:solidFill>
                  <a:schemeClr val="tx1"/>
                </a:solidFill>
              </a:rPr>
              <a:t>請</a:t>
            </a:r>
            <a:r>
              <a:rPr lang="zh-TW" altLang="en-US" sz="1800" dirty="0">
                <a:solidFill>
                  <a:schemeClr val="tx1"/>
                </a:solidFill>
              </a:rPr>
              <a:t>參閱行政院與所屬中央及地方各機關（構）公務員服勤實施</a:t>
            </a:r>
            <a:r>
              <a:rPr lang="zh-TW" altLang="en-US" sz="1800" dirty="0" smtClean="0">
                <a:solidFill>
                  <a:schemeClr val="tx1"/>
                </a:solidFill>
              </a:rPr>
              <a:t>辦法</a:t>
            </a:r>
            <a:r>
              <a:rPr lang="en-US" altLang="zh-TW" sz="1800" dirty="0" smtClean="0">
                <a:solidFill>
                  <a:schemeClr val="tx1"/>
                </a:solidFill>
              </a:rPr>
              <a:t>〕</a:t>
            </a:r>
            <a:endParaRPr lang="zh-TW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5" y="5260932"/>
            <a:ext cx="8596668" cy="780430"/>
          </a:xfrm>
        </p:spPr>
        <p:txBody>
          <a:bodyPr/>
          <a:lstStyle/>
          <a:p>
            <a:r>
              <a:rPr lang="zh-TW" altLang="en-US" dirty="0"/>
              <a:t>各單位主管應覈實指派加班，並衡酌加班之必要性、合理性及急迫性，且注意同仁之加班情形，給予適當關懷。</a:t>
            </a:r>
          </a:p>
        </p:txBody>
      </p:sp>
      <p:sp>
        <p:nvSpPr>
          <p:cNvPr id="4" name="文字版面配置區 2"/>
          <p:cNvSpPr txBox="1">
            <a:spLocks/>
          </p:cNvSpPr>
          <p:nvPr/>
        </p:nvSpPr>
        <p:spPr>
          <a:xfrm>
            <a:off x="677335" y="3441609"/>
            <a:ext cx="8596668" cy="1570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服</a:t>
            </a:r>
            <a:r>
              <a:rPr lang="zh-TW" altLang="en-US" dirty="0"/>
              <a:t>勤辦法第</a:t>
            </a:r>
            <a:r>
              <a:rPr lang="en-US" altLang="zh-TW" dirty="0"/>
              <a:t>4</a:t>
            </a:r>
            <a:r>
              <a:rPr lang="zh-TW" altLang="en-US" dirty="0"/>
              <a:t>條規定略以，依第</a:t>
            </a:r>
            <a:r>
              <a:rPr lang="en-US" altLang="zh-TW" dirty="0"/>
              <a:t>1</a:t>
            </a:r>
            <a:r>
              <a:rPr lang="zh-TW" altLang="en-US" dirty="0"/>
              <a:t>項規定：搶救重大災害、處理緊急或重大突發事件、辦理重大專案業務之延長辦公時數，連同正常辦公時數，每日辦公時數超過</a:t>
            </a:r>
            <a:r>
              <a:rPr lang="en-US" altLang="zh-TW" dirty="0"/>
              <a:t>14</a:t>
            </a:r>
            <a:r>
              <a:rPr lang="zh-TW" altLang="en-US" dirty="0"/>
              <a:t>小時，或每月延長辦公時數超過</a:t>
            </a:r>
            <a:r>
              <a:rPr lang="en-US" altLang="zh-TW" dirty="0"/>
              <a:t>60</a:t>
            </a:r>
            <a:r>
              <a:rPr lang="zh-TW" altLang="en-US" dirty="0"/>
              <a:t>小時者，除該項但書第</a:t>
            </a:r>
            <a:r>
              <a:rPr lang="en-US" altLang="zh-TW" dirty="0"/>
              <a:t>2</a:t>
            </a:r>
            <a:r>
              <a:rPr lang="zh-TW" altLang="en-US" dirty="0"/>
              <a:t>款規定外，應於事由發生之日起</a:t>
            </a:r>
            <a:r>
              <a:rPr lang="en-US" altLang="zh-TW" dirty="0"/>
              <a:t>1</a:t>
            </a:r>
            <a:r>
              <a:rPr lang="zh-TW" altLang="en-US" dirty="0"/>
              <a:t>個月內報主管機關備查；依前項規定每月延長辦公時數超過</a:t>
            </a:r>
            <a:r>
              <a:rPr lang="en-US" altLang="zh-TW" dirty="0"/>
              <a:t>60</a:t>
            </a:r>
            <a:r>
              <a:rPr lang="zh-TW" altLang="en-US" dirty="0"/>
              <a:t>小時者，應事前經主管機關同意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677335" y="718172"/>
            <a:ext cx="8596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 smtClean="0">
                <a:solidFill>
                  <a:srgbClr val="92D050"/>
                </a:solidFill>
              </a:rPr>
              <a:t>重點提要</a:t>
            </a:r>
            <a:endParaRPr lang="zh-TW" altLang="en-US" sz="36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41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2899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相關法規：服務法第</a:t>
            </a:r>
            <a:r>
              <a:rPr lang="en-US" altLang="zh-TW" dirty="0"/>
              <a:t>12</a:t>
            </a:r>
            <a:r>
              <a:rPr lang="zh-TW" altLang="en-US" dirty="0"/>
              <a:t>條</a:t>
            </a:r>
            <a:r>
              <a:rPr lang="zh-TW" altLang="en-US" dirty="0" smtClean="0"/>
              <a:t>修正重點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81" y="1685084"/>
            <a:ext cx="8644877" cy="484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46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9089" y="424098"/>
            <a:ext cx="8596668" cy="638828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相關法規：服勤實施</a:t>
            </a:r>
            <a:r>
              <a:rPr lang="zh-TW" altLang="en-US" sz="3600" dirty="0" smtClean="0"/>
              <a:t>辦法</a:t>
            </a:r>
            <a:endParaRPr lang="zh-TW" altLang="en-US" sz="36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5" y="4111280"/>
            <a:ext cx="8596668" cy="2415334"/>
          </a:xfrm>
        </p:spPr>
        <p:txBody>
          <a:bodyPr>
            <a:normAutofit/>
          </a:bodyPr>
          <a:lstStyle/>
          <a:p>
            <a:r>
              <a:rPr lang="zh-TW" altLang="en-US" dirty="0"/>
              <a:t>第</a:t>
            </a:r>
            <a:r>
              <a:rPr lang="en-US" altLang="zh-TW" dirty="0"/>
              <a:t>23</a:t>
            </a:r>
            <a:r>
              <a:rPr lang="zh-TW" altLang="en-US" dirty="0"/>
              <a:t>條第</a:t>
            </a:r>
            <a:r>
              <a:rPr lang="en-US" altLang="zh-TW" dirty="0"/>
              <a:t>1</a:t>
            </a:r>
            <a:r>
              <a:rPr lang="zh-TW" altLang="en-US" dirty="0"/>
              <a:t>項 公務人員經指派於法定辦公時數以外執行職務者為</a:t>
            </a:r>
            <a:r>
              <a:rPr lang="zh-TW" altLang="en-US" dirty="0" smtClean="0"/>
              <a:t>加 班</a:t>
            </a:r>
            <a:r>
              <a:rPr lang="zh-TW" altLang="en-US" dirty="0"/>
              <a:t>，服務機關應給予加班費、補休假。但因機關預算之</a:t>
            </a:r>
            <a:r>
              <a:rPr lang="zh-TW" altLang="en-US" dirty="0" smtClean="0"/>
              <a:t>限制應或</a:t>
            </a:r>
            <a:r>
              <a:rPr lang="zh-TW" altLang="en-US" dirty="0"/>
              <a:t>必要範圍內之業務需要，致無法給予加班費、補休假</a:t>
            </a:r>
            <a:r>
              <a:rPr lang="zh-TW" altLang="en-US" dirty="0" smtClean="0"/>
              <a:t>， </a:t>
            </a:r>
            <a:r>
              <a:rPr lang="zh-TW" altLang="en-US" dirty="0"/>
              <a:t>給予公務人員考績（成、核）法規所定平時考核之獎勵。</a:t>
            </a:r>
          </a:p>
          <a:p>
            <a:r>
              <a:rPr lang="zh-TW" altLang="en-US" dirty="0"/>
              <a:t>第</a:t>
            </a:r>
            <a:r>
              <a:rPr lang="en-US" altLang="zh-TW" dirty="0"/>
              <a:t>23</a:t>
            </a:r>
            <a:r>
              <a:rPr lang="zh-TW" altLang="en-US" dirty="0"/>
              <a:t>條第</a:t>
            </a:r>
            <a:r>
              <a:rPr lang="en-US" altLang="zh-TW" dirty="0"/>
              <a:t>3</a:t>
            </a:r>
            <a:r>
              <a:rPr lang="zh-TW" altLang="en-US" dirty="0"/>
              <a:t>項 公務人員補休假應於機關規定之補休假期限內補休</a:t>
            </a:r>
            <a:r>
              <a:rPr lang="zh-TW" altLang="en-US" dirty="0" smtClean="0"/>
              <a:t>完畢</a:t>
            </a:r>
            <a:r>
              <a:rPr lang="zh-TW" altLang="en-US" dirty="0"/>
              <a:t>，補休假期限至多為二年。遷調人員於原服務機關未休畢</a:t>
            </a:r>
            <a:r>
              <a:rPr lang="zh-TW" altLang="en-US" dirty="0" smtClean="0"/>
              <a:t>之補</a:t>
            </a:r>
            <a:r>
              <a:rPr lang="zh-TW" altLang="en-US" dirty="0"/>
              <a:t>休假，得於原補休假期限內至新任職機關續行補休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5" y="1998828"/>
            <a:ext cx="8596105" cy="75597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77335" y="1144053"/>
            <a:ext cx="78780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第</a:t>
            </a:r>
            <a:r>
              <a:rPr lang="en-US" altLang="zh-TW" dirty="0" smtClean="0"/>
              <a:t>4</a:t>
            </a:r>
            <a:r>
              <a:rPr lang="zh-TW" altLang="en-US" dirty="0" smtClean="0"/>
              <a:t>條 各類延長辦公每日</a:t>
            </a:r>
            <a:r>
              <a:rPr lang="en-US" altLang="zh-TW" dirty="0" smtClean="0"/>
              <a:t>(</a:t>
            </a:r>
            <a:r>
              <a:rPr lang="zh-TW" altLang="en-US" dirty="0" smtClean="0"/>
              <a:t>月</a:t>
            </a:r>
            <a:r>
              <a:rPr lang="en-US" altLang="zh-TW" dirty="0" smtClean="0"/>
              <a:t>)</a:t>
            </a:r>
            <a:r>
              <a:rPr lang="zh-TW" altLang="en-US" dirty="0" smtClean="0"/>
              <a:t>時數上限及核備程序。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6</a:t>
            </a:r>
            <a:r>
              <a:rPr lang="zh-TW" altLang="en-US" dirty="0" smtClean="0"/>
              <a:t>條 辦公時間跨越二日者，應合併計算為第一日之辦公時數。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7</a:t>
            </a:r>
            <a:r>
              <a:rPr lang="zh-TW" altLang="en-US" dirty="0" smtClean="0"/>
              <a:t>條 公務員因第四條第一項、第二項規定之情形延長辦公，或於休息日出     勤者，機關（構）應於原因消滅後，優先排定給予適當之補休假。</a:t>
            </a:r>
            <a:endParaRPr lang="en-US" altLang="zh-TW" dirty="0" smtClean="0"/>
          </a:p>
        </p:txBody>
      </p:sp>
      <p:sp>
        <p:nvSpPr>
          <p:cNvPr id="7" name="矩形 6"/>
          <p:cNvSpPr/>
          <p:nvPr/>
        </p:nvSpPr>
        <p:spPr>
          <a:xfrm>
            <a:off x="677335" y="3511940"/>
            <a:ext cx="6895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 smtClean="0">
                <a:solidFill>
                  <a:srgbClr val="92D050"/>
                </a:solidFill>
              </a:rPr>
              <a:t>相關法規：公務人員保障法</a:t>
            </a:r>
            <a:endParaRPr lang="zh-TW" altLang="en-US" sz="36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4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56986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延長辦公時數要件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5" y="2167003"/>
            <a:ext cx="8596668" cy="3022589"/>
          </a:xfrm>
        </p:spPr>
        <p:txBody>
          <a:bodyPr/>
          <a:lstStyle/>
          <a:p>
            <a:r>
              <a:rPr lang="zh-TW" altLang="en-US" dirty="0"/>
              <a:t>經主管指派</a:t>
            </a:r>
          </a:p>
          <a:p>
            <a:r>
              <a:rPr lang="zh-TW" altLang="en-US" dirty="0"/>
              <a:t>需考量急迫、必要及合理性，應併同檢視同仁當月加班情形</a:t>
            </a:r>
          </a:p>
          <a:p>
            <a:r>
              <a:rPr lang="zh-TW" altLang="en-US" dirty="0"/>
              <a:t>於法定工作時間之外</a:t>
            </a:r>
          </a:p>
          <a:p>
            <a:r>
              <a:rPr lang="zh-TW" altLang="en-US" dirty="0"/>
              <a:t>執行職務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86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031310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延長辦公時數上限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65018" y="1764778"/>
            <a:ext cx="8596668" cy="1570962"/>
          </a:xfrm>
        </p:spPr>
        <p:txBody>
          <a:bodyPr/>
          <a:lstStyle/>
          <a:p>
            <a:r>
              <a:rPr lang="zh-TW" altLang="en-US" dirty="0">
                <a:solidFill>
                  <a:srgbClr val="00B0F0"/>
                </a:solidFill>
              </a:rPr>
              <a:t>公務員服務法</a:t>
            </a:r>
            <a:r>
              <a:rPr lang="en-US" altLang="zh-TW" dirty="0">
                <a:solidFill>
                  <a:srgbClr val="00B0F0"/>
                </a:solidFill>
              </a:rPr>
              <a:t>§12Ⅱ</a:t>
            </a:r>
          </a:p>
          <a:p>
            <a:r>
              <a:rPr lang="zh-TW" altLang="en-US" dirty="0"/>
              <a:t>每日正常辦公時數，連同延長辦公時數不得超過</a:t>
            </a:r>
            <a:r>
              <a:rPr lang="en-US" altLang="zh-TW" dirty="0"/>
              <a:t>12</a:t>
            </a:r>
            <a:r>
              <a:rPr lang="zh-TW" altLang="en-US" dirty="0"/>
              <a:t>小時</a:t>
            </a:r>
          </a:p>
          <a:p>
            <a:r>
              <a:rPr lang="zh-TW" altLang="en-US" dirty="0"/>
              <a:t>每月延長辦公時數不得超過</a:t>
            </a:r>
            <a:r>
              <a:rPr lang="en-US" altLang="zh-TW" dirty="0"/>
              <a:t>60</a:t>
            </a:r>
            <a:r>
              <a:rPr lang="zh-TW" altLang="en-US" dirty="0" smtClean="0"/>
              <a:t>小時</a:t>
            </a:r>
            <a:endParaRPr lang="zh-TW" altLang="en-US" dirty="0"/>
          </a:p>
        </p:txBody>
      </p:sp>
      <p:sp>
        <p:nvSpPr>
          <p:cNvPr id="6" name="文字版面配置區 2"/>
          <p:cNvSpPr txBox="1">
            <a:spLocks/>
          </p:cNvSpPr>
          <p:nvPr/>
        </p:nvSpPr>
        <p:spPr>
          <a:xfrm>
            <a:off x="677335" y="3732756"/>
            <a:ext cx="8596668" cy="22023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1600" dirty="0">
                <a:solidFill>
                  <a:srgbClr val="00B0F0"/>
                </a:solidFill>
              </a:rPr>
              <a:t>服勤辦法</a:t>
            </a:r>
            <a:r>
              <a:rPr lang="en-US" altLang="zh-TW" sz="1600" dirty="0">
                <a:solidFill>
                  <a:srgbClr val="00B0F0"/>
                </a:solidFill>
              </a:rPr>
              <a:t>§</a:t>
            </a:r>
            <a:r>
              <a:rPr lang="en-US" altLang="zh-TW" sz="1600" dirty="0" smtClean="0">
                <a:solidFill>
                  <a:srgbClr val="00B0F0"/>
                </a:solidFill>
              </a:rPr>
              <a:t>4</a:t>
            </a:r>
          </a:p>
          <a:p>
            <a:r>
              <a:rPr lang="zh-TW" altLang="en-US" sz="1600" dirty="0"/>
              <a:t>搶救重大災害</a:t>
            </a:r>
          </a:p>
          <a:p>
            <a:r>
              <a:rPr lang="zh-TW" altLang="en-US" sz="1600" dirty="0"/>
              <a:t>處理緊急或重大突發事件</a:t>
            </a:r>
          </a:p>
          <a:p>
            <a:r>
              <a:rPr lang="zh-TW" altLang="en-US" sz="1600" dirty="0" smtClean="0"/>
              <a:t>辦理</a:t>
            </a:r>
            <a:r>
              <a:rPr lang="zh-TW" altLang="en-US" sz="1600" dirty="0"/>
              <a:t>重大專案／特殊重大專案業務</a:t>
            </a:r>
          </a:p>
          <a:p>
            <a:r>
              <a:rPr lang="zh-TW" altLang="en-US" sz="1600" dirty="0"/>
              <a:t>辦理季節性、週期性</a:t>
            </a:r>
            <a:r>
              <a:rPr lang="zh-TW" altLang="en-US" sz="1600" dirty="0" smtClean="0"/>
              <a:t>工作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2129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3523"/>
          </a:xfrm>
        </p:spPr>
        <p:txBody>
          <a:bodyPr/>
          <a:lstStyle/>
          <a:p>
            <a:r>
              <a:rPr lang="zh-TW" altLang="en-US" dirty="0"/>
              <a:t>延長辦公時數上限</a:t>
            </a:r>
            <a:r>
              <a:rPr lang="en-US" altLang="zh-TW" dirty="0"/>
              <a:t>-</a:t>
            </a:r>
            <a:r>
              <a:rPr lang="zh-TW" altLang="en-US" dirty="0"/>
              <a:t>例外</a:t>
            </a:r>
            <a:r>
              <a:rPr lang="zh-TW" altLang="en-US" dirty="0" smtClean="0"/>
              <a:t>情形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68" y="1623172"/>
            <a:ext cx="9108213" cy="466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14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5" y="446762"/>
            <a:ext cx="8596668" cy="931101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實務案例</a:t>
            </a:r>
            <a:r>
              <a:rPr lang="en-US" altLang="zh-TW" sz="3600" dirty="0" smtClean="0"/>
              <a:t>1</a:t>
            </a:r>
            <a:endParaRPr lang="zh-TW" altLang="en-US" sz="36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5" y="1766170"/>
            <a:ext cx="8596668" cy="4275192"/>
          </a:xfrm>
        </p:spPr>
        <p:txBody>
          <a:bodyPr/>
          <a:lstStyle/>
          <a:p>
            <a:r>
              <a:rPr lang="en-US" altLang="zh-TW" dirty="0"/>
              <a:t>Q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公務員</a:t>
            </a:r>
            <a:r>
              <a:rPr lang="zh-TW" altLang="en-US" dirty="0"/>
              <a:t>每日辦公時數（含延長辦公時數）之上限規定，如遇請假</a:t>
            </a:r>
            <a:r>
              <a:rPr lang="zh-TW" altLang="en-US" dirty="0" smtClean="0"/>
              <a:t>、出差</a:t>
            </a:r>
            <a:r>
              <a:rPr lang="zh-TW" altLang="en-US" dirty="0"/>
              <a:t>或公假情形，應如何計算？</a:t>
            </a:r>
          </a:p>
          <a:p>
            <a:r>
              <a:rPr lang="en-US" altLang="zh-TW" dirty="0"/>
              <a:t>A:</a:t>
            </a:r>
          </a:p>
          <a:p>
            <a:r>
              <a:rPr lang="zh-TW" altLang="en-US" dirty="0"/>
              <a:t>於辦公時間內依規定請假，係透過請假方式免除法定辦公時間之勞務情形，爰請假時數仍應計入當日辦公時數計算。</a:t>
            </a:r>
          </a:p>
          <a:p>
            <a:r>
              <a:rPr lang="zh-TW" altLang="en-US" dirty="0"/>
              <a:t>例</a:t>
            </a:r>
            <a:r>
              <a:rPr lang="en-US" altLang="zh-TW" dirty="0"/>
              <a:t>: </a:t>
            </a:r>
            <a:r>
              <a:rPr lang="zh-TW" altLang="en-US" dirty="0"/>
              <a:t>上午請假半日，</a:t>
            </a:r>
            <a:r>
              <a:rPr lang="zh-TW" altLang="en-US" dirty="0" smtClean="0"/>
              <a:t>下午上班半日，</a:t>
            </a:r>
            <a:r>
              <a:rPr lang="zh-TW" altLang="en-US" dirty="0"/>
              <a:t>依服務</a:t>
            </a:r>
            <a:r>
              <a:rPr lang="zh-TW" altLang="en-US" dirty="0" smtClean="0"/>
              <a:t>法及</a:t>
            </a:r>
            <a:r>
              <a:rPr lang="zh-TW" altLang="en-US" dirty="0"/>
              <a:t>服勤辦法相關規定，延長辦公時數連同正常辦公時數不得超過</a:t>
            </a:r>
            <a:r>
              <a:rPr lang="en-US" altLang="zh-TW" dirty="0"/>
              <a:t>12</a:t>
            </a:r>
            <a:r>
              <a:rPr lang="zh-TW" altLang="en-US" dirty="0"/>
              <a:t>小時，延長辦公時數至多以</a:t>
            </a:r>
            <a:r>
              <a:rPr lang="en-US" altLang="zh-TW" dirty="0"/>
              <a:t>4⼩</a:t>
            </a:r>
            <a:r>
              <a:rPr lang="zh-TW" altLang="en-US" dirty="0"/>
              <a:t>時為限</a:t>
            </a:r>
          </a:p>
          <a:p>
            <a:r>
              <a:rPr lang="zh-TW" altLang="en-US" dirty="0"/>
              <a:t>（請假</a:t>
            </a:r>
            <a:r>
              <a:rPr lang="en-US" altLang="zh-TW" dirty="0"/>
              <a:t>4⼩</a:t>
            </a:r>
            <a:r>
              <a:rPr lang="zh-TW" altLang="en-US" dirty="0"/>
              <a:t>時</a:t>
            </a:r>
            <a:r>
              <a:rPr lang="en-US" altLang="zh-TW" dirty="0"/>
              <a:t>+</a:t>
            </a:r>
            <a:r>
              <a:rPr lang="zh-TW" altLang="en-US" dirty="0"/>
              <a:t>辦公</a:t>
            </a:r>
            <a:r>
              <a:rPr lang="en-US" altLang="zh-TW" dirty="0"/>
              <a:t>4</a:t>
            </a:r>
            <a:r>
              <a:rPr lang="zh-TW" altLang="en-US" dirty="0"/>
              <a:t>小時</a:t>
            </a:r>
            <a:r>
              <a:rPr lang="en-US" altLang="zh-TW" dirty="0"/>
              <a:t>+</a:t>
            </a:r>
            <a:r>
              <a:rPr lang="zh-TW" altLang="en-US" dirty="0"/>
              <a:t>加班</a:t>
            </a:r>
            <a:r>
              <a:rPr lang="en-US" altLang="zh-TW" dirty="0"/>
              <a:t>4⼩</a:t>
            </a:r>
            <a:r>
              <a:rPr lang="zh-TW" altLang="en-US" dirty="0"/>
              <a:t>時）。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377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643003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實務案例</a:t>
            </a:r>
            <a:r>
              <a:rPr lang="en-US" altLang="zh-TW" sz="3600" dirty="0"/>
              <a:t>2</a:t>
            </a:r>
            <a:endParaRPr lang="zh-TW" altLang="en-US" sz="36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5" y="1252603"/>
            <a:ext cx="8596668" cy="5235879"/>
          </a:xfrm>
        </p:spPr>
        <p:txBody>
          <a:bodyPr>
            <a:normAutofit/>
          </a:bodyPr>
          <a:lstStyle/>
          <a:p>
            <a:r>
              <a:rPr lang="en-US" altLang="zh-TW" dirty="0"/>
              <a:t>Q</a:t>
            </a:r>
            <a:r>
              <a:rPr lang="zh-TW" altLang="en-US" dirty="0"/>
              <a:t>：服勤辦法第</a:t>
            </a:r>
            <a:r>
              <a:rPr lang="en-US" altLang="zh-TW" dirty="0"/>
              <a:t>4</a:t>
            </a:r>
            <a:r>
              <a:rPr lang="zh-TW" altLang="en-US" dirty="0"/>
              <a:t>條第</a:t>
            </a:r>
            <a:r>
              <a:rPr lang="en-US" altLang="zh-TW" dirty="0"/>
              <a:t>1</a:t>
            </a:r>
            <a:r>
              <a:rPr lang="zh-TW" altLang="en-US" dirty="0"/>
              <a:t>項第</a:t>
            </a:r>
            <a:r>
              <a:rPr lang="en-US" altLang="zh-TW" dirty="0"/>
              <a:t>1</a:t>
            </a:r>
            <a:r>
              <a:rPr lang="zh-TW" altLang="en-US" dirty="0"/>
              <a:t>款「不受每日辦公時數上限</a:t>
            </a:r>
            <a:r>
              <a:rPr lang="en-US" altLang="zh-TW" dirty="0"/>
              <a:t>14</a:t>
            </a:r>
            <a:r>
              <a:rPr lang="zh-TW" altLang="en-US" dirty="0"/>
              <a:t>小時之規定，惟不得連續超過</a:t>
            </a:r>
            <a:r>
              <a:rPr lang="en-US" altLang="zh-TW" dirty="0"/>
              <a:t>3</a:t>
            </a:r>
            <a:r>
              <a:rPr lang="zh-TW" altLang="en-US" dirty="0"/>
              <a:t>日」計算方式？</a:t>
            </a:r>
          </a:p>
          <a:p>
            <a:r>
              <a:rPr lang="en-US" altLang="zh-TW" dirty="0"/>
              <a:t>A: </a:t>
            </a:r>
            <a:r>
              <a:rPr lang="zh-TW" altLang="en-US" dirty="0"/>
              <a:t>例如</a:t>
            </a:r>
          </a:p>
          <a:p>
            <a:r>
              <a:rPr lang="en-US" altLang="zh-TW" dirty="0"/>
              <a:t>6/1</a:t>
            </a:r>
            <a:r>
              <a:rPr lang="zh-TW" altLang="en-US" dirty="0"/>
              <a:t>：到班時間為</a:t>
            </a:r>
            <a:r>
              <a:rPr lang="en-US" altLang="zh-TW" dirty="0"/>
              <a:t>7:30</a:t>
            </a:r>
            <a:r>
              <a:rPr lang="zh-TW" altLang="en-US" dirty="0"/>
              <a:t>，中午休息</a:t>
            </a:r>
            <a:r>
              <a:rPr lang="en-US" altLang="zh-TW" dirty="0"/>
              <a:t>1</a:t>
            </a:r>
            <a:r>
              <a:rPr lang="zh-TW" altLang="en-US" dirty="0"/>
              <a:t>小時，下班時間為</a:t>
            </a:r>
            <a:r>
              <a:rPr lang="en-US" altLang="zh-TW" dirty="0"/>
              <a:t>16:30</a:t>
            </a:r>
            <a:r>
              <a:rPr lang="zh-TW" altLang="en-US" dirty="0" smtClean="0"/>
              <a:t>，經</a:t>
            </a:r>
            <a:r>
              <a:rPr lang="zh-TW" altLang="en-US" dirty="0"/>
              <a:t>機關指派自</a:t>
            </a:r>
            <a:r>
              <a:rPr lang="en-US" altLang="zh-TW" dirty="0"/>
              <a:t>16:30</a:t>
            </a:r>
            <a:r>
              <a:rPr lang="zh-TW" altLang="en-US" dirty="0"/>
              <a:t>開始加班至</a:t>
            </a:r>
            <a:r>
              <a:rPr lang="en-US" altLang="zh-TW" dirty="0"/>
              <a:t>23:30</a:t>
            </a:r>
            <a:r>
              <a:rPr lang="zh-TW" altLang="en-US" dirty="0"/>
              <a:t>下班，其</a:t>
            </a:r>
            <a:r>
              <a:rPr lang="en-US" altLang="zh-TW" dirty="0"/>
              <a:t>6</a:t>
            </a:r>
            <a:r>
              <a:rPr lang="zh-TW" altLang="en-US" dirty="0"/>
              <a:t>月</a:t>
            </a:r>
            <a:r>
              <a:rPr lang="en-US" altLang="zh-TW" dirty="0"/>
              <a:t>1</a:t>
            </a:r>
            <a:r>
              <a:rPr lang="zh-TW" altLang="en-US" dirty="0"/>
              <a:t>日辦公</a:t>
            </a:r>
            <a:r>
              <a:rPr lang="zh-TW" altLang="en-US" dirty="0" smtClean="0"/>
              <a:t>時數</a:t>
            </a:r>
            <a:r>
              <a:rPr lang="zh-TW" altLang="en-US" dirty="0"/>
              <a:t>為</a:t>
            </a:r>
            <a:r>
              <a:rPr lang="en-US" altLang="zh-TW" dirty="0"/>
              <a:t>15</a:t>
            </a:r>
            <a:r>
              <a:rPr lang="zh-TW" altLang="en-US" dirty="0"/>
              <a:t>小時。</a:t>
            </a:r>
          </a:p>
          <a:p>
            <a:r>
              <a:rPr lang="en-US" altLang="zh-TW" dirty="0" smtClean="0"/>
              <a:t>6/2</a:t>
            </a:r>
            <a:r>
              <a:rPr lang="zh-TW" altLang="en-US" dirty="0" smtClean="0"/>
              <a:t>：到</a:t>
            </a:r>
            <a:r>
              <a:rPr lang="zh-TW" altLang="en-US" dirty="0"/>
              <a:t>班時間為</a:t>
            </a:r>
            <a:r>
              <a:rPr lang="en-US" altLang="zh-TW" dirty="0" smtClean="0"/>
              <a:t>9:30</a:t>
            </a:r>
            <a:r>
              <a:rPr lang="zh-TW" altLang="en-US" dirty="0" smtClean="0"/>
              <a:t>，中午</a:t>
            </a:r>
            <a:r>
              <a:rPr lang="zh-TW" altLang="en-US" dirty="0"/>
              <a:t>休息</a:t>
            </a:r>
            <a:r>
              <a:rPr lang="en-US" altLang="zh-TW" dirty="0" smtClean="0"/>
              <a:t>1</a:t>
            </a:r>
            <a:r>
              <a:rPr lang="zh-TW" altLang="en-US" dirty="0" smtClean="0"/>
              <a:t>小時，自應</a:t>
            </a:r>
            <a:r>
              <a:rPr lang="zh-TW" altLang="en-US" dirty="0"/>
              <a:t>下班</a:t>
            </a:r>
            <a:r>
              <a:rPr lang="zh-TW" altLang="en-US" dirty="0" smtClean="0"/>
              <a:t>時間</a:t>
            </a:r>
            <a:r>
              <a:rPr lang="en-US" altLang="zh-TW" dirty="0" smtClean="0"/>
              <a:t>18:30</a:t>
            </a:r>
            <a:r>
              <a:rPr lang="zh-TW" altLang="en-US" dirty="0"/>
              <a:t>開始加班，迄至</a:t>
            </a:r>
            <a:r>
              <a:rPr lang="en-US" altLang="zh-TW" dirty="0"/>
              <a:t>6</a:t>
            </a:r>
            <a:r>
              <a:rPr lang="zh-TW" altLang="en-US" dirty="0"/>
              <a:t>月</a:t>
            </a:r>
            <a:r>
              <a:rPr lang="en-US" altLang="zh-TW" dirty="0"/>
              <a:t>3</a:t>
            </a:r>
            <a:r>
              <a:rPr lang="zh-TW" altLang="en-US" dirty="0"/>
              <a:t>日</a:t>
            </a:r>
            <a:r>
              <a:rPr lang="en-US" altLang="zh-TW" dirty="0"/>
              <a:t>6:30</a:t>
            </a:r>
            <a:r>
              <a:rPr lang="zh-TW" altLang="en-US" dirty="0"/>
              <a:t>才下班，辦公時數為</a:t>
            </a:r>
            <a:r>
              <a:rPr lang="en-US" altLang="zh-TW" dirty="0"/>
              <a:t>20</a:t>
            </a:r>
            <a:r>
              <a:rPr lang="zh-TW" altLang="en-US" dirty="0" smtClean="0"/>
              <a:t>小時</a:t>
            </a:r>
            <a:r>
              <a:rPr lang="zh-TW" altLang="en-US" dirty="0"/>
              <a:t>。</a:t>
            </a:r>
          </a:p>
          <a:p>
            <a:r>
              <a:rPr lang="en-US" altLang="zh-TW" dirty="0"/>
              <a:t>6/3</a:t>
            </a:r>
            <a:r>
              <a:rPr lang="zh-TW" altLang="en-US" dirty="0"/>
              <a:t>：上午加班補休</a:t>
            </a:r>
            <a:r>
              <a:rPr lang="en-US" altLang="zh-TW" dirty="0"/>
              <a:t>4</a:t>
            </a:r>
            <a:r>
              <a:rPr lang="zh-TW" altLang="en-US" dirty="0"/>
              <a:t>小時，下午到班時間</a:t>
            </a:r>
            <a:r>
              <a:rPr lang="en-US" altLang="zh-TW" dirty="0"/>
              <a:t>13:30</a:t>
            </a:r>
            <a:r>
              <a:rPr lang="zh-TW" altLang="en-US" dirty="0"/>
              <a:t>、自應</a:t>
            </a:r>
            <a:r>
              <a:rPr lang="zh-TW" altLang="en-US" dirty="0" smtClean="0"/>
              <a:t>下班時間</a:t>
            </a:r>
            <a:r>
              <a:rPr lang="en-US" altLang="zh-TW" dirty="0"/>
              <a:t>17:30</a:t>
            </a:r>
            <a:r>
              <a:rPr lang="zh-TW" altLang="en-US" dirty="0"/>
              <a:t>開始加班至</a:t>
            </a:r>
            <a:r>
              <a:rPr lang="en-US" altLang="zh-TW" dirty="0"/>
              <a:t>24:00</a:t>
            </a:r>
            <a:r>
              <a:rPr lang="zh-TW" altLang="en-US" dirty="0"/>
              <a:t>，辦公時數為</a:t>
            </a:r>
            <a:r>
              <a:rPr lang="en-US" altLang="zh-TW" dirty="0"/>
              <a:t>14.5</a:t>
            </a:r>
            <a:r>
              <a:rPr lang="zh-TW" altLang="en-US" dirty="0"/>
              <a:t>小時。</a:t>
            </a:r>
          </a:p>
          <a:p>
            <a:r>
              <a:rPr lang="en-US" altLang="zh-TW" dirty="0" smtClean="0"/>
              <a:t>6/4</a:t>
            </a:r>
            <a:r>
              <a:rPr lang="zh-TW" altLang="en-US" dirty="0" smtClean="0"/>
              <a:t>： </a:t>
            </a:r>
            <a:r>
              <a:rPr lang="zh-TW" altLang="en-US" dirty="0"/>
              <a:t>到班時間為</a:t>
            </a:r>
            <a:r>
              <a:rPr lang="en-US" altLang="zh-TW" dirty="0"/>
              <a:t>8:30 </a:t>
            </a:r>
            <a:r>
              <a:rPr lang="zh-TW" altLang="en-US" dirty="0" smtClean="0"/>
              <a:t>，中午</a:t>
            </a:r>
            <a:r>
              <a:rPr lang="zh-TW" altLang="en-US" dirty="0"/>
              <a:t>休息</a:t>
            </a:r>
            <a:r>
              <a:rPr lang="en-US" altLang="zh-TW" dirty="0"/>
              <a:t>1 </a:t>
            </a:r>
            <a:r>
              <a:rPr lang="zh-TW" altLang="en-US" dirty="0"/>
              <a:t>小時</a:t>
            </a:r>
            <a:r>
              <a:rPr lang="zh-TW" altLang="en-US" dirty="0" smtClean="0"/>
              <a:t>，自應</a:t>
            </a:r>
            <a:r>
              <a:rPr lang="zh-TW" altLang="en-US" dirty="0"/>
              <a:t>下班</a:t>
            </a:r>
            <a:r>
              <a:rPr lang="zh-TW" altLang="en-US" dirty="0" smtClean="0"/>
              <a:t>時間</a:t>
            </a:r>
            <a:r>
              <a:rPr lang="en-US" altLang="zh-TW" dirty="0" smtClean="0"/>
              <a:t>17:30</a:t>
            </a:r>
            <a:r>
              <a:rPr lang="zh-TW" altLang="en-US" dirty="0"/>
              <a:t>開始加班，至遲須於</a:t>
            </a:r>
            <a:r>
              <a:rPr lang="en-US" altLang="zh-TW" dirty="0"/>
              <a:t>23:30</a:t>
            </a:r>
            <a:r>
              <a:rPr lang="zh-TW" altLang="en-US" dirty="0"/>
              <a:t>下班。</a:t>
            </a:r>
            <a:r>
              <a:rPr lang="en-US" altLang="zh-TW" dirty="0"/>
              <a:t>【</a:t>
            </a:r>
            <a:r>
              <a:rPr lang="zh-TW" altLang="en-US" dirty="0"/>
              <a:t>第</a:t>
            </a:r>
            <a:r>
              <a:rPr lang="en-US" altLang="zh-TW" dirty="0"/>
              <a:t>4</a:t>
            </a:r>
            <a:r>
              <a:rPr lang="zh-TW" altLang="en-US" dirty="0"/>
              <a:t>日不得超過</a:t>
            </a:r>
            <a:r>
              <a:rPr lang="en-US" altLang="zh-TW" dirty="0" smtClean="0"/>
              <a:t>14</a:t>
            </a:r>
            <a:r>
              <a:rPr lang="zh-TW" altLang="en-US" dirty="0" smtClean="0"/>
              <a:t>小時</a:t>
            </a:r>
            <a:r>
              <a:rPr lang="en-US" altLang="zh-TW" dirty="0"/>
              <a:t>】</a:t>
            </a:r>
          </a:p>
          <a:p>
            <a:r>
              <a:rPr lang="en-US" altLang="zh-TW" dirty="0" smtClean="0"/>
              <a:t>【</a:t>
            </a:r>
            <a:r>
              <a:rPr lang="zh-TW" altLang="en-US" dirty="0" smtClean="0"/>
              <a:t>應</a:t>
            </a:r>
            <a:r>
              <a:rPr lang="zh-TW" altLang="en-US" dirty="0"/>
              <a:t>注意當月加班總時數上限</a:t>
            </a:r>
            <a:r>
              <a:rPr lang="en-US" altLang="zh-TW" dirty="0"/>
              <a:t>-60</a:t>
            </a:r>
            <a:r>
              <a:rPr lang="zh-TW" altLang="en-US" dirty="0"/>
              <a:t>小時</a:t>
            </a:r>
            <a:r>
              <a:rPr lang="en-US" altLang="zh-TW" dirty="0"/>
              <a:t>】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基於</a:t>
            </a:r>
            <a:r>
              <a:rPr lang="zh-TW" altLang="en-US" dirty="0"/>
              <a:t>兼顧同仁健康權及機關業務執行之必要性，須妥為適用；且應於事由發生之日起一個月內報國教署備查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040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1072</Words>
  <Application>Microsoft Office PowerPoint</Application>
  <PresentationFormat>寬螢幕</PresentationFormat>
  <Paragraphs>63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微軟正黑體</vt:lpstr>
      <vt:lpstr>Arial</vt:lpstr>
      <vt:lpstr>Trebuchet MS</vt:lpstr>
      <vt:lpstr>Wingdings 3</vt:lpstr>
      <vt:lpstr>多面向</vt:lpstr>
      <vt:lpstr>勤休制度宣導</vt:lpstr>
      <vt:lpstr>公務員服務法第12條規定略以，各機關為推動業務需要，得指派公務員延長辦公時數加班。延長辦公時數，連同每日辦公時數，每日不得超過12小時；延長辦公時數，每月不得超過60小時。但為搶救重大災害、處理緊急或重大突發事件、辦理重大專案業務或辦理季節性、週期性工作等例外情形，延長辦公時數上限，由總統府、國家安全會議及五院分別定之。〔請參閱行政院與所屬中央及地方各機關（構）公務員服勤實施辦法〕</vt:lpstr>
      <vt:lpstr>相關法規：服務法第12條修正重點</vt:lpstr>
      <vt:lpstr>相關法規：服勤實施辦法</vt:lpstr>
      <vt:lpstr>延長辦公時數要件</vt:lpstr>
      <vt:lpstr>延長辦公時數上限</vt:lpstr>
      <vt:lpstr>延長辦公時數上限-例外情形</vt:lpstr>
      <vt:lpstr>實務案例1</vt:lpstr>
      <vt:lpstr>實務案例2</vt:lpstr>
      <vt:lpstr>加班補償規定</vt:lpstr>
      <vt:lpstr>簡報結束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10</cp:revision>
  <dcterms:created xsi:type="dcterms:W3CDTF">2025-04-28T03:34:50Z</dcterms:created>
  <dcterms:modified xsi:type="dcterms:W3CDTF">2025-04-28T06:20:24Z</dcterms:modified>
</cp:coreProperties>
</file>